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59" r:id="rId7"/>
    <p:sldId id="268" r:id="rId8"/>
    <p:sldId id="261" r:id="rId9"/>
    <p:sldId id="269" r:id="rId10"/>
    <p:sldId id="263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3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488113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M. Mardenfeld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772400" y="6488113"/>
            <a:ext cx="1371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05-25-2011</a:t>
            </a: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971800" y="6502400"/>
            <a:ext cx="1897063" cy="355600"/>
          </a:xfrm>
          <a:prstGeom prst="rect">
            <a:avLst/>
          </a:prstGeom>
        </p:spPr>
        <p:txBody>
          <a:bodyPr lIns="83485" tIns="41742" rIns="83485" bIns="41742"/>
          <a:lstStyle>
            <a:lvl1pPr defTabSz="914564">
              <a:defRPr smtClean="0"/>
            </a:lvl1pPr>
          </a:lstStyle>
          <a:p>
            <a:pPr>
              <a:defRPr/>
            </a:pPr>
            <a:fld id="{619BC796-13A8-4E4C-841E-A3302BD9E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1828800"/>
            <a:ext cx="7315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>
                <a:latin typeface="Calibri" pitchFamily="34" charset="0"/>
              </a:rPr>
              <a:t>NSTX-U OH Coil</a:t>
            </a:r>
            <a:endParaRPr lang="en-US" sz="4800" dirty="0">
              <a:latin typeface="Calibri" pitchFamily="34" charset="0"/>
            </a:endParaRPr>
          </a:p>
          <a:p>
            <a:pPr algn="ctr"/>
            <a:endParaRPr lang="en-US" sz="3200" dirty="0">
              <a:latin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</a:rPr>
              <a:t>Lead Area and Embedded G10:   Brief Analysis Results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2800" y="43434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25 May </a:t>
            </a:r>
            <a:r>
              <a:rPr lang="en-US" sz="2000" dirty="0">
                <a:latin typeface="Calibri" pitchFamily="34" charset="0"/>
              </a:rPr>
              <a:t>2011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2800" y="47244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M. Mardenfeld, PPPL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8600" y="6502400"/>
            <a:ext cx="1897063" cy="355600"/>
          </a:xfrm>
        </p:spPr>
        <p:txBody>
          <a:bodyPr lIns="83485" tIns="41742" rIns="83485" bIns="41742"/>
          <a:lstStyle>
            <a:lvl1pPr defTabSz="914564">
              <a:defRPr smtClean="0"/>
            </a:lvl1pPr>
          </a:lstStyle>
          <a:p>
            <a:pPr>
              <a:defRPr/>
            </a:pPr>
            <a:fld id="{619BC796-13A8-4E4C-841E-A3302BD9E94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99852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4393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Von </a:t>
            </a:r>
            <a:r>
              <a:rPr lang="en-US" dirty="0" err="1" smtClean="0">
                <a:latin typeface="Calibri" pitchFamily="34" charset="0"/>
              </a:rPr>
              <a:t>Mises</a:t>
            </a:r>
            <a:r>
              <a:rPr lang="en-US" dirty="0" smtClean="0">
                <a:latin typeface="Calibri" pitchFamily="34" charset="0"/>
              </a:rPr>
              <a:t> Stress in Copper  (Pa)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Red Contour is 120 Mpa </a:t>
            </a:r>
            <a:r>
              <a:rPr lang="en-US" dirty="0" smtClean="0">
                <a:latin typeface="Calibri" pitchFamily="34" charset="0"/>
              </a:rPr>
              <a:t>~ Fatigue Allowable)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0" y="0"/>
            <a:ext cx="409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(With Slots, slightly higher than w/o slots)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6388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(Copper Cross Section in model is too big: needs to be refined)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	1.  Demonstrative of Distribution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	2.   Slots slightly increase stresses in leads</a:t>
            </a:r>
            <a:endParaRPr lang="en-US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8600" y="6502400"/>
            <a:ext cx="1897063" cy="355600"/>
          </a:xfrm>
        </p:spPr>
        <p:txBody>
          <a:bodyPr lIns="83485" tIns="41742" rIns="83485" bIns="41742"/>
          <a:lstStyle>
            <a:lvl1pPr defTabSz="914564">
              <a:defRPr smtClean="0"/>
            </a:lvl1pPr>
          </a:lstStyle>
          <a:p>
            <a:pPr>
              <a:defRPr/>
            </a:pPr>
            <a:fld id="{619BC796-13A8-4E4C-841E-A3302BD9E94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04800" y="762000"/>
            <a:ext cx="3962400" cy="5181600"/>
            <a:chOff x="990600" y="838200"/>
            <a:chExt cx="3962400" cy="5181600"/>
          </a:xfrm>
        </p:grpSpPr>
        <p:grpSp>
          <p:nvGrpSpPr>
            <p:cNvPr id="14" name="Group 13"/>
            <p:cNvGrpSpPr/>
            <p:nvPr/>
          </p:nvGrpSpPr>
          <p:grpSpPr>
            <a:xfrm>
              <a:off x="990600" y="838200"/>
              <a:ext cx="3962400" cy="5181600"/>
              <a:chOff x="2438400" y="0"/>
              <a:chExt cx="4267200" cy="5638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438400" y="0"/>
                <a:ext cx="4267200" cy="37338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438400" y="2819400"/>
                <a:ext cx="4267200" cy="2667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81400" y="0"/>
                <a:ext cx="2057400" cy="563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71800" y="2743200"/>
                <a:ext cx="609600" cy="533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76600" y="3124200"/>
                <a:ext cx="304800" cy="4572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38400" y="2667000"/>
                <a:ext cx="3048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638800" y="2743200"/>
                <a:ext cx="7620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38800" y="2971800"/>
                <a:ext cx="457200" cy="533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4648200" y="3276600"/>
              <a:ext cx="3048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67200" y="3505200"/>
              <a:ext cx="381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2000" y="3276600"/>
              <a:ext cx="1524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7200" y="3657600"/>
              <a:ext cx="1524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62400" y="3962400"/>
              <a:ext cx="4572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52600" y="4038600"/>
              <a:ext cx="3048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7800" y="3733800"/>
              <a:ext cx="381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52600" y="3733800"/>
              <a:ext cx="1524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800" y="3429000"/>
              <a:ext cx="1524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H="1">
              <a:off x="1143000" y="3276600"/>
              <a:ext cx="4572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flipH="1" flipV="1">
              <a:off x="1143000" y="3352800"/>
              <a:ext cx="1524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flipH="1" flipV="1">
              <a:off x="990600" y="3505200"/>
              <a:ext cx="3048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4953000" y="2362200"/>
            <a:ext cx="30937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Possible Solution: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Add stepped rubber grommet?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8600" y="6502400"/>
            <a:ext cx="1897063" cy="355600"/>
          </a:xfrm>
        </p:spPr>
        <p:txBody>
          <a:bodyPr lIns="83485" tIns="41742" rIns="83485" bIns="41742"/>
          <a:lstStyle>
            <a:lvl1pPr defTabSz="914564">
              <a:defRPr smtClean="0"/>
            </a:lvl1pPr>
          </a:lstStyle>
          <a:p>
            <a:pPr>
              <a:defRPr/>
            </a:pPr>
            <a:fld id="{619BC796-13A8-4E4C-841E-A3302BD9E94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0" y="228600"/>
            <a:ext cx="3530022" cy="6257925"/>
            <a:chOff x="0" y="228600"/>
            <a:chExt cx="3530022" cy="6257925"/>
          </a:xfrm>
        </p:grpSpPr>
        <p:sp>
          <p:nvSpPr>
            <p:cNvPr id="23" name="Rectangle 22"/>
            <p:cNvSpPr/>
            <p:nvPr/>
          </p:nvSpPr>
          <p:spPr>
            <a:xfrm>
              <a:off x="1524000" y="1905000"/>
              <a:ext cx="1752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28600"/>
              <a:ext cx="2590547" cy="625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 rot="5400000">
              <a:off x="-723900" y="2857500"/>
              <a:ext cx="50292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524000" y="1981200"/>
              <a:ext cx="168514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Calibri" pitchFamily="34" charset="0"/>
                </a:rPr>
                <a:t>Immediately After Pulse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  <a:latin typeface="Calibri" pitchFamily="34" charset="0"/>
                </a:rPr>
                <a:t>Copper is at ~ 100 C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81200" y="5257800"/>
              <a:ext cx="15488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  <a:latin typeface="Calibri" pitchFamily="34" charset="0"/>
                </a:rPr>
                <a:t>G10 Support Annulus</a:t>
              </a:r>
              <a:r>
                <a:rPr lang="en-US" sz="1200" dirty="0" smtClean="0">
                  <a:solidFill>
                    <a:schemeClr val="tx2"/>
                  </a:solidFill>
                </a:rPr>
                <a:t> </a:t>
              </a:r>
            </a:p>
            <a:p>
              <a:r>
                <a:rPr lang="en-US" sz="1200" dirty="0" smtClean="0">
                  <a:solidFill>
                    <a:schemeClr val="tx2"/>
                  </a:solidFill>
                </a:rPr>
                <a:t>remains “cold”</a:t>
              </a:r>
              <a:endParaRPr lang="en-US" sz="1200" dirty="0" smtClean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447800" y="5410200"/>
              <a:ext cx="3048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524000" y="381000"/>
              <a:ext cx="3048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562100" y="5676900"/>
              <a:ext cx="381000" cy="0"/>
            </a:xfrm>
            <a:prstGeom prst="line">
              <a:avLst/>
            </a:prstGeom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47800" y="5867400"/>
              <a:ext cx="304800" cy="0"/>
            </a:xfrm>
            <a:prstGeom prst="line">
              <a:avLst/>
            </a:prstGeom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47800" y="5486400"/>
              <a:ext cx="304800" cy="0"/>
            </a:xfrm>
            <a:prstGeom prst="line">
              <a:avLst/>
            </a:prstGeom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0800000" flipV="1">
              <a:off x="1752600" y="5486400"/>
              <a:ext cx="304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6781800" y="228600"/>
            <a:ext cx="1143000" cy="5105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apezoid 46"/>
          <p:cNvSpPr/>
          <p:nvPr/>
        </p:nvSpPr>
        <p:spPr>
          <a:xfrm>
            <a:off x="6781800" y="5334000"/>
            <a:ext cx="1143000" cy="838200"/>
          </a:xfrm>
          <a:prstGeom prst="trapezoid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057400" y="30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Differential Thermal Expansion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 Causes Stresses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52691" y="4419600"/>
            <a:ext cx="2459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Shear along RZ Plane along Interface</a:t>
            </a:r>
            <a:endParaRPr lang="en-US" sz="1200" dirty="0" smtClean="0">
              <a:latin typeface="Calibri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724400" y="2895600"/>
            <a:ext cx="961838" cy="1207532"/>
            <a:chOff x="4419600" y="5105400"/>
            <a:chExt cx="961838" cy="1207532"/>
          </a:xfrm>
        </p:grpSpPr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4654924" y="5479676"/>
              <a:ext cx="762000" cy="134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0800000">
              <a:off x="4495800" y="58674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5105400" y="5257800"/>
              <a:ext cx="276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z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19600" y="5943600"/>
              <a:ext cx="2648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r</a:t>
              </a:r>
              <a:endParaRPr lang="en-US" dirty="0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rot="16200000" flipH="1">
            <a:off x="6172200" y="47244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086600" y="5257800"/>
            <a:ext cx="45719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flipV="1">
            <a:off x="6781800" y="5867400"/>
            <a:ext cx="350519" cy="4571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flipV="1">
            <a:off x="6400800" y="5943600"/>
            <a:ext cx="426719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7391400" y="5257800"/>
            <a:ext cx="655319" cy="807719"/>
            <a:chOff x="7162800" y="5410200"/>
            <a:chExt cx="655319" cy="807719"/>
          </a:xfrm>
        </p:grpSpPr>
        <p:sp>
          <p:nvSpPr>
            <p:cNvPr id="68" name="Rectangle 67"/>
            <p:cNvSpPr/>
            <p:nvPr/>
          </p:nvSpPr>
          <p:spPr>
            <a:xfrm>
              <a:off x="7239000" y="5410200"/>
              <a:ext cx="45719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7162800" y="6019800"/>
              <a:ext cx="350519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0" lon="0" rev="7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flipV="1">
              <a:off x="7391400" y="6172200"/>
              <a:ext cx="426719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3421967" y="5791200"/>
            <a:ext cx="2930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Bending , Hoop Tension, Shear, Compression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Along Electrical Leads/ Water Feeds</a:t>
            </a:r>
            <a:endParaRPr lang="en-US" sz="1200" dirty="0" smtClean="0">
              <a:latin typeface="Calibri" pitchFamily="34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6096000" y="60198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8600" y="6502400"/>
            <a:ext cx="1897063" cy="355600"/>
          </a:xfrm>
        </p:spPr>
        <p:txBody>
          <a:bodyPr lIns="83485" tIns="41742" rIns="83485" bIns="41742"/>
          <a:lstStyle>
            <a:lvl1pPr defTabSz="914564">
              <a:defRPr smtClean="0"/>
            </a:lvl1pPr>
          </a:lstStyle>
          <a:p>
            <a:pPr>
              <a:defRPr/>
            </a:pPr>
            <a:fld id="{619BC796-13A8-4E4C-841E-A3302BD9E94E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6498" y="228601"/>
            <a:ext cx="219485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0" y="4800600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>
                <a:latin typeface="Calibri" pitchFamily="34" charset="0"/>
              </a:rPr>
              <a:t>Zolfaghari, in his axisymmetric coil model, calculates this effect, </a:t>
            </a:r>
          </a:p>
          <a:p>
            <a:pPr marL="342900" indent="-342900">
              <a:buAutoNum type="alphaUcPeriod"/>
            </a:pPr>
            <a:endParaRPr lang="en-US" dirty="0" smtClean="0">
              <a:latin typeface="Calibri" pitchFamily="34" charset="0"/>
            </a:endParaRPr>
          </a:p>
          <a:p>
            <a:pPr marL="342900" indent="-342900"/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ssuming slots have been cut into the G10 to induce flexibility</a:t>
            </a:r>
          </a:p>
          <a:p>
            <a:pPr marL="342900" indent="-342900"/>
            <a:r>
              <a:rPr lang="en-US" sz="1400" dirty="0" smtClean="0">
                <a:latin typeface="Calibri" pitchFamily="34" charset="0"/>
              </a:rPr>
              <a:t>			(slots parallel to tangential plane)</a:t>
            </a:r>
          </a:p>
          <a:p>
            <a:pPr marL="342900" indent="-342900">
              <a:buAutoNum type="alphaUcPeriod"/>
            </a:pPr>
            <a:endParaRPr lang="en-US" dirty="0" smtClean="0">
              <a:latin typeface="Calibri" pitchFamily="34" charset="0"/>
            </a:endParaRPr>
          </a:p>
          <a:p>
            <a:pPr marL="342900" indent="-342900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562600" y="3810000"/>
            <a:ext cx="2576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Temp Distribution,    C</a:t>
            </a:r>
          </a:p>
          <a:p>
            <a:r>
              <a:rPr lang="en-US" sz="1500" dirty="0" smtClean="0">
                <a:latin typeface="Calibri" pitchFamily="34" charset="0"/>
              </a:rPr>
              <a:t>(Wave has travel several turns)</a:t>
            </a:r>
            <a:endParaRPr lang="en-US" sz="1500" dirty="0"/>
          </a:p>
        </p:txBody>
      </p:sp>
      <p:sp>
        <p:nvSpPr>
          <p:cNvPr id="38" name="Rectangle 37"/>
          <p:cNvSpPr/>
          <p:nvPr/>
        </p:nvSpPr>
        <p:spPr>
          <a:xfrm>
            <a:off x="381000" y="4191000"/>
            <a:ext cx="26033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Shear ( In Plane of Viewing), Pa</a:t>
            </a:r>
            <a:endParaRPr lang="en-US" sz="1500" dirty="0"/>
          </a:p>
        </p:txBody>
      </p:sp>
      <p:pic>
        <p:nvPicPr>
          <p:cNvPr id="4100" name="Object 7"/>
          <p:cNvPicPr>
            <a:picLocks noChangeArrowheads="1"/>
          </p:cNvPicPr>
          <p:nvPr/>
        </p:nvPicPr>
        <p:blipFill>
          <a:blip r:embed="rId3" cstate="print"/>
          <a:srcRect r="48640" b="-272"/>
          <a:stretch>
            <a:fillRect/>
          </a:stretch>
        </p:blipFill>
        <p:spPr bwMode="auto">
          <a:xfrm>
            <a:off x="152400" y="0"/>
            <a:ext cx="266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Object 4"/>
          <p:cNvPicPr>
            <a:picLocks noChangeArrowheads="1"/>
          </p:cNvPicPr>
          <p:nvPr/>
        </p:nvPicPr>
        <p:blipFill>
          <a:blip r:embed="rId4" cstate="print"/>
          <a:srcRect r="-1770" b="-183"/>
          <a:stretch>
            <a:fillRect/>
          </a:stretch>
        </p:blipFill>
        <p:spPr bwMode="auto">
          <a:xfrm>
            <a:off x="6629400" y="4648200"/>
            <a:ext cx="2865303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 rot="5400000">
            <a:off x="7010400" y="56388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620000" y="57912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8001000" y="57150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8229600" y="56388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7239000" y="57150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8600" y="6502400"/>
            <a:ext cx="1897063" cy="355600"/>
          </a:xfrm>
        </p:spPr>
        <p:txBody>
          <a:bodyPr lIns="83485" tIns="41742" rIns="83485" bIns="41742"/>
          <a:lstStyle>
            <a:lvl1pPr defTabSz="914564">
              <a:defRPr smtClean="0"/>
            </a:lvl1pPr>
          </a:lstStyle>
          <a:p>
            <a:pPr>
              <a:defRPr/>
            </a:pPr>
            <a:fld id="{619BC796-13A8-4E4C-841E-A3302BD9E94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6498" y="228601"/>
            <a:ext cx="219485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0" y="4800600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>
                <a:latin typeface="Calibri" pitchFamily="34" charset="0"/>
              </a:rPr>
              <a:t>Zolfaghari, in his axisymmetric coil model, calculates this effect, </a:t>
            </a:r>
          </a:p>
          <a:p>
            <a:pPr marL="342900" indent="-342900">
              <a:buAutoNum type="alphaUcPeriod"/>
            </a:pPr>
            <a:endParaRPr lang="en-US" dirty="0" smtClean="0">
              <a:latin typeface="Calibri" pitchFamily="34" charset="0"/>
            </a:endParaRPr>
          </a:p>
          <a:p>
            <a:pPr marL="342900" indent="-342900"/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ssuming slots have been cut into the G10 to induce flexibility</a:t>
            </a:r>
          </a:p>
          <a:p>
            <a:pPr marL="342900" indent="-342900"/>
            <a:r>
              <a:rPr lang="en-US" sz="1400" dirty="0" smtClean="0">
                <a:latin typeface="Calibri" pitchFamily="34" charset="0"/>
              </a:rPr>
              <a:t>			(slots parallel to tangential plane)</a:t>
            </a:r>
          </a:p>
          <a:p>
            <a:pPr marL="342900" indent="-342900">
              <a:buAutoNum type="alphaUcPeriod"/>
            </a:pPr>
            <a:endParaRPr lang="en-US" dirty="0" smtClean="0">
              <a:latin typeface="Calibri" pitchFamily="34" charset="0"/>
            </a:endParaRPr>
          </a:p>
          <a:p>
            <a:pPr marL="342900" indent="-342900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562600" y="3810000"/>
            <a:ext cx="2576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Temp Distribution,    C</a:t>
            </a:r>
          </a:p>
          <a:p>
            <a:r>
              <a:rPr lang="en-US" sz="1500" dirty="0" smtClean="0">
                <a:latin typeface="Calibri" pitchFamily="34" charset="0"/>
              </a:rPr>
              <a:t>(Wave has travel several turns)</a:t>
            </a:r>
            <a:endParaRPr lang="en-US" sz="1500" dirty="0"/>
          </a:p>
        </p:txBody>
      </p:sp>
      <p:sp>
        <p:nvSpPr>
          <p:cNvPr id="38" name="Rectangle 37"/>
          <p:cNvSpPr/>
          <p:nvPr/>
        </p:nvSpPr>
        <p:spPr>
          <a:xfrm>
            <a:off x="381000" y="4191000"/>
            <a:ext cx="26033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Shear ( In Plane of Viewing), Pa</a:t>
            </a:r>
            <a:endParaRPr lang="en-US" sz="1500" dirty="0"/>
          </a:p>
        </p:txBody>
      </p:sp>
      <p:pic>
        <p:nvPicPr>
          <p:cNvPr id="4100" name="Object 7"/>
          <p:cNvPicPr>
            <a:picLocks noChangeArrowheads="1"/>
          </p:cNvPicPr>
          <p:nvPr/>
        </p:nvPicPr>
        <p:blipFill>
          <a:blip r:embed="rId3" cstate="print"/>
          <a:srcRect r="48640" b="-272"/>
          <a:stretch>
            <a:fillRect/>
          </a:stretch>
        </p:blipFill>
        <p:spPr bwMode="auto">
          <a:xfrm>
            <a:off x="152400" y="0"/>
            <a:ext cx="266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Object 4"/>
          <p:cNvPicPr>
            <a:picLocks noChangeArrowheads="1"/>
          </p:cNvPicPr>
          <p:nvPr/>
        </p:nvPicPr>
        <p:blipFill>
          <a:blip r:embed="rId4" cstate="print"/>
          <a:srcRect r="-1770" b="-183"/>
          <a:stretch>
            <a:fillRect/>
          </a:stretch>
        </p:blipFill>
        <p:spPr bwMode="auto">
          <a:xfrm>
            <a:off x="6629400" y="4648200"/>
            <a:ext cx="2865303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 rot="5400000">
            <a:off x="7010400" y="56388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620000" y="57912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8001000" y="57150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8229600" y="56388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7239000" y="57150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 l="31167" r="39893" b="9804"/>
          <a:stretch>
            <a:fillRect/>
          </a:stretch>
        </p:blipFill>
        <p:spPr bwMode="auto">
          <a:xfrm>
            <a:off x="3733800" y="0"/>
            <a:ext cx="151089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1028700" y="2247900"/>
            <a:ext cx="449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238500" y="2247900"/>
            <a:ext cx="449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l="-9700" t="88235" r="3153"/>
          <a:stretch>
            <a:fillRect/>
          </a:stretch>
        </p:blipFill>
        <p:spPr bwMode="auto">
          <a:xfrm flipV="1">
            <a:off x="3352800" y="3581400"/>
            <a:ext cx="1981200" cy="16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429000" y="4038600"/>
            <a:ext cx="17683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Deflection ~ 0.3 mm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8600" y="6502400"/>
            <a:ext cx="1897063" cy="355600"/>
          </a:xfrm>
        </p:spPr>
        <p:txBody>
          <a:bodyPr lIns="83485" tIns="41742" rIns="83485" bIns="41742"/>
          <a:lstStyle>
            <a:lvl1pPr defTabSz="914564">
              <a:defRPr smtClean="0"/>
            </a:lvl1pPr>
          </a:lstStyle>
          <a:p>
            <a:pPr>
              <a:defRPr/>
            </a:pPr>
            <a:fld id="{619BC796-13A8-4E4C-841E-A3302BD9E94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1000" y="0"/>
            <a:ext cx="5267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3D Model Developed to Check this Effect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-304800" y="2971800"/>
            <a:ext cx="49530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28800" y="5486400"/>
            <a:ext cx="304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05000" y="533400"/>
            <a:ext cx="304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286000" y="533400"/>
            <a:ext cx="2135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Solid Copper Modeled @ 100 C</a:t>
            </a:r>
          </a:p>
          <a:p>
            <a:r>
              <a:rPr lang="en-US" sz="1200" dirty="0" smtClean="0">
                <a:latin typeface="Calibri" pitchFamily="34" charset="0"/>
              </a:rPr>
              <a:t>t</a:t>
            </a:r>
            <a:r>
              <a:rPr lang="en-US" sz="1200" dirty="0" smtClean="0">
                <a:latin typeface="Calibri" pitchFamily="34" charset="0"/>
              </a:rPr>
              <a:t>o  </a:t>
            </a:r>
            <a:r>
              <a:rPr lang="en-US" sz="1200" dirty="0" smtClean="0">
                <a:latin typeface="Calibri" pitchFamily="34" charset="0"/>
              </a:rPr>
              <a:t>p</a:t>
            </a:r>
            <a:r>
              <a:rPr lang="en-US" sz="1200" dirty="0" smtClean="0">
                <a:latin typeface="Calibri" pitchFamily="34" charset="0"/>
              </a:rPr>
              <a:t>rovide Thermal Expansion</a:t>
            </a:r>
            <a:endParaRPr lang="en-US" sz="1200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 l="59381" r="11753"/>
          <a:stretch>
            <a:fillRect/>
          </a:stretch>
        </p:blipFill>
        <p:spPr bwMode="auto">
          <a:xfrm>
            <a:off x="152400" y="533400"/>
            <a:ext cx="1752600" cy="565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63663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>
          <a:xfrm>
            <a:off x="152400" y="5410200"/>
            <a:ext cx="1981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2286000" y="54864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43600" y="2514600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Bottom of G10 Fixed</a:t>
            </a:r>
          </a:p>
          <a:p>
            <a:r>
              <a:rPr lang="en-US" sz="1000" dirty="0" smtClean="0">
                <a:latin typeface="Calibri" pitchFamily="34" charset="0"/>
              </a:rPr>
              <a:t>(representing bolts to Support Pedestal)</a:t>
            </a:r>
          </a:p>
          <a:p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1943100" y="1104900"/>
            <a:ext cx="10668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038600"/>
            <a:ext cx="2760969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2667000" y="6324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Detail of Conductors in Lead Area</a:t>
            </a:r>
            <a:endParaRPr lang="en-US" sz="1200" dirty="0" smtClean="0">
              <a:latin typeface="Calibri" pitchFamily="34" charset="0"/>
            </a:endParaRPr>
          </a:p>
        </p:txBody>
      </p: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048000"/>
            <a:ext cx="321411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5410200" y="5867400"/>
            <a:ext cx="365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True Conductor </a:t>
            </a:r>
            <a:r>
              <a:rPr lang="en-US" sz="1200" dirty="0" smtClean="0">
                <a:latin typeface="Calibri" pitchFamily="34" charset="0"/>
              </a:rPr>
              <a:t>Geometry, Yellow</a:t>
            </a:r>
            <a:endParaRPr lang="en-US" sz="1200" dirty="0" smtClean="0">
              <a:latin typeface="Calibri" pitchFamily="34" charset="0"/>
            </a:endParaRPr>
          </a:p>
          <a:p>
            <a:pPr algn="ctr"/>
            <a:r>
              <a:rPr lang="en-US" sz="1200" dirty="0" smtClean="0">
                <a:latin typeface="Calibri" pitchFamily="34" charset="0"/>
              </a:rPr>
              <a:t>overlaid on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FEA approximation</a:t>
            </a:r>
            <a:endParaRPr lang="en-US" dirty="0" smtClean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219200"/>
            <a:ext cx="2664030" cy="213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2819400" y="3352800"/>
            <a:ext cx="2315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Water Feeds and G10 remain Cold</a:t>
            </a:r>
            <a:endParaRPr lang="en-US" sz="120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8600" y="6502400"/>
            <a:ext cx="1897063" cy="355600"/>
          </a:xfrm>
        </p:spPr>
        <p:txBody>
          <a:bodyPr lIns="83485" tIns="41742" rIns="83485" bIns="41742"/>
          <a:lstStyle>
            <a:lvl1pPr defTabSz="914564">
              <a:defRPr smtClean="0"/>
            </a:lvl1pPr>
          </a:lstStyle>
          <a:p>
            <a:pPr>
              <a:defRPr/>
            </a:pPr>
            <a:fld id="{619BC796-13A8-4E4C-841E-A3302BD9E94E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396618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3657600" cy="29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429000"/>
            <a:ext cx="3685064" cy="31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0"/>
            <a:ext cx="3505200" cy="304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93011" y="312420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No Slots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3124200"/>
            <a:ext cx="395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Vs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4200" y="3124200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With Slots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8600" y="6502400"/>
            <a:ext cx="1897063" cy="355600"/>
          </a:xfrm>
        </p:spPr>
        <p:txBody>
          <a:bodyPr lIns="83485" tIns="41742" rIns="83485" bIns="41742"/>
          <a:lstStyle>
            <a:lvl1pPr defTabSz="914564">
              <a:defRPr smtClean="0"/>
            </a:lvl1pPr>
          </a:lstStyle>
          <a:p>
            <a:pPr>
              <a:defRPr/>
            </a:pPr>
            <a:fld id="{619BC796-13A8-4E4C-841E-A3302BD9E94E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396618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3657600" cy="29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429000"/>
            <a:ext cx="3685064" cy="31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0"/>
            <a:ext cx="3505200" cy="304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93011" y="312420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No Slots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3124200"/>
            <a:ext cx="395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Vs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4200" y="3124200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With Slots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8600" y="6502400"/>
            <a:ext cx="1897063" cy="355600"/>
          </a:xfrm>
        </p:spPr>
        <p:txBody>
          <a:bodyPr lIns="83485" tIns="41742" rIns="83485" bIns="41742"/>
          <a:lstStyle>
            <a:lvl1pPr defTabSz="914564">
              <a:defRPr smtClean="0"/>
            </a:lvl1pPr>
          </a:lstStyle>
          <a:p>
            <a:pPr>
              <a:defRPr/>
            </a:pPr>
            <a:fld id="{619BC796-13A8-4E4C-841E-A3302BD9E94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2494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XZ Shear (Pa)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343400" cy="369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441960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 Slots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4105789" cy="38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77000" y="4648200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With Slots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9800" y="5410200"/>
            <a:ext cx="5732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 Contour </a:t>
            </a:r>
            <a:r>
              <a:rPr lang="en-US" sz="2400" dirty="0" smtClean="0"/>
              <a:t>are stresses above </a:t>
            </a:r>
            <a:r>
              <a:rPr lang="en-US" sz="2400" dirty="0" smtClean="0">
                <a:solidFill>
                  <a:srgbClr val="FF0000"/>
                </a:solidFill>
              </a:rPr>
              <a:t>7 Mpa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( Shear Strength between CTD101K and Cu)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38600" y="6502400"/>
            <a:ext cx="1897063" cy="355600"/>
          </a:xfrm>
        </p:spPr>
        <p:txBody>
          <a:bodyPr lIns="83485" tIns="41742" rIns="83485" bIns="41742"/>
          <a:lstStyle>
            <a:lvl1pPr defTabSz="914564">
              <a:defRPr smtClean="0"/>
            </a:lvl1pPr>
          </a:lstStyle>
          <a:p>
            <a:pPr>
              <a:defRPr/>
            </a:pPr>
            <a:fld id="{619BC796-13A8-4E4C-841E-A3302BD9E94E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"/>
            <a:ext cx="4343400" cy="314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447636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8610600" y="1752600"/>
            <a:ext cx="533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896100" y="3467100"/>
            <a:ext cx="3200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62400" y="1371600"/>
            <a:ext cx="5334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2705100" y="2476500"/>
            <a:ext cx="2362200" cy="457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86200"/>
            <a:ext cx="5105400" cy="125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257800"/>
            <a:ext cx="6572250" cy="135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0" y="0"/>
            <a:ext cx="2494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XZ Shear (Pa)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301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Michael H. Mardenfeld</cp:lastModifiedBy>
  <cp:revision>26</cp:revision>
  <dcterms:created xsi:type="dcterms:W3CDTF">2006-08-16T00:00:00Z</dcterms:created>
  <dcterms:modified xsi:type="dcterms:W3CDTF">2011-05-25T18:41:27Z</dcterms:modified>
</cp:coreProperties>
</file>