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8" r:id="rId4"/>
    <p:sldId id="265" r:id="rId5"/>
    <p:sldId id="257" r:id="rId6"/>
    <p:sldId id="258" r:id="rId7"/>
    <p:sldId id="259" r:id="rId8"/>
    <p:sldId id="260" r:id="rId9"/>
    <p:sldId id="267" r:id="rId10"/>
    <p:sldId id="256" r:id="rId11"/>
    <p:sldId id="261" r:id="rId12"/>
    <p:sldId id="262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6858000" cy="9144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60"/>
  </p:normalViewPr>
  <p:slideViewPr>
    <p:cSldViewPr>
      <p:cViewPr>
        <p:scale>
          <a:sx n="73" d="100"/>
          <a:sy n="73" d="100"/>
        </p:scale>
        <p:origin x="-226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B9B4-407B-4776-B02E-DE25166C6A9C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1C49-5EC3-4899-BB1F-813B2AE6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737B-11B7-4310-BB1A-39C3BC507CF3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F848-F7A5-4F20-BA10-9E19EE4D2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66FC-E7D9-4C26-9A0E-8D82E6D3B2D7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6E16-B2B2-441B-B182-B18531D2C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DAF5-4476-4AC4-B83E-36FB8DEBBFDA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7891-651B-4D74-9710-DFC98905C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8717-67BA-439F-992C-0996EE2F825A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ADD2-B515-4A39-B3BE-3DEE9796C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04CC-6D72-4222-A7FF-3329ACB9F611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3FF9-586F-47A2-BCA7-A97A0A6E5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845A-FCAF-4682-8390-B6C81E5290A0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42F2-CCE8-4F4F-97DA-6C823F00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33B2-DC53-40DA-94C5-259F2951C6D1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793E-07BE-4ABE-B5C1-D6676E82D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9611-4FF3-433C-92F7-2A908049074B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E644-27E9-4A91-B5DC-C85D8A044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578E-4FFE-4C6A-825A-B8A41AFCF2A2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A0E5-7088-42D6-BA50-715FA7947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1360-21EF-473F-9BE8-523EA98B0A2E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62EA-A45C-4895-B734-D6FC71E8E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4EC74A-DED1-40A4-BE2B-E576943EFA39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A91070-3068-41AC-80D7-BF5D0B9C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833" t="16000" r="38750" b="20000"/>
          <a:stretch>
            <a:fillRect/>
          </a:stretch>
        </p:blipFill>
        <p:spPr bwMode="auto">
          <a:xfrm>
            <a:off x="122238" y="609600"/>
            <a:ext cx="6735762" cy="7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7"/>
          <p:cNvGrpSpPr>
            <a:grpSpLocks/>
          </p:cNvGrpSpPr>
          <p:nvPr/>
        </p:nvGrpSpPr>
        <p:grpSpPr bwMode="auto">
          <a:xfrm>
            <a:off x="0" y="152400"/>
            <a:ext cx="6858000" cy="8991600"/>
            <a:chOff x="1981200" y="0"/>
            <a:chExt cx="5338323" cy="6680757"/>
          </a:xfrm>
        </p:grpSpPr>
        <p:pic>
          <p:nvPicPr>
            <p:cNvPr id="112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0"/>
              <a:ext cx="5160379" cy="6680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>
              <a:off x="2819020" y="1066279"/>
              <a:ext cx="36577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19020" y="761965"/>
              <a:ext cx="381096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3085626" y="2324229"/>
              <a:ext cx="31245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314397" y="2476386"/>
              <a:ext cx="28202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2" name="TextBox 24"/>
            <p:cNvSpPr txBox="1">
              <a:spLocks noChangeArrowheads="1"/>
            </p:cNvSpPr>
            <p:nvPr/>
          </p:nvSpPr>
          <p:spPr bwMode="auto">
            <a:xfrm>
              <a:off x="6172200" y="762000"/>
              <a:ext cx="1147323" cy="230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14 Stacks</a:t>
              </a:r>
            </a:p>
          </p:txBody>
        </p:sp>
        <p:sp>
          <p:nvSpPr>
            <p:cNvPr id="11273" name="TextBox 25"/>
            <p:cNvSpPr txBox="1">
              <a:spLocks noChangeArrowheads="1"/>
            </p:cNvSpPr>
            <p:nvPr/>
          </p:nvSpPr>
          <p:spPr bwMode="auto">
            <a:xfrm>
              <a:off x="6095999" y="457200"/>
              <a:ext cx="1147322" cy="230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12 Stacks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 cstate="print"/>
          <a:srcRect l="38333" t="31334" r="41293" b="26666"/>
          <a:stretch>
            <a:fillRect/>
          </a:stretch>
        </p:blipFill>
        <p:spPr bwMode="auto">
          <a:xfrm>
            <a:off x="7938" y="1524000"/>
            <a:ext cx="6892925" cy="888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0" y="152400"/>
            <a:ext cx="6934200" cy="8899525"/>
            <a:chOff x="-2" y="152400"/>
            <a:chExt cx="6934115" cy="8900212"/>
          </a:xfrm>
        </p:grpSpPr>
        <p:pic>
          <p:nvPicPr>
            <p:cNvPr id="133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7500" t="42000" r="36250" b="38000"/>
            <a:stretch>
              <a:fillRect/>
            </a:stretch>
          </p:blipFill>
          <p:spPr bwMode="auto">
            <a:xfrm>
              <a:off x="137160" y="152400"/>
              <a:ext cx="6672834" cy="3177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7083" t="31332" r="35834" b="34000"/>
            <a:stretch>
              <a:fillRect/>
            </a:stretch>
          </p:blipFill>
          <p:spPr bwMode="auto">
            <a:xfrm>
              <a:off x="-2" y="3505199"/>
              <a:ext cx="6934115" cy="554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8371" t="37334" r="35001" b="28000"/>
          <a:stretch>
            <a:fillRect/>
          </a:stretch>
        </p:blipFill>
        <p:spPr bwMode="auto">
          <a:xfrm>
            <a:off x="0" y="1676400"/>
            <a:ext cx="6865938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44" t="9053" r="49588" b="1235"/>
          <a:stretch>
            <a:fillRect/>
          </a:stretch>
        </p:blipFill>
        <p:spPr bwMode="auto">
          <a:xfrm>
            <a:off x="0" y="228600"/>
            <a:ext cx="67056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597" t="7960" r="49005" b="3483"/>
          <a:stretch>
            <a:fillRect/>
          </a:stretch>
        </p:blipFill>
        <p:spPr bwMode="auto">
          <a:xfrm>
            <a:off x="50043" y="457200"/>
            <a:ext cx="6807957" cy="83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208" t="8334" r="49219"/>
          <a:stretch>
            <a:fillRect/>
          </a:stretch>
        </p:blipFill>
        <p:spPr bwMode="auto">
          <a:xfrm>
            <a:off x="0" y="866835"/>
            <a:ext cx="6750856" cy="84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676656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676656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499" t="15334" r="40417" b="20000"/>
          <a:stretch>
            <a:fillRect/>
          </a:stretch>
        </p:blipFill>
        <p:spPr bwMode="auto">
          <a:xfrm>
            <a:off x="111125" y="644525"/>
            <a:ext cx="6746875" cy="849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76656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16667" r="26666" b="24001"/>
          <a:stretch>
            <a:fillRect/>
          </a:stretch>
        </p:blipFill>
        <p:spPr bwMode="auto">
          <a:xfrm>
            <a:off x="-228600" y="1066800"/>
            <a:ext cx="7491413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8438" t="39333" r="34583" b="36667"/>
          <a:stretch>
            <a:fillRect/>
          </a:stretch>
        </p:blipFill>
        <p:spPr bwMode="auto">
          <a:xfrm>
            <a:off x="0" y="457200"/>
            <a:ext cx="68580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524000" y="4495800"/>
            <a:ext cx="345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Using SCHNORR Part# 015900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438400" y="51816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 = 60. mm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2438400" y="5562600"/>
            <a:ext cx="156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 = 30.5 mm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438400" y="5867400"/>
            <a:ext cx="1281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3.5 mm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2438400" y="6172200"/>
            <a:ext cx="1652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 = 5.004 mm</a:t>
            </a: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2438400" y="64770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 = 1.5 mm</a:t>
            </a: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228600" y="7086600"/>
            <a:ext cx="639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Max permitted s = .96 mm, limit for sigma ll = 1,250. N/mm^2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304800" y="78486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BAUER Item # 92018401 is exactly the same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17463"/>
          <a:ext cx="6781801" cy="9126404"/>
        </p:xfrm>
        <a:graphic>
          <a:graphicData uri="http://schemas.openxmlformats.org/drawingml/2006/table">
            <a:tbl>
              <a:tblPr/>
              <a:tblGrid>
                <a:gridCol w="697808"/>
                <a:gridCol w="4524830"/>
                <a:gridCol w="861355"/>
                <a:gridCol w="697808"/>
              </a:tblGrid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Calculations in (N and mm) units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6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Calcs Based on the SCHNORR data formulas.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6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Note: These calculations are for SCHNORR #15900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 -  Ouside diameter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   -   Inside diameter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30.5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1/pi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0.3185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3/pi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0.9554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6/pi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1.9108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del=De/Di        Schnorr  Formula #2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1.9672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lndel=ln(De/Di)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0.6766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del-1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0.9672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del+1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2.9672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(del-1/del)^2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0.2417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(del+1)/(del-1)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3.0678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(2/lndel)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2.9559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 =1/pi(((del-1/del)^2))/((del+1)/((del-1)-(2/lndel))) Formula #3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0.6879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K2=6/pi(((del-1)/(lndel))-1)))/(lndel)             Formula #4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1.2129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6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K3=3/pi(del-1/lndel)                                     Formula #5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1.3657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41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K4=1  since thikness is less than 6 mm Formula #6 (see chapter 1.3)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FORCE  and STRESS Calculations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lo= total height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5.004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ho= lo-t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1.499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t=average spring thickness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3.505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46038"/>
          <a:ext cx="6400800" cy="9097725"/>
        </p:xfrm>
        <a:graphic>
          <a:graphicData uri="http://schemas.openxmlformats.org/drawingml/2006/table">
            <a:tbl>
              <a:tblPr/>
              <a:tblGrid>
                <a:gridCol w="658606"/>
                <a:gridCol w="4270627"/>
                <a:gridCol w="812961"/>
                <a:gridCol w="658606"/>
              </a:tblGrid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s= deflection of the single spring (from 75% of ho))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0.918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E= modulus for steel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206000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N/mm^2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mu=  Poisson's ratio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1-mu^2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4E/(1-mu^2)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905494.505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t^4/(K1*de^2)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0.06094519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s/t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0.26191155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ho/t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0.42767475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s/2t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0.13095578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Formula #8a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15164.64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Formula #9 Stresses at the center of rotation (point OM)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-1124.08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N/mm^2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( should be less then -1600N/mm^2)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t^2/(K1*de^2)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0.00496093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formula #10     Stress at point (l)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-2030.27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N/mm^2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formula #11     Stress at point (ll)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1183.42482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N/mm^2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formula #12     Stress at point (lll)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1086.30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N/mm^2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1/del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0.50833333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9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(K2-2K3)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-1.5185995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(ho/t-s/2t)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0.29671897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Formula #13    Stress at point (lV)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-547.32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N/mm^2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t^3/(K1*de^2)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0.01738807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Formula #14    Spring Rate   (dF/ds)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14953.84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N/mm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Formula #15 Spring Work (Integral from 0 to s,  of     F*ds)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7218.36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N-mm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2E/(1-mu^2)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452747.253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t^5/(K1*de^2)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0.2136129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 requirements for a good Disk spring design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 the above basic equations to work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This Spring is linear because ho/t=.428 (since for ho/t&lt;0.4 are linear)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slightly non-LINEAR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del=De/Di=2.3923  and it should be between 1.75 and 2.5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O.K.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Outside diameter De, Inside diameter Di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0"/>
          <a:ext cx="6705600" cy="9260360"/>
        </p:xfrm>
        <a:graphic>
          <a:graphicData uri="http://schemas.openxmlformats.org/drawingml/2006/table">
            <a:tbl>
              <a:tblPr/>
              <a:tblGrid>
                <a:gridCol w="689965"/>
                <a:gridCol w="4473994"/>
                <a:gridCol w="851676"/>
                <a:gridCol w="689965"/>
              </a:tblGrid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ho/t=(lo-t)/t=.428 and it should be between 0.4 to 1.3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2D050"/>
                          </a:solidFill>
                          <a:latin typeface="Calibri"/>
                        </a:rPr>
                        <a:t>O.K.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ho=lo-t cone height, t=disk thickness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De/t=17.12 and it should be between 16. and 40.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2D050"/>
                          </a:solidFill>
                          <a:latin typeface="Calibri"/>
                        </a:rPr>
                        <a:t>O.K.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Conclusion: This spring under the constant load of 3790.0 N is O.K.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 machine operation requirements: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1) TF coil inner leg maximum thermal expansion was calculated at 8.4mm 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2) OH coil requires a preload of 20,000.0 lbs total or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6,428.5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14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St) per stack. Must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5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calculate the required deflection (s) for the preload force? 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3)  OH coil thermal expansion was calculated at 6.0mm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So, the total each spring stack travel is = 8.4+6.0+calculated from minimum preload ?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For Fatigue predictions, using fatigue life diagrams for disk springs, one requires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the Pre and Maximum loads stresses at points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lll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(depending on del and ho/t).</a:t>
                      </a: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2" marR="3242" marT="5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6858002" cy="9175565"/>
        </p:xfrm>
        <a:graphic>
          <a:graphicData uri="http://schemas.openxmlformats.org/drawingml/2006/table">
            <a:tbl>
              <a:tblPr/>
              <a:tblGrid>
                <a:gridCol w="738081"/>
                <a:gridCol w="891850"/>
                <a:gridCol w="799587"/>
                <a:gridCol w="738081"/>
                <a:gridCol w="738081"/>
                <a:gridCol w="738081"/>
                <a:gridCol w="738081"/>
                <a:gridCol w="1444140"/>
                <a:gridCol w="32020"/>
              </a:tblGrid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SCHNORR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15900 and 12 Stacks with 26 disks</a:t>
                      </a:r>
                    </a:p>
                  </a:txBody>
                  <a:tcPr marL="3310" marR="3310" marT="58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Force=20,000.0lbs</a:t>
                      </a:r>
                    </a:p>
                  </a:txBody>
                  <a:tcPr marL="3310" marR="3310" marT="58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disp. mm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Force N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sigma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N/mm^2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26*0.425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11.05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7,413.0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501.4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3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Preload 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11.05+8.4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19.45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12,587.1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936.1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9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19.45+6.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25.45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16,100.0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1,300.0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FAIL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Prmt. Limt.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26*.96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24.96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15,790.0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1,250.0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8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Space required 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26*lo is 26*.197 = 5.122 in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 inch available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SCHNORR Part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15900 and 14 Stacks with 26 disks</a:t>
                      </a:r>
                    </a:p>
                  </a:txBody>
                  <a:tcPr marL="3310" marR="3310" marT="58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disp. mm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Force N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sigma ll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N/mm^2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26*0.364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9.47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6,428.5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424.5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Preload 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9.47+8.4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17.87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11,642.8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850.5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9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17.87+6.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2D050"/>
                          </a:solidFill>
                          <a:latin typeface="Calibri"/>
                        </a:rPr>
                        <a:t>23.87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15,164.6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2D050"/>
                          </a:solidFill>
                          <a:latin typeface="Calibri"/>
                        </a:rPr>
                        <a:t>1,183.4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2D050"/>
                          </a:solidFill>
                          <a:latin typeface="Calibri"/>
                        </a:rPr>
                        <a:t>O.K.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Prmt. Limt.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26*.96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24.96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15,790.0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1,250.0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Space required 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26*lo is 26*.197 = 5.122 in "no change"</a:t>
                      </a: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0" marR="3310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 l="20833" t="18513" r="45833" b="19333"/>
          <a:stretch>
            <a:fillRect/>
          </a:stretch>
        </p:blipFill>
        <p:spPr bwMode="auto">
          <a:xfrm>
            <a:off x="0" y="457200"/>
            <a:ext cx="6888163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723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progoff</dc:creator>
  <cp:lastModifiedBy>progoff</cp:lastModifiedBy>
  <cp:revision>32</cp:revision>
  <dcterms:created xsi:type="dcterms:W3CDTF">2010-08-05T17:32:54Z</dcterms:created>
  <dcterms:modified xsi:type="dcterms:W3CDTF">2010-09-01T17:20:02Z</dcterms:modified>
</cp:coreProperties>
</file>