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6" r:id="rId3"/>
    <p:sldId id="257" r:id="rId4"/>
    <p:sldId id="258"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7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FC3A2-086E-9B40-929D-77D5CE45E88C}"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64250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C3A2-086E-9B40-929D-77D5CE45E88C}"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76964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C3A2-086E-9B40-929D-77D5CE45E88C}"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297273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C3A2-086E-9B40-929D-77D5CE45E88C}"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159237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FC3A2-086E-9B40-929D-77D5CE45E88C}"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232388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FC3A2-086E-9B40-929D-77D5CE45E88C}"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44914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FC3A2-086E-9B40-929D-77D5CE45E88C}" type="datetimeFigureOut">
              <a:rPr lang="en-US" smtClean="0"/>
              <a:t>5/27/15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309715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FC3A2-086E-9B40-929D-77D5CE45E88C}" type="datetimeFigureOut">
              <a:rPr lang="en-US" smtClean="0"/>
              <a:t>5/27/15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361122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FC3A2-086E-9B40-929D-77D5CE45E88C}" type="datetimeFigureOut">
              <a:rPr lang="en-US" smtClean="0"/>
              <a:t>5/27/15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35808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FC3A2-086E-9B40-929D-77D5CE45E88C}"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363419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FC3A2-086E-9B40-929D-77D5CE45E88C}"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41432-A9DA-6B4C-8247-64210391FFF9}" type="slidenum">
              <a:rPr lang="en-US" smtClean="0"/>
              <a:t>‹#›</a:t>
            </a:fld>
            <a:endParaRPr lang="en-US"/>
          </a:p>
        </p:txBody>
      </p:sp>
    </p:spTree>
    <p:extLst>
      <p:ext uri="{BB962C8B-B14F-4D97-AF65-F5344CB8AC3E}">
        <p14:creationId xmlns:p14="http://schemas.microsoft.com/office/powerpoint/2010/main" val="1240698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C3A2-086E-9B40-929D-77D5CE45E88C}" type="datetimeFigureOut">
              <a:rPr lang="en-US" smtClean="0"/>
              <a:t>5/27/15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41432-A9DA-6B4C-8247-64210391FFF9}" type="slidenum">
              <a:rPr lang="en-US" smtClean="0"/>
              <a:t>‹#›</a:t>
            </a:fld>
            <a:endParaRPr lang="en-US"/>
          </a:p>
        </p:txBody>
      </p:sp>
    </p:spTree>
    <p:extLst>
      <p:ext uri="{BB962C8B-B14F-4D97-AF65-F5344CB8AC3E}">
        <p14:creationId xmlns:p14="http://schemas.microsoft.com/office/powerpoint/2010/main" val="30513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6471"/>
            <a:ext cx="91440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alibri" charset="0"/>
                <a:ea typeface="ＭＳ Ｐゴシック" charset="0"/>
                <a:cs typeface="ＭＳ Ｐゴシック" charset="0"/>
              </a:rPr>
              <a:t>Th</a:t>
            </a:r>
            <a:r>
              <a:rPr lang="en-US" sz="4800" dirty="0" smtClean="0">
                <a:latin typeface="Calibri" charset="0"/>
                <a:ea typeface="ＭＳ Ｐゴシック" charset="0"/>
                <a:cs typeface="ＭＳ Ｐゴシック" charset="0"/>
              </a:rPr>
              <a:t>e Path Forward</a:t>
            </a:r>
            <a:endParaRPr lang="en-US" sz="1900" i="1" dirty="0">
              <a:solidFill>
                <a:srgbClr val="0000FF"/>
              </a:solidFill>
              <a:latin typeface="Calibri" charset="0"/>
              <a:ea typeface="ＭＳ Ｐゴシック" charset="0"/>
              <a:cs typeface="ＭＳ Ｐゴシック" charset="0"/>
            </a:endParaRPr>
          </a:p>
        </p:txBody>
      </p:sp>
      <p:sp>
        <p:nvSpPr>
          <p:cNvPr id="5" name="Subtitle 2"/>
          <p:cNvSpPr txBox="1">
            <a:spLocks/>
          </p:cNvSpPr>
          <p:nvPr/>
        </p:nvSpPr>
        <p:spPr>
          <a:xfrm>
            <a:off x="1279311" y="4188782"/>
            <a:ext cx="6400800" cy="20812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latin typeface="Calibri" charset="0"/>
                <a:ea typeface="ＭＳ Ｐゴシック" charset="0"/>
                <a:cs typeface="ＭＳ Ｐゴシック" charset="0"/>
              </a:rPr>
              <a:t>Stewart Prager</a:t>
            </a:r>
          </a:p>
          <a:p>
            <a:pPr marL="0" indent="0" algn="ctr">
              <a:buNone/>
            </a:pPr>
            <a:r>
              <a:rPr lang="en-US" sz="2000" b="1" dirty="0" smtClean="0">
                <a:latin typeface="Calibri" charset="0"/>
                <a:ea typeface="ＭＳ Ｐゴシック" charset="0"/>
                <a:cs typeface="ＭＳ Ｐゴシック" charset="0"/>
              </a:rPr>
              <a:t>May, 2015</a:t>
            </a:r>
            <a:endParaRPr lang="en-US" sz="2000" b="1" dirty="0">
              <a:latin typeface="Calibri" charset="0"/>
              <a:ea typeface="ＭＳ Ｐゴシック" charset="0"/>
              <a:cs typeface="ＭＳ Ｐゴシック"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6008688"/>
            <a:ext cx="21478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pic>
      <p:pic>
        <p:nvPicPr>
          <p:cNvPr id="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5913438"/>
            <a:ext cx="19970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8" name="Picture 6" descr="PPPL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5867400"/>
            <a:ext cx="1238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2880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472"/>
            <a:ext cx="7772400" cy="878099"/>
          </a:xfrm>
        </p:spPr>
        <p:txBody>
          <a:bodyPr/>
          <a:lstStyle/>
          <a:p>
            <a:r>
              <a:rPr lang="en-US" u="sng" dirty="0" smtClean="0"/>
              <a:t>The Path Forward</a:t>
            </a:r>
            <a:endParaRPr lang="en-US" u="sng" dirty="0"/>
          </a:p>
        </p:txBody>
      </p:sp>
      <p:sp>
        <p:nvSpPr>
          <p:cNvPr id="3" name="Subtitle 2"/>
          <p:cNvSpPr>
            <a:spLocks noGrp="1"/>
          </p:cNvSpPr>
          <p:nvPr>
            <p:ph type="subTitle" idx="1"/>
          </p:nvPr>
        </p:nvSpPr>
        <p:spPr>
          <a:xfrm>
            <a:off x="211684" y="1512640"/>
            <a:ext cx="8932316" cy="1752600"/>
          </a:xfrm>
        </p:spPr>
        <p:txBody>
          <a:bodyPr>
            <a:noAutofit/>
          </a:bodyPr>
          <a:lstStyle/>
          <a:p>
            <a:pPr marL="457200" indent="-457200" algn="l">
              <a:buFont typeface="Arial"/>
              <a:buChar char="•"/>
            </a:pPr>
            <a:r>
              <a:rPr lang="en-US" sz="2400" dirty="0" smtClean="0">
                <a:solidFill>
                  <a:srgbClr val="000000"/>
                </a:solidFill>
              </a:rPr>
              <a:t>Complete design and </a:t>
            </a:r>
            <a:r>
              <a:rPr lang="en-US" sz="2400" dirty="0" smtClean="0">
                <a:solidFill>
                  <a:srgbClr val="000000"/>
                </a:solidFill>
              </a:rPr>
              <a:t>reassembly</a:t>
            </a:r>
          </a:p>
          <a:p>
            <a:pPr algn="l"/>
            <a:r>
              <a:rPr lang="en-US" sz="2400" dirty="0">
                <a:solidFill>
                  <a:srgbClr val="000000"/>
                </a:solidFill>
              </a:rPr>
              <a:t> </a:t>
            </a:r>
            <a:r>
              <a:rPr lang="en-US" sz="2400" dirty="0" smtClean="0">
                <a:solidFill>
                  <a:srgbClr val="000000"/>
                </a:solidFill>
              </a:rPr>
              <a:t>      (discussed by Ron </a:t>
            </a:r>
            <a:r>
              <a:rPr lang="en-US" sz="2400" dirty="0" err="1" smtClean="0">
                <a:solidFill>
                  <a:srgbClr val="000000"/>
                </a:solidFill>
              </a:rPr>
              <a:t>Strykowsky</a:t>
            </a:r>
            <a:r>
              <a:rPr lang="en-US" sz="2400" dirty="0" smtClean="0">
                <a:solidFill>
                  <a:srgbClr val="000000"/>
                </a:solidFill>
              </a:rPr>
              <a:t>)</a:t>
            </a:r>
            <a:endParaRPr lang="en-US" sz="2400" dirty="0" smtClean="0">
              <a:solidFill>
                <a:srgbClr val="000000"/>
              </a:solidFill>
            </a:endParaRPr>
          </a:p>
          <a:p>
            <a:pPr marL="457200" indent="-457200" algn="l">
              <a:buFont typeface="Arial"/>
              <a:buChar char="•"/>
            </a:pPr>
            <a:endParaRPr lang="en-US" sz="2400" dirty="0">
              <a:solidFill>
                <a:srgbClr val="000000"/>
              </a:solidFill>
            </a:endParaRPr>
          </a:p>
          <a:p>
            <a:pPr marL="457200" indent="-457200" algn="l">
              <a:buFont typeface="Arial"/>
              <a:buChar char="•"/>
            </a:pPr>
            <a:r>
              <a:rPr lang="en-US" sz="2400" dirty="0" smtClean="0">
                <a:solidFill>
                  <a:srgbClr val="000000"/>
                </a:solidFill>
              </a:rPr>
              <a:t>Implement recommendations from two internal committees,</a:t>
            </a:r>
          </a:p>
          <a:p>
            <a:pPr algn="l"/>
            <a:r>
              <a:rPr lang="en-US" sz="2400" dirty="0">
                <a:solidFill>
                  <a:srgbClr val="000000"/>
                </a:solidFill>
              </a:rPr>
              <a:t>	</a:t>
            </a:r>
            <a:r>
              <a:rPr lang="en-US" sz="2400" dirty="0" smtClean="0">
                <a:solidFill>
                  <a:srgbClr val="000000"/>
                </a:solidFill>
              </a:rPr>
              <a:t>(plus any new recommendations from current committee)</a:t>
            </a:r>
          </a:p>
          <a:p>
            <a:pPr algn="l"/>
            <a:endParaRPr lang="en-US" sz="2400" dirty="0" smtClean="0">
              <a:solidFill>
                <a:srgbClr val="000000"/>
              </a:solidFill>
            </a:endParaRPr>
          </a:p>
          <a:p>
            <a:pPr algn="l"/>
            <a:r>
              <a:rPr lang="en-US" sz="2400" dirty="0">
                <a:solidFill>
                  <a:srgbClr val="000000"/>
                </a:solidFill>
              </a:rPr>
              <a:t> </a:t>
            </a:r>
            <a:r>
              <a:rPr lang="en-US" sz="2400" dirty="0" smtClean="0">
                <a:solidFill>
                  <a:srgbClr val="000000"/>
                </a:solidFill>
              </a:rPr>
              <a:t>      A detailed corrective action plan is being </a:t>
            </a:r>
            <a:r>
              <a:rPr lang="en-US" sz="2400" dirty="0" smtClean="0">
                <a:solidFill>
                  <a:srgbClr val="000000"/>
                </a:solidFill>
              </a:rPr>
              <a:t>executed,</a:t>
            </a:r>
            <a:endParaRPr lang="en-US" sz="2400" dirty="0" smtClean="0">
              <a:solidFill>
                <a:srgbClr val="000000"/>
              </a:solidFill>
            </a:endParaRPr>
          </a:p>
          <a:p>
            <a:pPr algn="l"/>
            <a:r>
              <a:rPr lang="en-US" sz="2400" dirty="0">
                <a:solidFill>
                  <a:srgbClr val="000000"/>
                </a:solidFill>
              </a:rPr>
              <a:t>	</a:t>
            </a:r>
            <a:r>
              <a:rPr lang="en-US" sz="2400" dirty="0" smtClean="0">
                <a:solidFill>
                  <a:srgbClr val="000000"/>
                </a:solidFill>
              </a:rPr>
              <a:t>About 30 </a:t>
            </a:r>
            <a:r>
              <a:rPr lang="en-US" sz="2400" dirty="0" smtClean="0">
                <a:solidFill>
                  <a:srgbClr val="000000"/>
                </a:solidFill>
              </a:rPr>
              <a:t>items,</a:t>
            </a:r>
            <a:endParaRPr lang="en-US" sz="2400" dirty="0" smtClean="0">
              <a:solidFill>
                <a:srgbClr val="000000"/>
              </a:solidFill>
            </a:endParaRPr>
          </a:p>
          <a:p>
            <a:pPr algn="l"/>
            <a:r>
              <a:rPr lang="en-US" sz="2400" dirty="0">
                <a:solidFill>
                  <a:srgbClr val="000000"/>
                </a:solidFill>
              </a:rPr>
              <a:t>	</a:t>
            </a:r>
            <a:r>
              <a:rPr lang="en-US" sz="2400" dirty="0" smtClean="0">
                <a:solidFill>
                  <a:srgbClr val="000000"/>
                </a:solidFill>
              </a:rPr>
              <a:t>Separated into pre- and post-restart</a:t>
            </a:r>
          </a:p>
          <a:p>
            <a:pPr algn="l"/>
            <a:r>
              <a:rPr lang="en-US" sz="2400" dirty="0">
                <a:solidFill>
                  <a:srgbClr val="000000"/>
                </a:solidFill>
              </a:rPr>
              <a:t>	 </a:t>
            </a:r>
            <a:r>
              <a:rPr lang="en-US" sz="2400" dirty="0" smtClean="0">
                <a:solidFill>
                  <a:srgbClr val="000000"/>
                </a:solidFill>
              </a:rPr>
              <a:t> </a:t>
            </a:r>
            <a:r>
              <a:rPr lang="en-US" sz="2400" dirty="0">
                <a:solidFill>
                  <a:srgbClr val="000000"/>
                </a:solidFill>
              </a:rPr>
              <a:t>	</a:t>
            </a:r>
          </a:p>
        </p:txBody>
      </p:sp>
    </p:spTree>
    <p:extLst>
      <p:ext uri="{BB962C8B-B14F-4D97-AF65-F5344CB8AC3E}">
        <p14:creationId xmlns:p14="http://schemas.microsoft.com/office/powerpoint/2010/main" val="42534901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normAutofit/>
          </a:bodyPr>
          <a:lstStyle/>
          <a:p>
            <a:r>
              <a:rPr lang="en-US" sz="3600" u="sng" dirty="0" smtClean="0"/>
              <a:t>Corrective action plan</a:t>
            </a:r>
            <a:endParaRPr lang="en-US" sz="3600" u="sng" dirty="0"/>
          </a:p>
        </p:txBody>
      </p:sp>
      <p:sp>
        <p:nvSpPr>
          <p:cNvPr id="3" name="Content Placeholder 2"/>
          <p:cNvSpPr>
            <a:spLocks noGrp="1"/>
          </p:cNvSpPr>
          <p:nvPr>
            <p:ph idx="1"/>
          </p:nvPr>
        </p:nvSpPr>
        <p:spPr>
          <a:xfrm>
            <a:off x="336238" y="677507"/>
            <a:ext cx="8807762" cy="5989626"/>
          </a:xfrm>
        </p:spPr>
        <p:txBody>
          <a:bodyPr>
            <a:normAutofit lnSpcReduction="10000"/>
          </a:bodyPr>
          <a:lstStyle/>
          <a:p>
            <a:pPr marL="0" indent="0">
              <a:buNone/>
            </a:pPr>
            <a:r>
              <a:rPr lang="en-US" sz="2400" dirty="0" smtClean="0"/>
              <a:t>Examples: pre-restart actions</a:t>
            </a:r>
          </a:p>
          <a:p>
            <a:pPr marL="621792">
              <a:buFontTx/>
              <a:buChar char="-"/>
            </a:pPr>
            <a:r>
              <a:rPr lang="en-US" sz="2000" dirty="0" smtClean="0">
                <a:solidFill>
                  <a:srgbClr val="0000FF"/>
                </a:solidFill>
              </a:rPr>
              <a:t>OH ground plane and connections: undergo standard PPPL design, review, inspection process, rather than relying on “field fit-up”</a:t>
            </a:r>
          </a:p>
          <a:p>
            <a:pPr marL="621792">
              <a:spcBef>
                <a:spcPts val="1080"/>
              </a:spcBef>
              <a:buFontTx/>
              <a:buChar char="-"/>
            </a:pPr>
            <a:r>
              <a:rPr lang="en-US" sz="2000" dirty="0" smtClean="0">
                <a:solidFill>
                  <a:srgbClr val="0000FF"/>
                </a:solidFill>
              </a:rPr>
              <a:t>More rigorously follow</a:t>
            </a:r>
            <a:r>
              <a:rPr lang="en-US" sz="2000" dirty="0" smtClean="0">
                <a:solidFill>
                  <a:srgbClr val="0000FF"/>
                </a:solidFill>
              </a:rPr>
              <a:t> </a:t>
            </a:r>
            <a:r>
              <a:rPr lang="en-US" sz="2000" dirty="0" smtClean="0">
                <a:solidFill>
                  <a:srgbClr val="0000FF"/>
                </a:solidFill>
              </a:rPr>
              <a:t>OPS procedure to require full stop upon a ground fault trip, </a:t>
            </a:r>
            <a:r>
              <a:rPr lang="en-US" sz="2000" dirty="0" smtClean="0">
                <a:solidFill>
                  <a:srgbClr val="0000FF"/>
                </a:solidFill>
              </a:rPr>
              <a:t>until it is understood </a:t>
            </a:r>
            <a:r>
              <a:rPr lang="en-US" sz="2000" dirty="0" smtClean="0">
                <a:solidFill>
                  <a:srgbClr val="0000FF"/>
                </a:solidFill>
              </a:rPr>
              <a:t>what went wrong</a:t>
            </a:r>
          </a:p>
          <a:p>
            <a:pPr marL="621792">
              <a:spcBef>
                <a:spcPts val="1056"/>
              </a:spcBef>
              <a:buFontTx/>
              <a:buChar char="-"/>
            </a:pPr>
            <a:r>
              <a:rPr lang="en-US" sz="2000" dirty="0" smtClean="0">
                <a:solidFill>
                  <a:srgbClr val="0000FF"/>
                </a:solidFill>
              </a:rPr>
              <a:t>COEs  should have collection of MDS scope pages set up to monitor critical operations and diagnose faults</a:t>
            </a:r>
          </a:p>
          <a:p>
            <a:pPr marL="621792">
              <a:spcBef>
                <a:spcPts val="1056"/>
              </a:spcBef>
              <a:buFontTx/>
              <a:buChar char="-"/>
            </a:pPr>
            <a:r>
              <a:rPr lang="en-US" sz="2000" dirty="0" smtClean="0">
                <a:solidFill>
                  <a:srgbClr val="0000FF"/>
                </a:solidFill>
              </a:rPr>
              <a:t>Form a small “task force” to walk down all high voltage parts of NSTX-U to determine anything questionable</a:t>
            </a:r>
          </a:p>
          <a:p>
            <a:pPr marL="621792">
              <a:spcBef>
                <a:spcPts val="1080"/>
              </a:spcBef>
              <a:buFontTx/>
              <a:buChar char="-"/>
            </a:pPr>
            <a:r>
              <a:rPr lang="en-US" sz="2200" dirty="0" smtClean="0">
                <a:solidFill>
                  <a:srgbClr val="0000FF"/>
                </a:solidFill>
              </a:rPr>
              <a:t>Ensure OH preload assembly fixture is connected to Cat. 3 ground via 10 ohm resistor</a:t>
            </a:r>
          </a:p>
          <a:p>
            <a:pPr marL="621792">
              <a:spcBef>
                <a:spcPts val="1080"/>
              </a:spcBef>
              <a:buFontTx/>
              <a:buChar char="-"/>
            </a:pPr>
            <a:r>
              <a:rPr lang="en-US" sz="2200" dirty="0" smtClean="0">
                <a:solidFill>
                  <a:srgbClr val="0000FF"/>
                </a:solidFill>
              </a:rPr>
              <a:t>Ensure ground plane connection does not form </a:t>
            </a:r>
            <a:r>
              <a:rPr lang="en-US" sz="2200" dirty="0" err="1" smtClean="0">
                <a:solidFill>
                  <a:srgbClr val="0000FF"/>
                </a:solidFill>
              </a:rPr>
              <a:t>toroidal</a:t>
            </a:r>
            <a:r>
              <a:rPr lang="en-US" sz="2200" dirty="0" smtClean="0">
                <a:solidFill>
                  <a:srgbClr val="0000FF"/>
                </a:solidFill>
              </a:rPr>
              <a:t> loop. If use hose clamp, use type with thermal expansion spring.  Measure resistance in loop.</a:t>
            </a:r>
          </a:p>
          <a:p>
            <a:pPr marL="621792">
              <a:spcBef>
                <a:spcPts val="1080"/>
              </a:spcBef>
              <a:buFontTx/>
              <a:buChar char="-"/>
            </a:pPr>
            <a:r>
              <a:rPr lang="en-US" sz="2200" dirty="0" smtClean="0">
                <a:solidFill>
                  <a:srgbClr val="0000FF"/>
                </a:solidFill>
              </a:rPr>
              <a:t>Revisit</a:t>
            </a:r>
            <a:r>
              <a:rPr lang="en-US" sz="2200" dirty="0" smtClean="0">
                <a:solidFill>
                  <a:srgbClr val="0000FF"/>
                </a:solidFill>
              </a:rPr>
              <a:t> </a:t>
            </a:r>
            <a:r>
              <a:rPr lang="en-US" sz="2200" dirty="0" smtClean="0">
                <a:solidFill>
                  <a:srgbClr val="0000FF"/>
                </a:solidFill>
              </a:rPr>
              <a:t>NSTX-U project line of authority – who must approve proceeding if the cause of a ground fault or other trip is not resolved</a:t>
            </a:r>
          </a:p>
          <a:p>
            <a:pPr marL="621792">
              <a:buFontTx/>
              <a:buChar char="-"/>
            </a:pPr>
            <a:r>
              <a:rPr lang="en-US" sz="2200" dirty="0" smtClean="0">
                <a:solidFill>
                  <a:srgbClr val="0000FF"/>
                </a:solidFill>
              </a:rPr>
              <a:t>……..</a:t>
            </a:r>
            <a:endParaRPr lang="en-US" sz="1900" dirty="0" smtClean="0">
              <a:solidFill>
                <a:srgbClr val="0000FF"/>
              </a:solidFill>
            </a:endParaRPr>
          </a:p>
          <a:p>
            <a:pPr marL="621792"/>
            <a:endParaRPr lang="en-US" dirty="0"/>
          </a:p>
          <a:p>
            <a:endParaRPr lang="en-US" dirty="0"/>
          </a:p>
        </p:txBody>
      </p:sp>
    </p:spTree>
    <p:extLst>
      <p:ext uri="{BB962C8B-B14F-4D97-AF65-F5344CB8AC3E}">
        <p14:creationId xmlns:p14="http://schemas.microsoft.com/office/powerpoint/2010/main" val="25690657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7516"/>
            <a:ext cx="8569618" cy="5611188"/>
          </a:xfrm>
        </p:spPr>
        <p:txBody>
          <a:bodyPr>
            <a:normAutofit fontScale="70000" lnSpcReduction="20000"/>
          </a:bodyPr>
          <a:lstStyle/>
          <a:p>
            <a:pPr marL="0" indent="0">
              <a:buNone/>
            </a:pPr>
            <a:r>
              <a:rPr lang="en-US" sz="3600" dirty="0" smtClean="0"/>
              <a:t>Examples: post-restart actions</a:t>
            </a:r>
          </a:p>
          <a:p>
            <a:pPr>
              <a:spcBef>
                <a:spcPts val="1728"/>
              </a:spcBef>
              <a:buFontTx/>
              <a:buChar char="-"/>
            </a:pPr>
            <a:r>
              <a:rPr lang="en-US" dirty="0" smtClean="0">
                <a:solidFill>
                  <a:srgbClr val="0000FF"/>
                </a:solidFill>
              </a:rPr>
              <a:t>Establish a policy for field installations –when does a review have to be completed of field design</a:t>
            </a:r>
          </a:p>
          <a:p>
            <a:pPr>
              <a:spcBef>
                <a:spcPts val="1728"/>
              </a:spcBef>
              <a:buFontTx/>
              <a:buChar char="-"/>
            </a:pPr>
            <a:r>
              <a:rPr lang="en-US" dirty="0">
                <a:solidFill>
                  <a:srgbClr val="0000FF"/>
                </a:solidFill>
              </a:rPr>
              <a:t>D</a:t>
            </a:r>
            <a:r>
              <a:rPr lang="en-US" dirty="0" smtClean="0">
                <a:solidFill>
                  <a:srgbClr val="0000FF"/>
                </a:solidFill>
              </a:rPr>
              <a:t>etermine </a:t>
            </a:r>
            <a:r>
              <a:rPr lang="en-US" dirty="0" smtClean="0">
                <a:solidFill>
                  <a:srgbClr val="0000FF"/>
                </a:solidFill>
              </a:rPr>
              <a:t>whether sufficient high voltage electrical expertise is available for current and </a:t>
            </a:r>
            <a:r>
              <a:rPr lang="en-US" dirty="0" smtClean="0">
                <a:solidFill>
                  <a:srgbClr val="0000FF"/>
                </a:solidFill>
              </a:rPr>
              <a:t>future lab </a:t>
            </a:r>
            <a:r>
              <a:rPr lang="en-US" dirty="0" smtClean="0">
                <a:solidFill>
                  <a:srgbClr val="0000FF"/>
                </a:solidFill>
              </a:rPr>
              <a:t>projects</a:t>
            </a:r>
          </a:p>
          <a:p>
            <a:pPr>
              <a:spcBef>
                <a:spcPts val="1728"/>
              </a:spcBef>
              <a:buFontTx/>
              <a:buChar char="-"/>
            </a:pPr>
            <a:r>
              <a:rPr lang="en-US" dirty="0">
                <a:solidFill>
                  <a:srgbClr val="0000FF"/>
                </a:solidFill>
              </a:rPr>
              <a:t>V</a:t>
            </a:r>
            <a:r>
              <a:rPr lang="en-US" dirty="0" smtClean="0">
                <a:solidFill>
                  <a:srgbClr val="0000FF"/>
                </a:solidFill>
              </a:rPr>
              <a:t>erify </a:t>
            </a:r>
            <a:r>
              <a:rPr lang="en-US" dirty="0" smtClean="0">
                <a:solidFill>
                  <a:srgbClr val="0000FF"/>
                </a:solidFill>
              </a:rPr>
              <a:t>that design documentation packages (CDR, PDR, FDR) are available in the operations center for the center stack and </a:t>
            </a:r>
            <a:r>
              <a:rPr lang="en-US" dirty="0" err="1" smtClean="0">
                <a:solidFill>
                  <a:srgbClr val="0000FF"/>
                </a:solidFill>
              </a:rPr>
              <a:t>beamline</a:t>
            </a:r>
            <a:r>
              <a:rPr lang="en-US" dirty="0" smtClean="0">
                <a:solidFill>
                  <a:srgbClr val="0000FF"/>
                </a:solidFill>
              </a:rPr>
              <a:t> 2</a:t>
            </a:r>
          </a:p>
          <a:p>
            <a:pPr>
              <a:spcBef>
                <a:spcPts val="1728"/>
              </a:spcBef>
              <a:buFontTx/>
              <a:buChar char="-"/>
            </a:pPr>
            <a:r>
              <a:rPr lang="en-US" dirty="0" smtClean="0">
                <a:solidFill>
                  <a:srgbClr val="0000FF"/>
                </a:solidFill>
              </a:rPr>
              <a:t>Consider conducting a “blind spot” review, similar </a:t>
            </a:r>
            <a:r>
              <a:rPr lang="en-US" dirty="0" smtClean="0">
                <a:solidFill>
                  <a:srgbClr val="0000FF"/>
                </a:solidFill>
              </a:rPr>
              <a:t>to that done for the lab generally</a:t>
            </a:r>
            <a:endParaRPr lang="en-US" dirty="0" smtClean="0">
              <a:solidFill>
                <a:srgbClr val="0000FF"/>
              </a:solidFill>
            </a:endParaRPr>
          </a:p>
          <a:p>
            <a:pPr>
              <a:spcBef>
                <a:spcPts val="1728"/>
              </a:spcBef>
              <a:buFontTx/>
              <a:buChar char="-"/>
            </a:pPr>
            <a:r>
              <a:rPr lang="en-US" dirty="0" smtClean="0">
                <a:solidFill>
                  <a:srgbClr val="0000FF"/>
                </a:solidFill>
              </a:rPr>
              <a:t>Consider placing water sensors on the floor of the test cell with interlocks to turn off pumps</a:t>
            </a:r>
          </a:p>
          <a:p>
            <a:pPr>
              <a:spcBef>
                <a:spcPts val="1728"/>
              </a:spcBef>
              <a:buFontTx/>
              <a:buChar char="-"/>
            </a:pPr>
            <a:r>
              <a:rPr lang="en-US" dirty="0" smtClean="0">
                <a:solidFill>
                  <a:srgbClr val="0000FF"/>
                </a:solidFill>
              </a:rPr>
              <a:t>Reinforce workforce authority to stop work, especially when anomalies are observed</a:t>
            </a:r>
          </a:p>
          <a:p>
            <a:pPr>
              <a:spcBef>
                <a:spcPts val="1128"/>
              </a:spcBef>
              <a:buFontTx/>
              <a:buChar char="-"/>
            </a:pPr>
            <a:r>
              <a:rPr lang="en-US" dirty="0" smtClean="0">
                <a:solidFill>
                  <a:srgbClr val="0000FF"/>
                </a:solidFill>
              </a:rPr>
              <a:t>………. </a:t>
            </a:r>
            <a:endParaRPr lang="en-US" dirty="0"/>
          </a:p>
        </p:txBody>
      </p:sp>
    </p:spTree>
    <p:extLst>
      <p:ext uri="{BB962C8B-B14F-4D97-AF65-F5344CB8AC3E}">
        <p14:creationId xmlns:p14="http://schemas.microsoft.com/office/powerpoint/2010/main" val="29363698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323" y="-79653"/>
            <a:ext cx="8977677" cy="6401751"/>
          </a:xfrm>
          <a:prstGeom prst="rect">
            <a:avLst/>
          </a:prstGeom>
        </p:spPr>
        <p:txBody>
          <a:bodyPr wrap="square">
            <a:spAutoFit/>
          </a:bodyPr>
          <a:lstStyle/>
          <a:p>
            <a:pPr algn="ctr"/>
            <a:r>
              <a:rPr lang="en-US" sz="3200" dirty="0"/>
              <a:t> </a:t>
            </a:r>
            <a:r>
              <a:rPr lang="en-US" sz="3200" dirty="0" smtClean="0"/>
              <a:t>Our view of the charges to the committee</a:t>
            </a:r>
            <a:endParaRPr lang="en-US" sz="3200" dirty="0"/>
          </a:p>
          <a:p>
            <a:r>
              <a:rPr lang="en-US" b="1" dirty="0"/>
              <a:t> </a:t>
            </a:r>
            <a:endParaRPr lang="en-US" dirty="0"/>
          </a:p>
          <a:p>
            <a:r>
              <a:rPr lang="en-US" dirty="0"/>
              <a:t>  </a:t>
            </a:r>
          </a:p>
          <a:p>
            <a:pPr marL="457200" indent="-457200">
              <a:buAutoNum type="arabicPeriod"/>
            </a:pPr>
            <a:r>
              <a:rPr lang="en-US" sz="2400" i="1" dirty="0" smtClean="0"/>
              <a:t>Technical </a:t>
            </a:r>
            <a:r>
              <a:rPr lang="en-US" sz="2400" i="1" dirty="0"/>
              <a:t>cause:</a:t>
            </a:r>
            <a:r>
              <a:rPr lang="en-US" sz="2400" dirty="0"/>
              <a:t>  Are the causes for the arc correctly identified and understood? Are there any other likely causes that should be </a:t>
            </a:r>
            <a:r>
              <a:rPr lang="en-US" sz="2400" dirty="0" smtClean="0"/>
              <a:t>more</a:t>
            </a:r>
            <a:endParaRPr lang="en-US" sz="2400" dirty="0"/>
          </a:p>
          <a:p>
            <a:pPr>
              <a:spcBef>
                <a:spcPts val="1200"/>
              </a:spcBef>
            </a:pPr>
            <a:r>
              <a:rPr lang="en-US" sz="2400" dirty="0" smtClean="0">
                <a:solidFill>
                  <a:srgbClr val="0000FF"/>
                </a:solidFill>
              </a:rPr>
              <a:t>	The technical cause is clear and well-established</a:t>
            </a:r>
            <a:r>
              <a:rPr lang="en-US" sz="2400" dirty="0" smtClean="0"/>
              <a:t>.</a:t>
            </a:r>
          </a:p>
          <a:p>
            <a:endParaRPr lang="en-US" sz="2400" dirty="0" smtClean="0"/>
          </a:p>
          <a:p>
            <a:endParaRPr lang="en-US" sz="2400" dirty="0"/>
          </a:p>
          <a:p>
            <a:r>
              <a:rPr lang="en-US" sz="2400" i="1" dirty="0"/>
              <a:t>2. Procedural and process causes</a:t>
            </a:r>
            <a:r>
              <a:rPr lang="en-US" sz="2400" dirty="0"/>
              <a:t>: Are the procedural or process </a:t>
            </a:r>
            <a:r>
              <a:rPr lang="en-US" sz="2400" dirty="0" smtClean="0"/>
              <a:t>lapses</a:t>
            </a:r>
          </a:p>
          <a:p>
            <a:r>
              <a:rPr lang="en-US" sz="2400" dirty="0" smtClean="0"/>
              <a:t>    that </a:t>
            </a:r>
            <a:r>
              <a:rPr lang="en-US" sz="2400" dirty="0"/>
              <a:t>contributed to the fault understood? Is the Root Cause </a:t>
            </a:r>
            <a:r>
              <a:rPr lang="en-US" sz="2400" dirty="0" smtClean="0"/>
              <a:t>Analysis</a:t>
            </a:r>
          </a:p>
          <a:p>
            <a:r>
              <a:rPr lang="en-US" sz="2400" dirty="0"/>
              <a:t> </a:t>
            </a:r>
            <a:r>
              <a:rPr lang="en-US" sz="2400" dirty="0" smtClean="0"/>
              <a:t>   </a:t>
            </a:r>
            <a:r>
              <a:rPr lang="en-US" sz="2400" dirty="0"/>
              <a:t>process adequate to identify all the contributing causes</a:t>
            </a:r>
            <a:r>
              <a:rPr lang="en-US" sz="2400" dirty="0" smtClean="0"/>
              <a:t>?</a:t>
            </a:r>
          </a:p>
          <a:p>
            <a:pPr>
              <a:spcBef>
                <a:spcPts val="1200"/>
              </a:spcBef>
            </a:pPr>
            <a:r>
              <a:rPr lang="en-US" sz="2400" dirty="0"/>
              <a:t> </a:t>
            </a:r>
            <a:r>
              <a:rPr lang="en-US" sz="2400" dirty="0" smtClean="0"/>
              <a:t>  </a:t>
            </a:r>
            <a:r>
              <a:rPr lang="en-US" sz="2400" dirty="0" smtClean="0">
                <a:solidFill>
                  <a:srgbClr val="0000FF"/>
                </a:solidFill>
              </a:rPr>
              <a:t>  We have identified marked lapses in design documentation, design</a:t>
            </a:r>
          </a:p>
          <a:p>
            <a:r>
              <a:rPr lang="en-US" sz="2400" dirty="0">
                <a:solidFill>
                  <a:srgbClr val="0000FF"/>
                </a:solidFill>
              </a:rPr>
              <a:t> </a:t>
            </a:r>
            <a:r>
              <a:rPr lang="en-US" sz="2400" dirty="0" smtClean="0">
                <a:solidFill>
                  <a:srgbClr val="0000FF"/>
                </a:solidFill>
              </a:rPr>
              <a:t>    implementation, control room conduct of operations</a:t>
            </a:r>
            <a:endParaRPr lang="en-US" sz="2400" dirty="0">
              <a:solidFill>
                <a:srgbClr val="0000FF"/>
              </a:solidFill>
            </a:endParaRPr>
          </a:p>
          <a:p>
            <a:pPr>
              <a:spcBef>
                <a:spcPts val="1200"/>
              </a:spcBef>
            </a:pPr>
            <a:r>
              <a:rPr lang="en-US" sz="2400" dirty="0" smtClean="0">
                <a:solidFill>
                  <a:srgbClr val="0000FF"/>
                </a:solidFill>
              </a:rPr>
              <a:t>     The Root Cause Analysis is an in-depth, extensive investigation of all</a:t>
            </a:r>
          </a:p>
          <a:p>
            <a:r>
              <a:rPr lang="en-US" sz="2400" dirty="0" smtClean="0">
                <a:solidFill>
                  <a:srgbClr val="0000FF"/>
                </a:solidFill>
              </a:rPr>
              <a:t>     causes, informed by materials provided and rigorous interviews</a:t>
            </a:r>
            <a:endParaRPr lang="en-US" sz="2400" dirty="0">
              <a:solidFill>
                <a:srgbClr val="0000FF"/>
              </a:solidFill>
            </a:endParaRPr>
          </a:p>
          <a:p>
            <a:r>
              <a:rPr lang="en-US" sz="2400" dirty="0" smtClean="0"/>
              <a:t> </a:t>
            </a:r>
            <a:endParaRPr lang="en-US" sz="2400" dirty="0"/>
          </a:p>
        </p:txBody>
      </p:sp>
    </p:spTree>
    <p:extLst>
      <p:ext uri="{BB962C8B-B14F-4D97-AF65-F5344CB8AC3E}">
        <p14:creationId xmlns:p14="http://schemas.microsoft.com/office/powerpoint/2010/main" val="36186289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5152"/>
            <a:ext cx="8686800" cy="4840159"/>
          </a:xfrm>
        </p:spPr>
        <p:txBody>
          <a:bodyPr>
            <a:normAutofit fontScale="92500" lnSpcReduction="20000"/>
          </a:bodyPr>
          <a:lstStyle/>
          <a:p>
            <a:pPr marL="0" indent="0">
              <a:buNone/>
            </a:pPr>
            <a:r>
              <a:rPr lang="en-US" sz="2600" dirty="0"/>
              <a:t> </a:t>
            </a:r>
            <a:r>
              <a:rPr lang="en-US" sz="2600" i="1" dirty="0"/>
              <a:t>3. Extent of condition:</a:t>
            </a:r>
            <a:r>
              <a:rPr lang="en-US" sz="2600" dirty="0"/>
              <a:t> Is the extent of condition understood? Is the extent of condition process adequate to identify potential design and process weaknesses</a:t>
            </a:r>
            <a:r>
              <a:rPr lang="en-US" sz="2600" dirty="0" smtClean="0"/>
              <a:t>?</a:t>
            </a:r>
          </a:p>
          <a:p>
            <a:pPr marL="0" indent="0">
              <a:buNone/>
            </a:pPr>
            <a:endParaRPr lang="en-US" sz="2600" dirty="0"/>
          </a:p>
          <a:p>
            <a:pPr marL="0" indent="0">
              <a:buNone/>
            </a:pPr>
            <a:r>
              <a:rPr lang="en-US" sz="2600" dirty="0" smtClean="0">
                <a:solidFill>
                  <a:srgbClr val="0000FF"/>
                </a:solidFill>
              </a:rPr>
              <a:t>A detailed study of the technical extent of condition is complete, revealing a variety of other required modifications (of modest scale)</a:t>
            </a:r>
          </a:p>
          <a:p>
            <a:pPr marL="0" indent="0">
              <a:buNone/>
            </a:pPr>
            <a:endParaRPr lang="en-US" sz="2600" dirty="0">
              <a:solidFill>
                <a:srgbClr val="0000FF"/>
              </a:solidFill>
            </a:endParaRPr>
          </a:p>
          <a:p>
            <a:pPr marL="0" indent="0">
              <a:buNone/>
            </a:pPr>
            <a:r>
              <a:rPr lang="en-US" sz="2600" dirty="0" smtClean="0">
                <a:solidFill>
                  <a:srgbClr val="0000FF"/>
                </a:solidFill>
              </a:rPr>
              <a:t>The procedure/process extent of condition is assessed in detail sufficient for obtaining CD-4 plasmas via the (first) internal committee </a:t>
            </a:r>
          </a:p>
          <a:p>
            <a:pPr marL="0" indent="0">
              <a:buNone/>
            </a:pPr>
            <a:endParaRPr lang="en-US" sz="2600" dirty="0">
              <a:solidFill>
                <a:srgbClr val="0000FF"/>
              </a:solidFill>
            </a:endParaRPr>
          </a:p>
          <a:p>
            <a:pPr marL="0" indent="0">
              <a:buNone/>
            </a:pPr>
            <a:r>
              <a:rPr lang="en-US" sz="2600" dirty="0" smtClean="0">
                <a:solidFill>
                  <a:srgbClr val="0000FF"/>
                </a:solidFill>
              </a:rPr>
              <a:t>The Root </a:t>
            </a:r>
            <a:r>
              <a:rPr lang="en-US" sz="2600" dirty="0">
                <a:solidFill>
                  <a:srgbClr val="0000FF"/>
                </a:solidFill>
              </a:rPr>
              <a:t>C</a:t>
            </a:r>
            <a:r>
              <a:rPr lang="en-US" sz="2600" dirty="0" smtClean="0">
                <a:solidFill>
                  <a:srgbClr val="0000FF"/>
                </a:solidFill>
              </a:rPr>
              <a:t>ause </a:t>
            </a:r>
            <a:r>
              <a:rPr lang="en-US" sz="2600" dirty="0">
                <a:solidFill>
                  <a:srgbClr val="0000FF"/>
                </a:solidFill>
              </a:rPr>
              <a:t>A</a:t>
            </a:r>
            <a:r>
              <a:rPr lang="en-US" sz="2600" dirty="0" smtClean="0">
                <a:solidFill>
                  <a:srgbClr val="0000FF"/>
                </a:solidFill>
              </a:rPr>
              <a:t>nalysis will address procedure/process extent of condition, including some conditions more general than NSTX-U, that aim toward the longer term (post-CD-4)</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241790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636" y="315152"/>
            <a:ext cx="8686800" cy="6321744"/>
          </a:xfrm>
        </p:spPr>
        <p:txBody>
          <a:bodyPr>
            <a:normAutofit fontScale="92500" lnSpcReduction="10000"/>
          </a:bodyPr>
          <a:lstStyle/>
          <a:p>
            <a:pPr marL="0" indent="0">
              <a:buNone/>
            </a:pPr>
            <a:r>
              <a:rPr lang="en-US" sz="2800" i="1" dirty="0"/>
              <a:t>4</a:t>
            </a:r>
            <a:r>
              <a:rPr lang="en-US" sz="2600" i="1" dirty="0"/>
              <a:t>. Repair and design solution:</a:t>
            </a:r>
            <a:r>
              <a:rPr lang="en-US" sz="2600" dirty="0"/>
              <a:t> Are the conceptual designs, repairs, and corrections identified by the NSTX-U team likely to avoid a recurrence of a similar fault?  Are there other approaches that would be superior</a:t>
            </a:r>
            <a:r>
              <a:rPr lang="en-US" sz="2600" dirty="0" smtClean="0"/>
              <a:t>?</a:t>
            </a:r>
          </a:p>
          <a:p>
            <a:pPr marL="0" indent="0">
              <a:spcBef>
                <a:spcPts val="1824"/>
              </a:spcBef>
              <a:buNone/>
            </a:pPr>
            <a:r>
              <a:rPr lang="en-US" sz="2600" dirty="0" smtClean="0">
                <a:solidFill>
                  <a:srgbClr val="0000FF"/>
                </a:solidFill>
              </a:rPr>
              <a:t>Design solutions are in place to solve each of the technical causes, subject to completion of PPPL design reviews</a:t>
            </a:r>
            <a:endParaRPr lang="en-US" sz="2600" dirty="0">
              <a:solidFill>
                <a:srgbClr val="0000FF"/>
              </a:solidFill>
            </a:endParaRPr>
          </a:p>
          <a:p>
            <a:pPr marL="0" indent="0">
              <a:spcBef>
                <a:spcPts val="1824"/>
              </a:spcBef>
              <a:buNone/>
            </a:pPr>
            <a:r>
              <a:rPr lang="en-US" sz="2600" dirty="0" smtClean="0">
                <a:solidFill>
                  <a:srgbClr val="0000FF"/>
                </a:solidFill>
              </a:rPr>
              <a:t>We are planning to revise control room procedures to more formally involve NSTX-U stakeholders and subject matter experts in the case of an off-normal event that is not readily understood</a:t>
            </a:r>
          </a:p>
          <a:p>
            <a:pPr marL="0" indent="0">
              <a:buNone/>
            </a:pPr>
            <a:endParaRPr lang="en-US" sz="2600" dirty="0" smtClean="0">
              <a:solidFill>
                <a:srgbClr val="0000FF"/>
              </a:solidFill>
            </a:endParaRPr>
          </a:p>
          <a:p>
            <a:pPr marL="0" indent="0">
              <a:buNone/>
            </a:pPr>
            <a:endParaRPr lang="en-US" sz="2600" dirty="0">
              <a:solidFill>
                <a:srgbClr val="0000FF"/>
              </a:solidFill>
            </a:endParaRPr>
          </a:p>
          <a:p>
            <a:pPr marL="0" indent="0">
              <a:buNone/>
            </a:pPr>
            <a:r>
              <a:rPr lang="en-US" sz="2600" i="1" dirty="0"/>
              <a:t>5. Overall recovery plan:</a:t>
            </a:r>
            <a:r>
              <a:rPr lang="en-US" sz="2600" dirty="0"/>
              <a:t> Are the quality and thoroughness of the recovery plans and recent internal reviews adequate? Do you see any areas of concern that are not being addressed</a:t>
            </a:r>
            <a:r>
              <a:rPr lang="en-US" sz="2600" dirty="0" smtClean="0"/>
              <a:t>?</a:t>
            </a:r>
            <a:endParaRPr lang="en-US" sz="2600" dirty="0"/>
          </a:p>
          <a:p>
            <a:pPr marL="0" indent="0">
              <a:spcBef>
                <a:spcPts val="1824"/>
              </a:spcBef>
              <a:buNone/>
            </a:pPr>
            <a:r>
              <a:rPr lang="en-US" sz="2600" dirty="0" smtClean="0">
                <a:solidFill>
                  <a:srgbClr val="0000FF"/>
                </a:solidFill>
              </a:rPr>
              <a:t>We believe that the three internal reviews, plus the ongoing design reviews, cover all relevant issues for the recovery.</a:t>
            </a:r>
            <a:endParaRPr lang="en-US" sz="2600" dirty="0">
              <a:solidFill>
                <a:srgbClr val="0000FF"/>
              </a:solidFill>
            </a:endParaRPr>
          </a:p>
          <a:p>
            <a:pPr marL="0" indent="0">
              <a:buNone/>
            </a:pPr>
            <a:endParaRPr lang="en-US" sz="2600" dirty="0">
              <a:solidFill>
                <a:srgbClr val="0000FF"/>
              </a:solidFill>
            </a:endParaRPr>
          </a:p>
          <a:p>
            <a:pPr marL="0" indent="0">
              <a:buNone/>
            </a:pPr>
            <a:endParaRPr lang="en-US" sz="2600" dirty="0"/>
          </a:p>
        </p:txBody>
      </p:sp>
    </p:spTree>
    <p:extLst>
      <p:ext uri="{BB962C8B-B14F-4D97-AF65-F5344CB8AC3E}">
        <p14:creationId xmlns:p14="http://schemas.microsoft.com/office/powerpoint/2010/main" val="3516507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6333"/>
            <a:ext cx="9144000" cy="4525963"/>
          </a:xfrm>
        </p:spPr>
        <p:txBody>
          <a:bodyPr>
            <a:normAutofit lnSpcReduction="10000"/>
          </a:bodyPr>
          <a:lstStyle/>
          <a:p>
            <a:pPr marL="514350" indent="-514350">
              <a:buAutoNum type="romanUcPeriod" startAt="2"/>
            </a:pPr>
            <a:r>
              <a:rPr lang="en-US" sz="2400" dirty="0" smtClean="0"/>
              <a:t>Please </a:t>
            </a:r>
            <a:r>
              <a:rPr lang="en-US" sz="2400" dirty="0"/>
              <a:t>“take a step back” and give us feedback on any overarching or systemic weaknesses or issues, technical, organizational or other that should be evaluated further and addressed to ensure efficient and safe operations of NSTX-U</a:t>
            </a:r>
            <a:r>
              <a:rPr lang="en-US" sz="2400" dirty="0" smtClean="0"/>
              <a:t>.</a:t>
            </a:r>
          </a:p>
          <a:p>
            <a:pPr marL="0" indent="0">
              <a:buNone/>
            </a:pPr>
            <a:endParaRPr lang="en-US" sz="2400" dirty="0" smtClean="0"/>
          </a:p>
          <a:p>
            <a:pPr marL="0" indent="0">
              <a:buNone/>
            </a:pPr>
            <a:r>
              <a:rPr lang="en-US" sz="2400" dirty="0"/>
              <a:t>	</a:t>
            </a:r>
            <a:r>
              <a:rPr lang="en-US" sz="2400" dirty="0" smtClean="0">
                <a:solidFill>
                  <a:srgbClr val="0000FF"/>
                </a:solidFill>
              </a:rPr>
              <a:t>We have tried to “step back” and self-assess. </a:t>
            </a:r>
            <a:r>
              <a:rPr lang="en-US" sz="2400" dirty="0">
                <a:solidFill>
                  <a:srgbClr val="0000FF"/>
                </a:solidFill>
              </a:rPr>
              <a:t> </a:t>
            </a:r>
            <a:r>
              <a:rPr lang="en-US" sz="2400" dirty="0" smtClean="0">
                <a:solidFill>
                  <a:srgbClr val="0000FF"/>
                </a:solidFill>
              </a:rPr>
              <a:t>This will continue </a:t>
            </a:r>
          </a:p>
          <a:p>
            <a:pPr marL="0" indent="0">
              <a:buNone/>
            </a:pPr>
            <a:r>
              <a:rPr lang="en-US" sz="2400" dirty="0">
                <a:solidFill>
                  <a:srgbClr val="0000FF"/>
                </a:solidFill>
              </a:rPr>
              <a:t> </a:t>
            </a:r>
            <a:r>
              <a:rPr lang="en-US" sz="2400" dirty="0" smtClean="0">
                <a:solidFill>
                  <a:srgbClr val="0000FF"/>
                </a:solidFill>
              </a:rPr>
              <a:t>      for several months – assessing both small and large issues </a:t>
            </a:r>
          </a:p>
          <a:p>
            <a:pPr marL="0" indent="0">
              <a:buNone/>
            </a:pPr>
            <a:r>
              <a:rPr lang="en-US" sz="2400" dirty="0">
                <a:solidFill>
                  <a:srgbClr val="0000FF"/>
                </a:solidFill>
              </a:rPr>
              <a:t>	</a:t>
            </a:r>
            <a:r>
              <a:rPr lang="en-US" sz="2400" dirty="0" smtClean="0">
                <a:solidFill>
                  <a:srgbClr val="0000FF"/>
                </a:solidFill>
              </a:rPr>
              <a:t>(similar to a “blind spot analysis”)</a:t>
            </a:r>
          </a:p>
          <a:p>
            <a:pPr marL="0" indent="0">
              <a:buNone/>
            </a:pPr>
            <a:endParaRPr lang="en-US" sz="2400" dirty="0">
              <a:solidFill>
                <a:srgbClr val="0000FF"/>
              </a:solidFill>
            </a:endParaRPr>
          </a:p>
          <a:p>
            <a:pPr marL="0" indent="0">
              <a:buNone/>
            </a:pPr>
            <a:r>
              <a:rPr lang="en-US" sz="2400" dirty="0" smtClean="0">
                <a:solidFill>
                  <a:srgbClr val="0000FF"/>
                </a:solidFill>
              </a:rPr>
              <a:t>	But we welcome your perspective on any blind spots we might 	have  </a:t>
            </a:r>
            <a:endParaRPr lang="en-US" sz="2400" dirty="0">
              <a:solidFill>
                <a:srgbClr val="0000FF"/>
              </a:solidFill>
            </a:endParaRPr>
          </a:p>
          <a:p>
            <a:pPr marL="0" indent="0">
              <a:buNone/>
            </a:pPr>
            <a:endParaRPr lang="en-US" dirty="0"/>
          </a:p>
        </p:txBody>
      </p:sp>
    </p:spTree>
    <p:extLst>
      <p:ext uri="{BB962C8B-B14F-4D97-AF65-F5344CB8AC3E}">
        <p14:creationId xmlns:p14="http://schemas.microsoft.com/office/powerpoint/2010/main" val="30616602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TotalTime>
  <Words>507</Words>
  <Application>Microsoft Macintosh PowerPoint</Application>
  <PresentationFormat>On-screen Show (4:3)</PresentationFormat>
  <Paragraphs>68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The Path Forward</vt:lpstr>
      <vt:lpstr>Corrective action plan</vt:lpstr>
      <vt:lpstr>PowerPoint Presentation</vt:lpstr>
      <vt:lpstr>PowerPoint Presentation</vt:lpstr>
      <vt:lpstr>PowerPoint Presentation</vt:lpstr>
      <vt:lpstr>PowerPoint Presentation</vt:lpstr>
      <vt:lpstr>PowerPoint Presentation</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Forward</dc:title>
  <dc:creator>Stewart Prager</dc:creator>
  <cp:lastModifiedBy>Stewart Prager</cp:lastModifiedBy>
  <cp:revision>12</cp:revision>
  <dcterms:created xsi:type="dcterms:W3CDTF">2015-05-27T09:39:19Z</dcterms:created>
  <dcterms:modified xsi:type="dcterms:W3CDTF">2015-05-27T21:10:05Z</dcterms:modified>
</cp:coreProperties>
</file>