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4" r:id="rId6"/>
    <p:sldId id="265" r:id="rId7"/>
    <p:sldId id="266" r:id="rId8"/>
    <p:sldId id="262" r:id="rId9"/>
    <p:sldId id="263" r:id="rId10"/>
    <p:sldId id="267" r:id="rId11"/>
    <p:sldId id="268"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65" autoAdjust="0"/>
  </p:normalViewPr>
  <p:slideViewPr>
    <p:cSldViewPr snapToGrid="0" snapToObjects="1">
      <p:cViewPr varScale="1">
        <p:scale>
          <a:sx n="125" d="100"/>
          <a:sy n="125" d="100"/>
        </p:scale>
        <p:origin x="-4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64360-0F48-654C-947F-1D2BF748F35B}" type="datetimeFigureOut">
              <a:rPr lang="en-US" smtClean="0"/>
              <a:t>5/26/15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328294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64360-0F48-654C-947F-1D2BF748F35B}" type="datetimeFigureOut">
              <a:rPr lang="en-US" smtClean="0"/>
              <a:t>5/26/15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403122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64360-0F48-654C-947F-1D2BF748F35B}" type="datetimeFigureOut">
              <a:rPr lang="en-US" smtClean="0"/>
              <a:t>5/26/15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154633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64360-0F48-654C-947F-1D2BF748F35B}" type="datetimeFigureOut">
              <a:rPr lang="en-US" smtClean="0"/>
              <a:t>5/26/15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36036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64360-0F48-654C-947F-1D2BF748F35B}" type="datetimeFigureOut">
              <a:rPr lang="en-US" smtClean="0"/>
              <a:t>5/26/15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178014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64360-0F48-654C-947F-1D2BF748F35B}" type="datetimeFigureOut">
              <a:rPr lang="en-US" smtClean="0"/>
              <a:t>5/26/15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37646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64360-0F48-654C-947F-1D2BF748F35B}" type="datetimeFigureOut">
              <a:rPr lang="en-US" smtClean="0"/>
              <a:t>5/26/15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57810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64360-0F48-654C-947F-1D2BF748F35B}" type="datetimeFigureOut">
              <a:rPr lang="en-US" smtClean="0"/>
              <a:t>5/26/15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339168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64360-0F48-654C-947F-1D2BF748F35B}" type="datetimeFigureOut">
              <a:rPr lang="en-US" smtClean="0"/>
              <a:t>5/26/15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276927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64360-0F48-654C-947F-1D2BF748F35B}" type="datetimeFigureOut">
              <a:rPr lang="en-US" smtClean="0"/>
              <a:t>5/26/15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21109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64360-0F48-654C-947F-1D2BF748F35B}" type="datetimeFigureOut">
              <a:rPr lang="en-US" smtClean="0"/>
              <a:t>5/26/15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ABCC6-D054-2F44-9852-7DF902C6127B}" type="slidenum">
              <a:rPr lang="en-US" smtClean="0"/>
              <a:t>‹#›</a:t>
            </a:fld>
            <a:endParaRPr lang="en-US"/>
          </a:p>
        </p:txBody>
      </p:sp>
    </p:spTree>
    <p:extLst>
      <p:ext uri="{BB962C8B-B14F-4D97-AF65-F5344CB8AC3E}">
        <p14:creationId xmlns:p14="http://schemas.microsoft.com/office/powerpoint/2010/main" val="34839641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64360-0F48-654C-947F-1D2BF748F35B}" type="datetimeFigureOut">
              <a:rPr lang="en-US" smtClean="0"/>
              <a:t>5/26/15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ABCC6-D054-2F44-9852-7DF902C6127B}" type="slidenum">
              <a:rPr lang="en-US" smtClean="0"/>
              <a:t>‹#›</a:t>
            </a:fld>
            <a:endParaRPr lang="en-US"/>
          </a:p>
        </p:txBody>
      </p:sp>
    </p:spTree>
    <p:extLst>
      <p:ext uri="{BB962C8B-B14F-4D97-AF65-F5344CB8AC3E}">
        <p14:creationId xmlns:p14="http://schemas.microsoft.com/office/powerpoint/2010/main" val="185867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6471"/>
            <a:ext cx="9144000" cy="14700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alibri" charset="0"/>
                <a:ea typeface="ＭＳ Ｐゴシック" charset="0"/>
                <a:cs typeface="ＭＳ Ｐゴシック" charset="0"/>
              </a:rPr>
              <a:t>The NSTX-U </a:t>
            </a:r>
            <a:r>
              <a:rPr lang="en-US" sz="4800" dirty="0" smtClean="0">
                <a:latin typeface="Calibri" charset="0"/>
                <a:ea typeface="ＭＳ Ｐゴシック" charset="0"/>
                <a:cs typeface="ＭＳ Ｐゴシック" charset="0"/>
              </a:rPr>
              <a:t>Electric </a:t>
            </a:r>
            <a:r>
              <a:rPr lang="en-US" sz="4800" dirty="0">
                <a:latin typeface="Calibri" charset="0"/>
                <a:ea typeface="ＭＳ Ｐゴシック" charset="0"/>
                <a:cs typeface="ＭＳ Ｐゴシック" charset="0"/>
              </a:rPr>
              <a:t>A</a:t>
            </a:r>
            <a:r>
              <a:rPr lang="en-US" sz="4800" dirty="0" smtClean="0">
                <a:latin typeface="Calibri" charset="0"/>
                <a:ea typeface="ＭＳ Ｐゴシック" charset="0"/>
                <a:cs typeface="ＭＳ Ｐゴシック" charset="0"/>
              </a:rPr>
              <a:t>rc</a:t>
            </a:r>
            <a:endParaRPr lang="en-US" sz="4800" dirty="0" smtClean="0">
              <a:latin typeface="Calibri" charset="0"/>
              <a:ea typeface="ＭＳ Ｐゴシック" charset="0"/>
              <a:cs typeface="ＭＳ Ｐゴシック" charset="0"/>
            </a:endParaRPr>
          </a:p>
          <a:p>
            <a:r>
              <a:rPr lang="en-US" sz="3800" i="1" dirty="0" smtClean="0">
                <a:solidFill>
                  <a:srgbClr val="0000FF"/>
                </a:solidFill>
                <a:latin typeface="Calibri" charset="0"/>
                <a:ea typeface="ＭＳ Ｐゴシック" charset="0"/>
                <a:cs typeface="ＭＳ Ｐゴシック" charset="0"/>
              </a:rPr>
              <a:t>Introductory comments on the process of recovery </a:t>
            </a:r>
            <a:endParaRPr lang="en-US" sz="1900" i="1" dirty="0">
              <a:solidFill>
                <a:srgbClr val="0000FF"/>
              </a:solidFill>
              <a:latin typeface="Calibri" charset="0"/>
              <a:ea typeface="ＭＳ Ｐゴシック" charset="0"/>
              <a:cs typeface="ＭＳ Ｐゴシック" charset="0"/>
            </a:endParaRPr>
          </a:p>
        </p:txBody>
      </p:sp>
      <p:sp>
        <p:nvSpPr>
          <p:cNvPr id="5" name="Subtitle 2"/>
          <p:cNvSpPr txBox="1">
            <a:spLocks/>
          </p:cNvSpPr>
          <p:nvPr/>
        </p:nvSpPr>
        <p:spPr>
          <a:xfrm>
            <a:off x="1279311" y="4188782"/>
            <a:ext cx="6400800" cy="20812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latin typeface="Calibri" charset="0"/>
                <a:ea typeface="ＭＳ Ｐゴシック" charset="0"/>
                <a:cs typeface="ＭＳ Ｐゴシック" charset="0"/>
              </a:rPr>
              <a:t>Stewart Prager</a:t>
            </a:r>
          </a:p>
          <a:p>
            <a:pPr marL="0" indent="0" algn="ctr">
              <a:buNone/>
            </a:pPr>
            <a:r>
              <a:rPr lang="en-US" sz="2000" b="1" dirty="0" smtClean="0">
                <a:latin typeface="Calibri" charset="0"/>
                <a:ea typeface="ＭＳ Ｐゴシック" charset="0"/>
                <a:cs typeface="ＭＳ Ｐゴシック" charset="0"/>
              </a:rPr>
              <a:t>May, 2015</a:t>
            </a:r>
            <a:endParaRPr lang="en-US" sz="2000" b="1" dirty="0">
              <a:latin typeface="Calibri" charset="0"/>
              <a:ea typeface="ＭＳ Ｐゴシック" charset="0"/>
              <a:cs typeface="ＭＳ Ｐゴシック"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6008688"/>
            <a:ext cx="21478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pic>
      <p:pic>
        <p:nvPicPr>
          <p:cNvPr id="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5913438"/>
            <a:ext cx="19970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8" name="Picture 6" descr="PPPL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5867400"/>
            <a:ext cx="12382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839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737"/>
            <a:ext cx="8229600" cy="699485"/>
          </a:xfrm>
        </p:spPr>
        <p:txBody>
          <a:bodyPr>
            <a:noAutofit/>
          </a:bodyPr>
          <a:lstStyle/>
          <a:p>
            <a:r>
              <a:rPr lang="en-US" sz="2800" u="sng" dirty="0" smtClean="0"/>
              <a:t>Internal review committee </a:t>
            </a:r>
            <a:r>
              <a:rPr lang="en-US" sz="2800" u="sng" dirty="0" smtClean="0"/>
              <a:t>report</a:t>
            </a:r>
            <a:endParaRPr lang="en-US" sz="2800" u="sng" dirty="0"/>
          </a:p>
        </p:txBody>
      </p:sp>
      <p:sp>
        <p:nvSpPr>
          <p:cNvPr id="3" name="Content Placeholder 2"/>
          <p:cNvSpPr>
            <a:spLocks noGrp="1"/>
          </p:cNvSpPr>
          <p:nvPr>
            <p:ph idx="1"/>
          </p:nvPr>
        </p:nvSpPr>
        <p:spPr>
          <a:xfrm>
            <a:off x="263812" y="268925"/>
            <a:ext cx="8935243" cy="5276508"/>
          </a:xfrm>
        </p:spPr>
        <p:txBody>
          <a:bodyPr>
            <a:normAutofit fontScale="85000" lnSpcReduction="20000"/>
          </a:bodyPr>
          <a:lstStyle/>
          <a:p>
            <a:pPr marL="0" indent="0">
              <a:buNone/>
            </a:pPr>
            <a:r>
              <a:rPr lang="en-US" dirty="0"/>
              <a:t> </a:t>
            </a:r>
          </a:p>
          <a:p>
            <a:pPr marL="0" indent="0">
              <a:buNone/>
            </a:pPr>
            <a:r>
              <a:rPr lang="en-US" sz="2800" i="1" dirty="0"/>
              <a:t>Root technical </a:t>
            </a:r>
            <a:r>
              <a:rPr lang="en-US" sz="2800" i="1" dirty="0" smtClean="0"/>
              <a:t>cause </a:t>
            </a:r>
          </a:p>
          <a:p>
            <a:pPr marL="0" indent="0">
              <a:buNone/>
            </a:pPr>
            <a:r>
              <a:rPr lang="en-US" sz="2800" i="1" dirty="0" smtClean="0">
                <a:solidFill>
                  <a:srgbClr val="0000FF"/>
                </a:solidFill>
              </a:rPr>
              <a:t>Understood</a:t>
            </a:r>
          </a:p>
          <a:p>
            <a:pPr marL="0" indent="0">
              <a:buNone/>
            </a:pPr>
            <a:endParaRPr lang="en-US" sz="2800" i="1" dirty="0"/>
          </a:p>
          <a:p>
            <a:pPr marL="0" indent="0">
              <a:buNone/>
            </a:pPr>
            <a:r>
              <a:rPr lang="en-US" sz="2800" i="1" dirty="0" smtClean="0"/>
              <a:t>Root </a:t>
            </a:r>
            <a:r>
              <a:rPr lang="en-US" sz="2800" i="1" dirty="0"/>
              <a:t>procedural and process </a:t>
            </a:r>
            <a:r>
              <a:rPr lang="en-US" sz="2800" i="1" dirty="0" smtClean="0"/>
              <a:t>causes</a:t>
            </a:r>
            <a:endParaRPr lang="en-US" sz="2800" dirty="0"/>
          </a:p>
          <a:p>
            <a:pPr marL="0" indent="0">
              <a:buNone/>
            </a:pPr>
            <a:r>
              <a:rPr lang="en-US" sz="2800" dirty="0" smtClean="0">
                <a:solidFill>
                  <a:srgbClr val="0000FF"/>
                </a:solidFill>
              </a:rPr>
              <a:t>Many findings and recommendations</a:t>
            </a:r>
          </a:p>
          <a:p>
            <a:pPr marL="0" indent="0">
              <a:buNone/>
            </a:pPr>
            <a:r>
              <a:rPr lang="en-US" sz="2800" dirty="0" smtClean="0">
                <a:solidFill>
                  <a:srgbClr val="0000FF"/>
                </a:solidFill>
              </a:rPr>
              <a:t>(for pre- and post- startup)</a:t>
            </a:r>
          </a:p>
          <a:p>
            <a:pPr marL="0" indent="0">
              <a:buNone/>
            </a:pPr>
            <a:endParaRPr lang="en-US" sz="2800" dirty="0"/>
          </a:p>
          <a:p>
            <a:pPr marL="0" indent="0">
              <a:buNone/>
            </a:pPr>
            <a:r>
              <a:rPr lang="en-US" sz="2800" i="1" dirty="0"/>
              <a:t>Extent of </a:t>
            </a:r>
            <a:r>
              <a:rPr lang="en-US" sz="2800" i="1" dirty="0" smtClean="0"/>
              <a:t>condition</a:t>
            </a:r>
            <a:endParaRPr lang="en-US" sz="2800" i="1" dirty="0"/>
          </a:p>
          <a:p>
            <a:pPr marL="0" indent="0">
              <a:buNone/>
            </a:pPr>
            <a:r>
              <a:rPr lang="en-US" sz="2800" dirty="0" smtClean="0">
                <a:solidFill>
                  <a:srgbClr val="0000FF"/>
                </a:solidFill>
              </a:rPr>
              <a:t>Recommend a follow-on “task force” to answer this charge</a:t>
            </a:r>
          </a:p>
          <a:p>
            <a:pPr marL="0" indent="0">
              <a:buNone/>
            </a:pPr>
            <a:endParaRPr lang="en-US" sz="2800" dirty="0" smtClean="0">
              <a:solidFill>
                <a:srgbClr val="0000FF"/>
              </a:solidFill>
            </a:endParaRPr>
          </a:p>
          <a:p>
            <a:pPr marL="0" indent="0">
              <a:buNone/>
            </a:pPr>
            <a:endParaRPr lang="en-US" sz="2800" dirty="0"/>
          </a:p>
          <a:p>
            <a:pPr marL="0" indent="0">
              <a:buNone/>
            </a:pPr>
            <a:r>
              <a:rPr lang="en-US" sz="2800" i="1" dirty="0" smtClean="0"/>
              <a:t>Repair </a:t>
            </a:r>
            <a:r>
              <a:rPr lang="en-US" sz="2800" i="1" dirty="0"/>
              <a:t>and design </a:t>
            </a:r>
            <a:r>
              <a:rPr lang="en-US" sz="2800" i="1" dirty="0" smtClean="0"/>
              <a:t>solution</a:t>
            </a:r>
          </a:p>
          <a:p>
            <a:pPr marL="0" indent="0">
              <a:buNone/>
            </a:pPr>
            <a:r>
              <a:rPr lang="en-US" sz="2800" dirty="0" smtClean="0">
                <a:solidFill>
                  <a:srgbClr val="0000FF"/>
                </a:solidFill>
              </a:rPr>
              <a:t>Early in the design, will need to follow PPPL design review procedures</a:t>
            </a:r>
            <a:endParaRPr lang="en-US" sz="2800" dirty="0">
              <a:solidFill>
                <a:srgbClr val="0000FF"/>
              </a:solidFill>
            </a:endParaRPr>
          </a:p>
        </p:txBody>
      </p:sp>
      <p:sp>
        <p:nvSpPr>
          <p:cNvPr id="4" name="TextBox 3"/>
          <p:cNvSpPr txBox="1"/>
          <p:nvPr/>
        </p:nvSpPr>
        <p:spPr>
          <a:xfrm>
            <a:off x="114299" y="6039703"/>
            <a:ext cx="9060657" cy="830997"/>
          </a:xfrm>
          <a:prstGeom prst="rect">
            <a:avLst/>
          </a:prstGeom>
          <a:noFill/>
        </p:spPr>
        <p:txBody>
          <a:bodyPr wrap="square" rtlCol="0">
            <a:spAutoFit/>
          </a:bodyPr>
          <a:lstStyle/>
          <a:p>
            <a:r>
              <a:rPr lang="en-US" sz="2400" i="1" dirty="0" smtClean="0">
                <a:solidFill>
                  <a:srgbClr val="660066"/>
                </a:solidFill>
              </a:rPr>
              <a:t>A substantive, appropriately “hard-hitting” report with many recommendations</a:t>
            </a:r>
            <a:endParaRPr lang="en-US" sz="2400" i="1" dirty="0">
              <a:solidFill>
                <a:srgbClr val="660066"/>
              </a:solidFill>
            </a:endParaRPr>
          </a:p>
        </p:txBody>
      </p:sp>
      <p:sp>
        <p:nvSpPr>
          <p:cNvPr id="5" name="Right Brace 4"/>
          <p:cNvSpPr/>
          <p:nvPr/>
        </p:nvSpPr>
        <p:spPr>
          <a:xfrm>
            <a:off x="5389424" y="499748"/>
            <a:ext cx="635060" cy="2434798"/>
          </a:xfrm>
          <a:prstGeom prst="righ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064727" y="1125436"/>
            <a:ext cx="2670297" cy="954107"/>
          </a:xfrm>
          <a:prstGeom prst="rect">
            <a:avLst/>
          </a:prstGeom>
          <a:noFill/>
        </p:spPr>
        <p:txBody>
          <a:bodyPr wrap="none" rtlCol="0">
            <a:spAutoFit/>
          </a:bodyPr>
          <a:lstStyle/>
          <a:p>
            <a:pPr algn="ctr"/>
            <a:r>
              <a:rPr lang="en-US" sz="2800" dirty="0" smtClean="0">
                <a:solidFill>
                  <a:srgbClr val="FF0000"/>
                </a:solidFill>
              </a:rPr>
              <a:t>Corrective action </a:t>
            </a:r>
          </a:p>
          <a:p>
            <a:pPr algn="ctr"/>
            <a:r>
              <a:rPr lang="en-US" sz="2800" dirty="0" smtClean="0">
                <a:solidFill>
                  <a:srgbClr val="FF0000"/>
                </a:solidFill>
              </a:rPr>
              <a:t>plan underway</a:t>
            </a:r>
            <a:endParaRPr lang="en-US" sz="2800" dirty="0">
              <a:solidFill>
                <a:srgbClr val="FF0000"/>
              </a:solidFill>
            </a:endParaRPr>
          </a:p>
        </p:txBody>
      </p:sp>
      <p:sp>
        <p:nvSpPr>
          <p:cNvPr id="7" name="TextBox 6"/>
          <p:cNvSpPr txBox="1"/>
          <p:nvPr/>
        </p:nvSpPr>
        <p:spPr>
          <a:xfrm>
            <a:off x="263812" y="3806014"/>
            <a:ext cx="5125612" cy="523220"/>
          </a:xfrm>
          <a:prstGeom prst="rect">
            <a:avLst/>
          </a:prstGeom>
          <a:noFill/>
        </p:spPr>
        <p:txBody>
          <a:bodyPr wrap="square" rtlCol="0">
            <a:spAutoFit/>
          </a:bodyPr>
          <a:lstStyle/>
          <a:p>
            <a:r>
              <a:rPr lang="en-US" sz="2800" dirty="0" smtClean="0">
                <a:solidFill>
                  <a:srgbClr val="FF0000"/>
                </a:solidFill>
              </a:rPr>
              <a:t>Appointed, and work completed</a:t>
            </a:r>
            <a:endParaRPr lang="en-US" sz="2800" dirty="0">
              <a:solidFill>
                <a:srgbClr val="FF0000"/>
              </a:solidFill>
            </a:endParaRPr>
          </a:p>
        </p:txBody>
      </p:sp>
      <p:sp>
        <p:nvSpPr>
          <p:cNvPr id="8" name="TextBox 7"/>
          <p:cNvSpPr txBox="1"/>
          <p:nvPr/>
        </p:nvSpPr>
        <p:spPr>
          <a:xfrm>
            <a:off x="263812" y="5294995"/>
            <a:ext cx="5125612" cy="523220"/>
          </a:xfrm>
          <a:prstGeom prst="rect">
            <a:avLst/>
          </a:prstGeom>
          <a:noFill/>
        </p:spPr>
        <p:txBody>
          <a:bodyPr wrap="square" rtlCol="0">
            <a:spAutoFit/>
          </a:bodyPr>
          <a:lstStyle/>
          <a:p>
            <a:r>
              <a:rPr lang="en-US" sz="2800" dirty="0" smtClean="0">
                <a:solidFill>
                  <a:srgbClr val="FF0000"/>
                </a:solidFill>
              </a:rPr>
              <a:t>Well underway</a:t>
            </a:r>
            <a:endParaRPr lang="en-US" sz="2800" dirty="0">
              <a:solidFill>
                <a:srgbClr val="FF0000"/>
              </a:solidFill>
            </a:endParaRPr>
          </a:p>
        </p:txBody>
      </p:sp>
      <p:sp>
        <p:nvSpPr>
          <p:cNvPr id="10" name="Rounded Rectangle 9"/>
          <p:cNvSpPr/>
          <p:nvPr/>
        </p:nvSpPr>
        <p:spPr>
          <a:xfrm>
            <a:off x="1238806" y="1020241"/>
            <a:ext cx="6454283" cy="799037"/>
          </a:xfrm>
          <a:prstGeom prst="round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Technical cause discussed by Stefan Gerhardt</a:t>
            </a:r>
            <a:endParaRPr lang="en-US" sz="2400" dirty="0">
              <a:solidFill>
                <a:schemeClr val="tx1"/>
              </a:solidFill>
            </a:endParaRPr>
          </a:p>
        </p:txBody>
      </p:sp>
      <p:sp>
        <p:nvSpPr>
          <p:cNvPr id="12" name="Rounded Rectangle 11"/>
          <p:cNvSpPr/>
          <p:nvPr/>
        </p:nvSpPr>
        <p:spPr>
          <a:xfrm>
            <a:off x="1238806" y="2142159"/>
            <a:ext cx="6454283" cy="799037"/>
          </a:xfrm>
          <a:prstGeom prst="round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Committee report discussed by Bob Ellis</a:t>
            </a:r>
            <a:endParaRPr lang="en-US" sz="2400" dirty="0">
              <a:solidFill>
                <a:schemeClr val="tx1"/>
              </a:solidFill>
            </a:endParaRPr>
          </a:p>
        </p:txBody>
      </p:sp>
      <p:sp>
        <p:nvSpPr>
          <p:cNvPr id="13" name="Rounded Rectangle 12"/>
          <p:cNvSpPr/>
          <p:nvPr/>
        </p:nvSpPr>
        <p:spPr>
          <a:xfrm>
            <a:off x="263812" y="5294995"/>
            <a:ext cx="8334957" cy="799037"/>
          </a:xfrm>
          <a:prstGeom prst="round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Design issues discussed by Larry </a:t>
            </a:r>
            <a:r>
              <a:rPr lang="en-US" sz="2400" dirty="0" err="1" smtClean="0">
                <a:solidFill>
                  <a:schemeClr val="tx1"/>
                </a:solidFill>
              </a:rPr>
              <a:t>Dudek</a:t>
            </a:r>
            <a:r>
              <a:rPr lang="en-US" sz="2400" dirty="0" smtClean="0">
                <a:solidFill>
                  <a:schemeClr val="tx1"/>
                </a:solidFill>
              </a:rPr>
              <a:t>, Steve </a:t>
            </a:r>
            <a:r>
              <a:rPr lang="en-US" sz="2400" dirty="0" err="1" smtClean="0">
                <a:solidFill>
                  <a:schemeClr val="tx1"/>
                </a:solidFill>
              </a:rPr>
              <a:t>Raftopoulos</a:t>
            </a:r>
            <a:endParaRPr lang="en-US" sz="2400" dirty="0">
              <a:solidFill>
                <a:schemeClr val="tx1"/>
              </a:solidFill>
            </a:endParaRPr>
          </a:p>
        </p:txBody>
      </p:sp>
    </p:spTree>
    <p:extLst>
      <p:ext uri="{BB962C8B-B14F-4D97-AF65-F5344CB8AC3E}">
        <p14:creationId xmlns:p14="http://schemas.microsoft.com/office/powerpoint/2010/main" val="3300851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532"/>
            <a:ext cx="8229600" cy="703961"/>
          </a:xfrm>
        </p:spPr>
        <p:txBody>
          <a:bodyPr>
            <a:normAutofit/>
          </a:bodyPr>
          <a:lstStyle/>
          <a:p>
            <a:r>
              <a:rPr lang="en-US" sz="3200" u="sng" dirty="0" smtClean="0"/>
              <a:t>Technical extent of Condition Report</a:t>
            </a:r>
            <a:endParaRPr lang="en-US" sz="3200" u="sng" dirty="0"/>
          </a:p>
        </p:txBody>
      </p:sp>
      <p:sp>
        <p:nvSpPr>
          <p:cNvPr id="3" name="Content Placeholder 2"/>
          <p:cNvSpPr>
            <a:spLocks noGrp="1"/>
          </p:cNvSpPr>
          <p:nvPr>
            <p:ph idx="1"/>
          </p:nvPr>
        </p:nvSpPr>
        <p:spPr>
          <a:xfrm>
            <a:off x="457200" y="1277471"/>
            <a:ext cx="8229600" cy="4525963"/>
          </a:xfrm>
        </p:spPr>
        <p:txBody>
          <a:bodyPr/>
          <a:lstStyle/>
          <a:p>
            <a:r>
              <a:rPr lang="en-US" sz="2800" dirty="0" smtClean="0"/>
              <a:t>Careful assessment of other technical risks,  </a:t>
            </a:r>
          </a:p>
          <a:p>
            <a:pPr marL="0" indent="0">
              <a:buNone/>
            </a:pPr>
            <a:r>
              <a:rPr lang="en-US" sz="2800" dirty="0" smtClean="0"/>
              <a:t>     some to be remedied before re-start, some after</a:t>
            </a:r>
          </a:p>
          <a:p>
            <a:endParaRPr lang="en-US" sz="2800" dirty="0"/>
          </a:p>
          <a:p>
            <a:pPr marL="0" indent="0">
              <a:buNone/>
            </a:pPr>
            <a:r>
              <a:rPr lang="en-US" dirty="0" smtClean="0"/>
              <a:t> </a:t>
            </a:r>
            <a:endParaRPr lang="en-US" dirty="0"/>
          </a:p>
        </p:txBody>
      </p:sp>
      <p:sp>
        <p:nvSpPr>
          <p:cNvPr id="5" name="Rounded Rectangle 4"/>
          <p:cNvSpPr/>
          <p:nvPr/>
        </p:nvSpPr>
        <p:spPr>
          <a:xfrm>
            <a:off x="351843" y="2733981"/>
            <a:ext cx="8334957" cy="799037"/>
          </a:xfrm>
          <a:prstGeom prst="round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Committee report discussed by Joel Hosea</a:t>
            </a:r>
            <a:endParaRPr lang="en-US" sz="2800" dirty="0">
              <a:solidFill>
                <a:schemeClr val="tx1"/>
              </a:solidFill>
            </a:endParaRPr>
          </a:p>
        </p:txBody>
      </p:sp>
      <p:sp>
        <p:nvSpPr>
          <p:cNvPr id="6" name="Rounded Rectangle 5"/>
          <p:cNvSpPr/>
          <p:nvPr/>
        </p:nvSpPr>
        <p:spPr>
          <a:xfrm>
            <a:off x="457200" y="3948265"/>
            <a:ext cx="8334957" cy="799037"/>
          </a:xfrm>
          <a:prstGeom prst="round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Mitigation of risks covered by L. </a:t>
            </a:r>
            <a:r>
              <a:rPr lang="en-US" sz="2800" dirty="0" err="1" smtClean="0">
                <a:solidFill>
                  <a:schemeClr val="tx1"/>
                </a:solidFill>
              </a:rPr>
              <a:t>Dudek</a:t>
            </a:r>
            <a:r>
              <a:rPr lang="en-US" sz="2800" dirty="0" smtClean="0">
                <a:solidFill>
                  <a:schemeClr val="tx1"/>
                </a:solidFill>
              </a:rPr>
              <a:t>, S. </a:t>
            </a:r>
            <a:r>
              <a:rPr lang="en-US" sz="2800" dirty="0" err="1" smtClean="0">
                <a:solidFill>
                  <a:schemeClr val="tx1"/>
                </a:solidFill>
              </a:rPr>
              <a:t>Raftopoulos</a:t>
            </a:r>
            <a:endParaRPr lang="en-US" sz="2800" dirty="0">
              <a:solidFill>
                <a:schemeClr val="tx1"/>
              </a:solidFill>
            </a:endParaRPr>
          </a:p>
        </p:txBody>
      </p:sp>
    </p:spTree>
    <p:extLst>
      <p:ext uri="{BB962C8B-B14F-4D97-AF65-F5344CB8AC3E}">
        <p14:creationId xmlns:p14="http://schemas.microsoft.com/office/powerpoint/2010/main" val="16438780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430"/>
            <a:ext cx="8229600" cy="1143000"/>
          </a:xfrm>
        </p:spPr>
        <p:txBody>
          <a:bodyPr/>
          <a:lstStyle/>
          <a:p>
            <a:r>
              <a:rPr lang="en-US" u="sng" dirty="0" smtClean="0"/>
              <a:t>Root cause analysis</a:t>
            </a:r>
            <a:endParaRPr lang="en-US" u="sng" dirty="0"/>
          </a:p>
        </p:txBody>
      </p:sp>
      <p:sp>
        <p:nvSpPr>
          <p:cNvPr id="3" name="Content Placeholder 2"/>
          <p:cNvSpPr>
            <a:spLocks noGrp="1"/>
          </p:cNvSpPr>
          <p:nvPr>
            <p:ph idx="1"/>
          </p:nvPr>
        </p:nvSpPr>
        <p:spPr>
          <a:xfrm>
            <a:off x="457199" y="966944"/>
            <a:ext cx="8589205" cy="4525963"/>
          </a:xfrm>
        </p:spPr>
        <p:txBody>
          <a:bodyPr>
            <a:normAutofit/>
          </a:bodyPr>
          <a:lstStyle/>
          <a:p>
            <a:r>
              <a:rPr lang="en-US" sz="2800" dirty="0" smtClean="0"/>
              <a:t>In-depth investigation of contributing organizational, technical, and human factors</a:t>
            </a:r>
          </a:p>
          <a:p>
            <a:endParaRPr lang="en-US" sz="2800" dirty="0"/>
          </a:p>
          <a:p>
            <a:r>
              <a:rPr lang="en-US" sz="2800" dirty="0" smtClean="0"/>
              <a:t>Roughly a two-month study</a:t>
            </a:r>
          </a:p>
          <a:p>
            <a:endParaRPr lang="en-US" sz="2800" dirty="0"/>
          </a:p>
          <a:p>
            <a:r>
              <a:rPr lang="en-US" sz="2800" dirty="0" smtClean="0"/>
              <a:t>Aimed for longer-term (post re-start) improvements</a:t>
            </a:r>
            <a:endParaRPr lang="en-US" sz="2800" dirty="0"/>
          </a:p>
        </p:txBody>
      </p:sp>
      <p:sp>
        <p:nvSpPr>
          <p:cNvPr id="4" name="Rounded Rectangle 3"/>
          <p:cNvSpPr/>
          <p:nvPr/>
        </p:nvSpPr>
        <p:spPr>
          <a:xfrm>
            <a:off x="263812" y="4693870"/>
            <a:ext cx="8334957" cy="799037"/>
          </a:xfrm>
          <a:prstGeom prst="round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Goals and process described by Irv </a:t>
            </a:r>
            <a:r>
              <a:rPr lang="en-US" sz="2400" dirty="0" err="1" smtClean="0">
                <a:solidFill>
                  <a:schemeClr val="tx1"/>
                </a:solidFill>
              </a:rPr>
              <a:t>Zatz</a:t>
            </a:r>
            <a:endParaRPr lang="en-US" sz="2400" dirty="0">
              <a:solidFill>
                <a:schemeClr val="tx1"/>
              </a:solidFill>
            </a:endParaRPr>
          </a:p>
        </p:txBody>
      </p:sp>
    </p:spTree>
    <p:extLst>
      <p:ext uri="{BB962C8B-B14F-4D97-AF65-F5344CB8AC3E}">
        <p14:creationId xmlns:p14="http://schemas.microsoft.com/office/powerpoint/2010/main" val="19115575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09" y="0"/>
            <a:ext cx="8229600" cy="828888"/>
          </a:xfrm>
        </p:spPr>
        <p:txBody>
          <a:bodyPr>
            <a:normAutofit/>
          </a:bodyPr>
          <a:lstStyle/>
          <a:p>
            <a:r>
              <a:rPr lang="en-US" sz="2800" dirty="0" smtClean="0"/>
              <a:t>The</a:t>
            </a:r>
            <a:r>
              <a:rPr lang="en-US" sz="3600" dirty="0" smtClean="0"/>
              <a:t> </a:t>
            </a:r>
            <a:r>
              <a:rPr lang="en-US" sz="2800" dirty="0" smtClean="0"/>
              <a:t>charges are addressed in presentations</a:t>
            </a:r>
            <a:endParaRPr lang="en-US" sz="2800" dirty="0"/>
          </a:p>
        </p:txBody>
      </p:sp>
      <p:sp>
        <p:nvSpPr>
          <p:cNvPr id="3" name="Content Placeholder 2"/>
          <p:cNvSpPr>
            <a:spLocks noGrp="1"/>
          </p:cNvSpPr>
          <p:nvPr>
            <p:ph idx="1"/>
          </p:nvPr>
        </p:nvSpPr>
        <p:spPr>
          <a:xfrm>
            <a:off x="363509" y="933920"/>
            <a:ext cx="8229600" cy="4525963"/>
          </a:xfrm>
        </p:spPr>
        <p:txBody>
          <a:bodyPr>
            <a:normAutofit fontScale="92500" lnSpcReduction="10000"/>
          </a:bodyPr>
          <a:lstStyle/>
          <a:p>
            <a:pPr marL="0" indent="0">
              <a:buNone/>
            </a:pPr>
            <a:r>
              <a:rPr lang="en-US" dirty="0" smtClean="0"/>
              <a:t> </a:t>
            </a:r>
            <a:endParaRPr lang="en-US" dirty="0"/>
          </a:p>
          <a:p>
            <a:pPr marL="0" indent="0">
              <a:buNone/>
            </a:pPr>
            <a:r>
              <a:rPr lang="en-US" sz="2000" dirty="0"/>
              <a:t> </a:t>
            </a:r>
            <a:r>
              <a:rPr lang="en-US" sz="2800" i="1" dirty="0" smtClean="0"/>
              <a:t>1</a:t>
            </a:r>
            <a:r>
              <a:rPr lang="en-US" sz="2800" i="1" dirty="0"/>
              <a:t>. Technical cause</a:t>
            </a:r>
            <a:r>
              <a:rPr lang="en-US" sz="2800" i="1" dirty="0" smtClean="0"/>
              <a:t>:</a:t>
            </a:r>
            <a:r>
              <a:rPr lang="en-US" sz="2800" dirty="0" smtClean="0"/>
              <a:t> </a:t>
            </a:r>
            <a:r>
              <a:rPr lang="en-US" sz="2800" dirty="0" smtClean="0">
                <a:solidFill>
                  <a:srgbClr val="0000FF"/>
                </a:solidFill>
              </a:rPr>
              <a:t>Larry </a:t>
            </a:r>
            <a:r>
              <a:rPr lang="en-US" sz="2800" dirty="0" err="1" smtClean="0">
                <a:solidFill>
                  <a:srgbClr val="0000FF"/>
                </a:solidFill>
              </a:rPr>
              <a:t>Dudek</a:t>
            </a:r>
            <a:r>
              <a:rPr lang="en-US" sz="2800" dirty="0" smtClean="0">
                <a:solidFill>
                  <a:srgbClr val="0000FF"/>
                </a:solidFill>
              </a:rPr>
              <a:t>, </a:t>
            </a:r>
            <a:r>
              <a:rPr lang="en-US" sz="2800" smtClean="0">
                <a:solidFill>
                  <a:srgbClr val="0000FF"/>
                </a:solidFill>
              </a:rPr>
              <a:t>Stefan Gerhardt</a:t>
            </a:r>
            <a:endParaRPr lang="en-US" sz="2800" i="1" dirty="0" smtClean="0">
              <a:solidFill>
                <a:srgbClr val="0000FF"/>
              </a:solidFill>
            </a:endParaRPr>
          </a:p>
          <a:p>
            <a:pPr marL="0" indent="0">
              <a:buNone/>
            </a:pPr>
            <a:r>
              <a:rPr lang="en-US" sz="2800" dirty="0" smtClean="0"/>
              <a:t>  </a:t>
            </a:r>
            <a:r>
              <a:rPr lang="en-US" sz="2800" dirty="0"/>
              <a:t> </a:t>
            </a:r>
          </a:p>
          <a:p>
            <a:pPr marL="0" indent="0">
              <a:buNone/>
            </a:pPr>
            <a:r>
              <a:rPr lang="en-US" sz="2800" i="1" dirty="0"/>
              <a:t>2. Procedural and process causes</a:t>
            </a:r>
            <a:r>
              <a:rPr lang="en-US" sz="2800" dirty="0"/>
              <a:t>: </a:t>
            </a:r>
            <a:r>
              <a:rPr lang="en-US" sz="2800" dirty="0" smtClean="0">
                <a:solidFill>
                  <a:srgbClr val="0000FF"/>
                </a:solidFill>
              </a:rPr>
              <a:t>Bob Ellis</a:t>
            </a:r>
          </a:p>
          <a:p>
            <a:pPr marL="0" indent="0">
              <a:buNone/>
            </a:pPr>
            <a:r>
              <a:rPr lang="en-US" sz="2800" dirty="0">
                <a:solidFill>
                  <a:srgbClr val="0000FF"/>
                </a:solidFill>
              </a:rPr>
              <a:t> </a:t>
            </a:r>
          </a:p>
          <a:p>
            <a:pPr marL="0" indent="0">
              <a:buNone/>
            </a:pPr>
            <a:r>
              <a:rPr lang="en-US" sz="2800" i="1" dirty="0"/>
              <a:t>3. Extent of condition:</a:t>
            </a:r>
            <a:r>
              <a:rPr lang="en-US" sz="2800" dirty="0"/>
              <a:t> </a:t>
            </a:r>
            <a:r>
              <a:rPr lang="en-US" sz="2800" dirty="0" smtClean="0">
                <a:solidFill>
                  <a:srgbClr val="0000FF"/>
                </a:solidFill>
              </a:rPr>
              <a:t>Joel Hosea, Irv </a:t>
            </a:r>
            <a:r>
              <a:rPr lang="en-US" sz="2800" dirty="0" err="1" smtClean="0">
                <a:solidFill>
                  <a:srgbClr val="0000FF"/>
                </a:solidFill>
              </a:rPr>
              <a:t>Zatz</a:t>
            </a:r>
            <a:endParaRPr lang="en-US" sz="2800" dirty="0" smtClean="0">
              <a:solidFill>
                <a:srgbClr val="0000FF"/>
              </a:solidFill>
            </a:endParaRPr>
          </a:p>
          <a:p>
            <a:pPr marL="0" indent="0">
              <a:buNone/>
            </a:pPr>
            <a:endParaRPr lang="en-US" sz="2800" dirty="0">
              <a:solidFill>
                <a:srgbClr val="0000FF"/>
              </a:solidFill>
            </a:endParaRPr>
          </a:p>
          <a:p>
            <a:pPr marL="0" indent="0">
              <a:buNone/>
            </a:pPr>
            <a:r>
              <a:rPr lang="en-US" sz="2800" i="1" dirty="0"/>
              <a:t>4. Repair and design solution:</a:t>
            </a:r>
            <a:r>
              <a:rPr lang="en-US" sz="2800" dirty="0"/>
              <a:t> </a:t>
            </a:r>
            <a:r>
              <a:rPr lang="en-US" sz="2800" dirty="0" smtClean="0">
                <a:solidFill>
                  <a:srgbClr val="0000FF"/>
                </a:solidFill>
              </a:rPr>
              <a:t>Steve </a:t>
            </a:r>
            <a:r>
              <a:rPr lang="en-US" sz="2800" dirty="0" err="1" smtClean="0">
                <a:solidFill>
                  <a:srgbClr val="0000FF"/>
                </a:solidFill>
              </a:rPr>
              <a:t>Raftopoulos</a:t>
            </a:r>
            <a:endParaRPr lang="en-US" sz="2800" dirty="0" smtClean="0">
              <a:solidFill>
                <a:srgbClr val="0000FF"/>
              </a:solidFill>
            </a:endParaRPr>
          </a:p>
          <a:p>
            <a:pPr marL="0" indent="0">
              <a:buNone/>
            </a:pPr>
            <a:r>
              <a:rPr lang="en-US" sz="2800" dirty="0">
                <a:solidFill>
                  <a:srgbClr val="0000FF"/>
                </a:solidFill>
              </a:rPr>
              <a:t> </a:t>
            </a:r>
          </a:p>
          <a:p>
            <a:pPr marL="0" indent="0">
              <a:buNone/>
            </a:pPr>
            <a:r>
              <a:rPr lang="en-US" sz="2800" i="1" dirty="0"/>
              <a:t>5. Overall recovery </a:t>
            </a:r>
            <a:r>
              <a:rPr lang="en-US" sz="2800" i="1" dirty="0" smtClean="0"/>
              <a:t>plan:  </a:t>
            </a:r>
            <a:r>
              <a:rPr lang="en-US" sz="2800" dirty="0" smtClean="0">
                <a:solidFill>
                  <a:srgbClr val="0000FF"/>
                </a:solidFill>
              </a:rPr>
              <a:t>All the above, Stewart Prager</a:t>
            </a:r>
            <a:endParaRPr lang="en-US" sz="2800" dirty="0">
              <a:solidFill>
                <a:srgbClr val="0000FF"/>
              </a:solidFill>
            </a:endParaRPr>
          </a:p>
        </p:txBody>
      </p:sp>
    </p:spTree>
    <p:extLst>
      <p:ext uri="{BB962C8B-B14F-4D97-AF65-F5344CB8AC3E}">
        <p14:creationId xmlns:p14="http://schemas.microsoft.com/office/powerpoint/2010/main" val="8764336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1182" y="380561"/>
            <a:ext cx="7167331" cy="621149"/>
          </a:xfrm>
          <a:prstGeom prst="roundRect">
            <a:avLst/>
          </a:prstGeom>
          <a:solidFill>
            <a:srgbClr val="CCFFCC"/>
          </a:solidFill>
          <a:ln>
            <a:noFill/>
          </a:ln>
          <a:effectLst>
            <a:outerShdw blurRad="40000" dist="23000" dir="5400000" rotWithShape="0">
              <a:srgbClr val="CCFFCC">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0"/>
            <a:ext cx="8229600" cy="1143000"/>
          </a:xfrm>
        </p:spPr>
        <p:txBody>
          <a:bodyPr/>
          <a:lstStyle/>
          <a:p>
            <a:r>
              <a:rPr lang="en-US" dirty="0" smtClean="0"/>
              <a:t>NSTX-U construction project</a:t>
            </a:r>
            <a:endParaRPr lang="en-US" dirty="0"/>
          </a:p>
        </p:txBody>
      </p:sp>
      <p:sp>
        <p:nvSpPr>
          <p:cNvPr id="6" name="Content Placeholder 2"/>
          <p:cNvSpPr>
            <a:spLocks noGrp="1"/>
          </p:cNvSpPr>
          <p:nvPr>
            <p:ph idx="1"/>
          </p:nvPr>
        </p:nvSpPr>
        <p:spPr>
          <a:xfrm>
            <a:off x="148958" y="1312285"/>
            <a:ext cx="8229600" cy="4525963"/>
          </a:xfrm>
        </p:spPr>
        <p:txBody>
          <a:bodyPr>
            <a:normAutofit/>
          </a:bodyPr>
          <a:lstStyle/>
          <a:p>
            <a:pPr marL="0" indent="0">
              <a:buNone/>
            </a:pPr>
            <a:r>
              <a:rPr lang="en-US" dirty="0" smtClean="0"/>
              <a:t>By April 23</a:t>
            </a:r>
          </a:p>
          <a:p>
            <a:pPr marL="0" indent="0">
              <a:buNone/>
            </a:pPr>
            <a:r>
              <a:rPr lang="en-US" sz="2800" dirty="0" smtClean="0">
                <a:solidFill>
                  <a:srgbClr val="0000FF"/>
                </a:solidFill>
              </a:rPr>
              <a:t>All construction complete (2.5 </a:t>
            </a:r>
            <a:r>
              <a:rPr lang="en-US" sz="2800" smtClean="0">
                <a:solidFill>
                  <a:srgbClr val="0000FF"/>
                </a:solidFill>
              </a:rPr>
              <a:t>year project),</a:t>
            </a:r>
            <a:endParaRPr lang="en-US" sz="2800" dirty="0" smtClean="0">
              <a:solidFill>
                <a:srgbClr val="0000FF"/>
              </a:solidFill>
            </a:endParaRPr>
          </a:p>
          <a:p>
            <a:pPr marL="0" indent="0">
              <a:buNone/>
            </a:pPr>
            <a:r>
              <a:rPr lang="en-US" sz="2800" dirty="0" smtClean="0">
                <a:solidFill>
                  <a:srgbClr val="0000FF"/>
                </a:solidFill>
              </a:rPr>
              <a:t>External readiness review for operations complete</a:t>
            </a:r>
          </a:p>
          <a:p>
            <a:pPr marL="0" indent="0">
              <a:buNone/>
            </a:pPr>
            <a:r>
              <a:rPr lang="en-US" sz="2800" dirty="0">
                <a:solidFill>
                  <a:srgbClr val="0000FF"/>
                </a:solidFill>
              </a:rPr>
              <a:t>Majority of electrical commissioning complete for CD-4</a:t>
            </a:r>
          </a:p>
          <a:p>
            <a:pPr marL="0" indent="0">
              <a:buNone/>
            </a:pPr>
            <a:endParaRPr lang="en-US" sz="2800" dirty="0" smtClean="0">
              <a:solidFill>
                <a:srgbClr val="0000FF"/>
              </a:solidFill>
            </a:endParaRPr>
          </a:p>
          <a:p>
            <a:pPr marL="0" indent="0">
              <a:buNone/>
            </a:pPr>
            <a:endParaRPr lang="en-US" sz="2800" dirty="0"/>
          </a:p>
          <a:p>
            <a:pPr marL="0" indent="0">
              <a:buNone/>
            </a:pPr>
            <a:endParaRPr lang="en-US" dirty="0"/>
          </a:p>
          <a:p>
            <a:pPr marL="0" indent="0">
              <a:buNone/>
            </a:pPr>
            <a:endParaRPr lang="en-US" dirty="0"/>
          </a:p>
        </p:txBody>
      </p:sp>
      <p:pic>
        <p:nvPicPr>
          <p:cNvPr id="8" name="Picture 7"/>
          <p:cNvPicPr>
            <a:picLocks noChangeAspect="1"/>
          </p:cNvPicPr>
          <p:nvPr/>
        </p:nvPicPr>
        <p:blipFill>
          <a:blip r:embed="rId2"/>
          <a:stretch>
            <a:fillRect/>
          </a:stretch>
        </p:blipFill>
        <p:spPr>
          <a:xfrm>
            <a:off x="721622" y="3576816"/>
            <a:ext cx="2255529" cy="3281183"/>
          </a:xfrm>
          <a:prstGeom prst="rect">
            <a:avLst/>
          </a:prstGeom>
        </p:spPr>
      </p:pic>
      <p:pic>
        <p:nvPicPr>
          <p:cNvPr id="9" name="Picture 8"/>
          <p:cNvPicPr>
            <a:picLocks noChangeAspect="1"/>
          </p:cNvPicPr>
          <p:nvPr/>
        </p:nvPicPr>
        <p:blipFill>
          <a:blip r:embed="rId3"/>
          <a:stretch>
            <a:fillRect/>
          </a:stretch>
        </p:blipFill>
        <p:spPr>
          <a:xfrm>
            <a:off x="3452693" y="3460734"/>
            <a:ext cx="5234107" cy="3397266"/>
          </a:xfrm>
          <a:prstGeom prst="rect">
            <a:avLst/>
          </a:prstGeom>
        </p:spPr>
      </p:pic>
    </p:spTree>
    <p:extLst>
      <p:ext uri="{BB962C8B-B14F-4D97-AF65-F5344CB8AC3E}">
        <p14:creationId xmlns:p14="http://schemas.microsoft.com/office/powerpoint/2010/main" val="31102336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1182" y="380561"/>
            <a:ext cx="7167331" cy="621149"/>
          </a:xfrm>
          <a:prstGeom prst="roundRect">
            <a:avLst/>
          </a:prstGeom>
          <a:solidFill>
            <a:srgbClr val="CCFFCC"/>
          </a:solidFill>
          <a:ln>
            <a:noFill/>
          </a:ln>
          <a:effectLst>
            <a:outerShdw blurRad="40000" dist="23000" dir="5400000" rotWithShape="0">
              <a:srgbClr val="CCFFCC">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0"/>
            <a:ext cx="8229600" cy="1143000"/>
          </a:xfrm>
        </p:spPr>
        <p:txBody>
          <a:bodyPr/>
          <a:lstStyle/>
          <a:p>
            <a:r>
              <a:rPr lang="en-US" dirty="0" smtClean="0"/>
              <a:t>NSTX-U construction project</a:t>
            </a:r>
            <a:endParaRPr lang="en-US" dirty="0"/>
          </a:p>
        </p:txBody>
      </p:sp>
      <p:sp>
        <p:nvSpPr>
          <p:cNvPr id="6" name="Content Placeholder 2"/>
          <p:cNvSpPr>
            <a:spLocks noGrp="1"/>
          </p:cNvSpPr>
          <p:nvPr>
            <p:ph idx="1"/>
          </p:nvPr>
        </p:nvSpPr>
        <p:spPr>
          <a:xfrm>
            <a:off x="148958" y="1312285"/>
            <a:ext cx="8229600" cy="4525963"/>
          </a:xfrm>
        </p:spPr>
        <p:txBody>
          <a:bodyPr>
            <a:normAutofit/>
          </a:bodyPr>
          <a:lstStyle/>
          <a:p>
            <a:pPr marL="0" indent="0">
              <a:buNone/>
            </a:pPr>
            <a:r>
              <a:rPr lang="en-US" dirty="0" smtClean="0"/>
              <a:t>By April 23</a:t>
            </a:r>
          </a:p>
          <a:p>
            <a:pPr marL="0" indent="0">
              <a:buNone/>
            </a:pPr>
            <a:r>
              <a:rPr lang="en-US" sz="2800" dirty="0" smtClean="0">
                <a:solidFill>
                  <a:srgbClr val="0000FF"/>
                </a:solidFill>
              </a:rPr>
              <a:t>All construction complete (2.5 year project),</a:t>
            </a:r>
          </a:p>
          <a:p>
            <a:pPr marL="0" indent="0">
              <a:buNone/>
            </a:pPr>
            <a:r>
              <a:rPr lang="en-US" sz="2800" dirty="0" smtClean="0">
                <a:solidFill>
                  <a:srgbClr val="0000FF"/>
                </a:solidFill>
              </a:rPr>
              <a:t>External readiness review for operations complete</a:t>
            </a:r>
          </a:p>
          <a:p>
            <a:pPr marL="0" indent="0">
              <a:buNone/>
            </a:pPr>
            <a:r>
              <a:rPr lang="en-US" sz="2800" dirty="0">
                <a:solidFill>
                  <a:srgbClr val="0000FF"/>
                </a:solidFill>
              </a:rPr>
              <a:t>Majority of electrical commissioning complete for CD-4</a:t>
            </a:r>
          </a:p>
          <a:p>
            <a:pPr marL="0" indent="0">
              <a:buNone/>
            </a:pPr>
            <a:endParaRPr lang="en-US" sz="2800" dirty="0" smtClean="0">
              <a:solidFill>
                <a:srgbClr val="0000FF"/>
              </a:solidFill>
            </a:endParaRPr>
          </a:p>
          <a:p>
            <a:pPr marL="0" indent="0">
              <a:buNone/>
            </a:pPr>
            <a:endParaRPr lang="en-US" sz="2800" dirty="0"/>
          </a:p>
          <a:p>
            <a:pPr marL="0" indent="0">
              <a:buNone/>
            </a:pPr>
            <a:endParaRPr lang="en-US" dirty="0"/>
          </a:p>
          <a:p>
            <a:pPr marL="0" indent="0">
              <a:buNone/>
            </a:pPr>
            <a:endParaRPr lang="en-US" dirty="0"/>
          </a:p>
        </p:txBody>
      </p:sp>
      <p:sp>
        <p:nvSpPr>
          <p:cNvPr id="7" name="Rectangle 6"/>
          <p:cNvSpPr/>
          <p:nvPr/>
        </p:nvSpPr>
        <p:spPr>
          <a:xfrm>
            <a:off x="148958" y="3960811"/>
            <a:ext cx="7127646" cy="1877437"/>
          </a:xfrm>
          <a:prstGeom prst="rect">
            <a:avLst/>
          </a:prstGeom>
        </p:spPr>
        <p:txBody>
          <a:bodyPr wrap="square">
            <a:spAutoFit/>
          </a:bodyPr>
          <a:lstStyle/>
          <a:p>
            <a:r>
              <a:rPr lang="en-US" sz="3200" dirty="0"/>
              <a:t>April 24</a:t>
            </a:r>
          </a:p>
          <a:p>
            <a:r>
              <a:rPr lang="en-US" sz="2800" dirty="0">
                <a:solidFill>
                  <a:srgbClr val="0000FF"/>
                </a:solidFill>
              </a:rPr>
              <a:t>Ready for “CD-4 plasma shot”</a:t>
            </a:r>
          </a:p>
          <a:p>
            <a:r>
              <a:rPr lang="en-US" sz="2800" b="1" dirty="0">
                <a:solidFill>
                  <a:srgbClr val="FF0000"/>
                </a:solidFill>
              </a:rPr>
              <a:t>Electrical arc occurred in OH coil circuit</a:t>
            </a:r>
          </a:p>
          <a:p>
            <a:r>
              <a:rPr lang="en-US" sz="2800" dirty="0">
                <a:solidFill>
                  <a:srgbClr val="0000FF"/>
                </a:solidFill>
              </a:rPr>
              <a:t>(external to center stack </a:t>
            </a:r>
            <a:r>
              <a:rPr lang="en-US" sz="2800" dirty="0" smtClean="0">
                <a:solidFill>
                  <a:srgbClr val="0000FF"/>
                </a:solidFill>
              </a:rPr>
              <a:t>magnet)</a:t>
            </a:r>
            <a:endParaRPr lang="en-US" sz="2800" dirty="0">
              <a:solidFill>
                <a:srgbClr val="0000FF"/>
              </a:solidFill>
            </a:endParaRPr>
          </a:p>
        </p:txBody>
      </p:sp>
    </p:spTree>
    <p:extLst>
      <p:ext uri="{BB962C8B-B14F-4D97-AF65-F5344CB8AC3E}">
        <p14:creationId xmlns:p14="http://schemas.microsoft.com/office/powerpoint/2010/main" val="1833872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619" y="841038"/>
            <a:ext cx="8686800" cy="5465840"/>
          </a:xfrm>
        </p:spPr>
        <p:txBody>
          <a:bodyPr>
            <a:normAutofit lnSpcReduction="10000"/>
          </a:bodyPr>
          <a:lstStyle/>
          <a:p>
            <a:r>
              <a:rPr lang="en-US" sz="2800" dirty="0" smtClean="0"/>
              <a:t>Disassembly, detailed assessment, </a:t>
            </a:r>
            <a:r>
              <a:rPr lang="en-US" sz="2800" dirty="0" err="1" smtClean="0"/>
              <a:t>clean-up</a:t>
            </a:r>
            <a:r>
              <a:rPr lang="en-US" sz="2800" dirty="0" smtClean="0"/>
              <a:t> began immediately</a:t>
            </a:r>
          </a:p>
          <a:p>
            <a:endParaRPr lang="en-US" sz="2800" dirty="0"/>
          </a:p>
          <a:p>
            <a:r>
              <a:rPr lang="en-US" sz="2800" dirty="0" smtClean="0"/>
              <a:t>Three internal reviews have been commissioned – internal to PPPL, </a:t>
            </a:r>
            <a:r>
              <a:rPr lang="en-US" sz="2800" dirty="0" smtClean="0"/>
              <a:t>but external </a:t>
            </a:r>
            <a:r>
              <a:rPr lang="en-US" sz="2800" dirty="0" smtClean="0"/>
              <a:t>to NSTX-U</a:t>
            </a:r>
          </a:p>
          <a:p>
            <a:endParaRPr lang="en-US" sz="2800" dirty="0"/>
          </a:p>
          <a:p>
            <a:r>
              <a:rPr lang="en-US" sz="2800" dirty="0" smtClean="0"/>
              <a:t>Two reviews are complete, one is longer term</a:t>
            </a:r>
          </a:p>
          <a:p>
            <a:endParaRPr lang="en-US" sz="2800" dirty="0"/>
          </a:p>
          <a:p>
            <a:r>
              <a:rPr lang="en-US" sz="2800" dirty="0" smtClean="0"/>
              <a:t>Detailed design for reassembly underway</a:t>
            </a:r>
          </a:p>
          <a:p>
            <a:endParaRPr lang="en-US" sz="2800" dirty="0"/>
          </a:p>
          <a:p>
            <a:r>
              <a:rPr lang="en-US" sz="2800" dirty="0" smtClean="0"/>
              <a:t>Expect to restart machine </a:t>
            </a:r>
            <a:r>
              <a:rPr lang="en-US" sz="2800" dirty="0" err="1" smtClean="0"/>
              <a:t>commisioning</a:t>
            </a:r>
            <a:r>
              <a:rPr lang="en-US" sz="2800" dirty="0" smtClean="0"/>
              <a:t> </a:t>
            </a:r>
            <a:r>
              <a:rPr lang="en-US" sz="2800" dirty="0" smtClean="0"/>
              <a:t>in about </a:t>
            </a:r>
            <a:r>
              <a:rPr lang="en-US" sz="2800" dirty="0" smtClean="0"/>
              <a:t>6 weeks  (exact schedule TBD)</a:t>
            </a:r>
            <a:endParaRPr lang="en-US" sz="2800" dirty="0"/>
          </a:p>
        </p:txBody>
      </p:sp>
    </p:spTree>
    <p:extLst>
      <p:ext uri="{BB962C8B-B14F-4D97-AF65-F5344CB8AC3E}">
        <p14:creationId xmlns:p14="http://schemas.microsoft.com/office/powerpoint/2010/main" val="2932837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reviews</a:t>
            </a:r>
            <a:endParaRPr lang="en-US" dirty="0"/>
          </a:p>
        </p:txBody>
      </p:sp>
      <p:sp>
        <p:nvSpPr>
          <p:cNvPr id="3" name="Content Placeholder 2"/>
          <p:cNvSpPr>
            <a:spLocks noGrp="1"/>
          </p:cNvSpPr>
          <p:nvPr>
            <p:ph idx="1"/>
          </p:nvPr>
        </p:nvSpPr>
        <p:spPr>
          <a:xfrm>
            <a:off x="457200" y="1600200"/>
            <a:ext cx="8579138" cy="4525963"/>
          </a:xfrm>
        </p:spPr>
        <p:txBody>
          <a:bodyPr>
            <a:normAutofit fontScale="92500" lnSpcReduction="10000"/>
          </a:bodyPr>
          <a:lstStyle/>
          <a:p>
            <a:pPr marL="0" indent="0">
              <a:buNone/>
            </a:pPr>
            <a:r>
              <a:rPr lang="en-US" sz="2400" u="sng" dirty="0" smtClean="0"/>
              <a:t>On causes: technical, procedural, process</a:t>
            </a:r>
          </a:p>
          <a:p>
            <a:pPr marL="0" indent="0">
              <a:buNone/>
            </a:pPr>
            <a:r>
              <a:rPr lang="en-US" sz="2400" dirty="0" smtClean="0">
                <a:solidFill>
                  <a:srgbClr val="0000FF"/>
                </a:solidFill>
              </a:rPr>
              <a:t>Appointed April 30</a:t>
            </a:r>
          </a:p>
          <a:p>
            <a:pPr marL="0" indent="0">
              <a:buNone/>
            </a:pPr>
            <a:r>
              <a:rPr lang="en-US" sz="2400" dirty="0" smtClean="0">
                <a:solidFill>
                  <a:srgbClr val="0000FF"/>
                </a:solidFill>
              </a:rPr>
              <a:t>Completed May 13</a:t>
            </a:r>
          </a:p>
          <a:p>
            <a:pPr marL="0" indent="0">
              <a:buNone/>
            </a:pPr>
            <a:endParaRPr lang="en-US" sz="2400" dirty="0"/>
          </a:p>
          <a:p>
            <a:pPr marL="0" indent="0">
              <a:buNone/>
            </a:pPr>
            <a:r>
              <a:rPr lang="en-US" sz="2400" u="sng" dirty="0" smtClean="0"/>
              <a:t>On technical extent of condition</a:t>
            </a:r>
          </a:p>
          <a:p>
            <a:pPr marL="0" indent="0">
              <a:buNone/>
            </a:pPr>
            <a:r>
              <a:rPr lang="en-US" sz="2400" dirty="0" smtClean="0">
                <a:solidFill>
                  <a:srgbClr val="0000FF"/>
                </a:solidFill>
              </a:rPr>
              <a:t>Appointed May 13</a:t>
            </a:r>
          </a:p>
          <a:p>
            <a:pPr marL="0" indent="0">
              <a:buNone/>
            </a:pPr>
            <a:r>
              <a:rPr lang="en-US" sz="2400" dirty="0" smtClean="0">
                <a:solidFill>
                  <a:srgbClr val="0000FF"/>
                </a:solidFill>
              </a:rPr>
              <a:t>Completed </a:t>
            </a:r>
            <a:r>
              <a:rPr lang="en-US" sz="2400" dirty="0" smtClean="0">
                <a:solidFill>
                  <a:srgbClr val="0000FF"/>
                </a:solidFill>
              </a:rPr>
              <a:t>May 22</a:t>
            </a:r>
          </a:p>
          <a:p>
            <a:pPr marL="0" indent="0">
              <a:buNone/>
            </a:pPr>
            <a:endParaRPr lang="en-US" sz="2400" dirty="0"/>
          </a:p>
          <a:p>
            <a:pPr marL="0" indent="0">
              <a:buNone/>
            </a:pPr>
            <a:r>
              <a:rPr lang="en-US" sz="2400" u="sng" dirty="0" smtClean="0"/>
              <a:t>Root cause analysis</a:t>
            </a:r>
          </a:p>
          <a:p>
            <a:pPr marL="0" indent="0">
              <a:buNone/>
            </a:pPr>
            <a:r>
              <a:rPr lang="en-US" sz="2400" dirty="0" smtClean="0">
                <a:solidFill>
                  <a:srgbClr val="0000FF"/>
                </a:solidFill>
              </a:rPr>
              <a:t>In-depth </a:t>
            </a:r>
            <a:r>
              <a:rPr lang="en-US" sz="2400" dirty="0" smtClean="0">
                <a:solidFill>
                  <a:srgbClr val="0000FF"/>
                </a:solidFill>
              </a:rPr>
              <a:t>investigation of human, organizational, technical factors</a:t>
            </a:r>
            <a:endParaRPr lang="en-US" sz="2400" dirty="0" smtClean="0">
              <a:solidFill>
                <a:srgbClr val="0000FF"/>
              </a:solidFill>
            </a:endParaRPr>
          </a:p>
          <a:p>
            <a:pPr marL="0" indent="0">
              <a:buNone/>
            </a:pPr>
            <a:r>
              <a:rPr lang="en-US" sz="2400" dirty="0" smtClean="0">
                <a:solidFill>
                  <a:srgbClr val="0000FF"/>
                </a:solidFill>
              </a:rPr>
              <a:t>Appointed </a:t>
            </a:r>
            <a:r>
              <a:rPr lang="en-US" sz="2400" dirty="0" smtClean="0">
                <a:solidFill>
                  <a:srgbClr val="0000FF"/>
                </a:solidFill>
              </a:rPr>
              <a:t>May 4</a:t>
            </a:r>
            <a:endParaRPr lang="en-US" sz="2400" dirty="0" smtClean="0">
              <a:solidFill>
                <a:srgbClr val="0000FF"/>
              </a:solidFill>
            </a:endParaRPr>
          </a:p>
          <a:p>
            <a:pPr marL="0" indent="0">
              <a:buNone/>
            </a:pPr>
            <a:r>
              <a:rPr lang="en-US" sz="2400" dirty="0" smtClean="0">
                <a:solidFill>
                  <a:srgbClr val="0000FF"/>
                </a:solidFill>
              </a:rPr>
              <a:t>In progress, report </a:t>
            </a:r>
            <a:r>
              <a:rPr lang="en-US" sz="2400" dirty="0" smtClean="0">
                <a:solidFill>
                  <a:srgbClr val="0000FF"/>
                </a:solidFill>
              </a:rPr>
              <a:t>expected </a:t>
            </a:r>
            <a:r>
              <a:rPr lang="en-US" sz="2400" dirty="0" smtClean="0">
                <a:solidFill>
                  <a:srgbClr val="0000FF"/>
                </a:solidFill>
              </a:rPr>
              <a:t>in about one month</a:t>
            </a:r>
          </a:p>
          <a:p>
            <a:pPr marL="0" indent="0">
              <a:buNone/>
            </a:pPr>
            <a:endParaRPr lang="en-US" sz="2400" dirty="0">
              <a:solidFill>
                <a:srgbClr val="0000FF"/>
              </a:solidFill>
            </a:endParaRP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16178814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98"/>
            <a:ext cx="8229600" cy="776508"/>
          </a:xfrm>
        </p:spPr>
        <p:txBody>
          <a:bodyPr/>
          <a:lstStyle/>
          <a:p>
            <a:r>
              <a:rPr lang="en-US" dirty="0" smtClean="0"/>
              <a:t>Chronology</a:t>
            </a:r>
            <a:endParaRPr lang="en-US" dirty="0"/>
          </a:p>
        </p:txBody>
      </p:sp>
      <p:cxnSp>
        <p:nvCxnSpPr>
          <p:cNvPr id="6" name="Straight Arrow Connector 5"/>
          <p:cNvCxnSpPr/>
          <p:nvPr/>
        </p:nvCxnSpPr>
        <p:spPr>
          <a:xfrm>
            <a:off x="686119" y="2730061"/>
            <a:ext cx="8189638" cy="145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86119" y="2554870"/>
            <a:ext cx="0" cy="1751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86838" y="2577661"/>
            <a:ext cx="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69116" y="2525671"/>
            <a:ext cx="0" cy="2043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311977" y="2525671"/>
            <a:ext cx="0" cy="2043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471123" y="2704439"/>
            <a:ext cx="2043760" cy="461665"/>
          </a:xfrm>
          <a:prstGeom prst="rect">
            <a:avLst/>
          </a:prstGeom>
          <a:noFill/>
        </p:spPr>
        <p:txBody>
          <a:bodyPr wrap="square" rtlCol="0">
            <a:spAutoFit/>
          </a:bodyPr>
          <a:lstStyle/>
          <a:p>
            <a:r>
              <a:rPr lang="en-US" sz="2400" dirty="0" smtClean="0"/>
              <a:t>May</a:t>
            </a:r>
            <a:endParaRPr lang="en-US" sz="2400" dirty="0"/>
          </a:p>
        </p:txBody>
      </p:sp>
      <p:sp>
        <p:nvSpPr>
          <p:cNvPr id="20" name="TextBox 19"/>
          <p:cNvSpPr txBox="1"/>
          <p:nvPr/>
        </p:nvSpPr>
        <p:spPr>
          <a:xfrm>
            <a:off x="5487191" y="2704439"/>
            <a:ext cx="2043760" cy="461665"/>
          </a:xfrm>
          <a:prstGeom prst="rect">
            <a:avLst/>
          </a:prstGeom>
          <a:noFill/>
        </p:spPr>
        <p:txBody>
          <a:bodyPr wrap="square" rtlCol="0">
            <a:spAutoFit/>
          </a:bodyPr>
          <a:lstStyle/>
          <a:p>
            <a:r>
              <a:rPr lang="en-US" sz="2400" dirty="0" smtClean="0"/>
              <a:t>June</a:t>
            </a:r>
            <a:endParaRPr lang="en-US" sz="2400" dirty="0"/>
          </a:p>
        </p:txBody>
      </p:sp>
      <p:sp>
        <p:nvSpPr>
          <p:cNvPr id="21" name="TextBox 20"/>
          <p:cNvSpPr txBox="1"/>
          <p:nvPr/>
        </p:nvSpPr>
        <p:spPr>
          <a:xfrm>
            <a:off x="432657" y="2796772"/>
            <a:ext cx="890495" cy="369332"/>
          </a:xfrm>
          <a:prstGeom prst="rect">
            <a:avLst/>
          </a:prstGeom>
          <a:noFill/>
        </p:spPr>
        <p:txBody>
          <a:bodyPr wrap="square" rtlCol="0">
            <a:spAutoFit/>
          </a:bodyPr>
          <a:lstStyle/>
          <a:p>
            <a:r>
              <a:rPr lang="en-US" dirty="0" smtClean="0"/>
              <a:t>4/24</a:t>
            </a:r>
            <a:endParaRPr lang="en-US" dirty="0"/>
          </a:p>
        </p:txBody>
      </p:sp>
      <p:sp>
        <p:nvSpPr>
          <p:cNvPr id="22" name="TextBox 21"/>
          <p:cNvSpPr txBox="1"/>
          <p:nvPr/>
        </p:nvSpPr>
        <p:spPr>
          <a:xfrm>
            <a:off x="306564" y="2031650"/>
            <a:ext cx="846700" cy="523220"/>
          </a:xfrm>
          <a:prstGeom prst="rect">
            <a:avLst/>
          </a:prstGeom>
          <a:noFill/>
        </p:spPr>
        <p:txBody>
          <a:bodyPr wrap="square" rtlCol="0">
            <a:spAutoFit/>
          </a:bodyPr>
          <a:lstStyle/>
          <a:p>
            <a:r>
              <a:rPr lang="en-US" sz="2800" dirty="0" smtClean="0">
                <a:solidFill>
                  <a:srgbClr val="0000FF"/>
                </a:solidFill>
              </a:rPr>
              <a:t>arc</a:t>
            </a:r>
            <a:endParaRPr lang="en-US" sz="2800" dirty="0">
              <a:solidFill>
                <a:srgbClr val="0000FF"/>
              </a:solidFill>
            </a:endParaRPr>
          </a:p>
        </p:txBody>
      </p:sp>
      <p:sp>
        <p:nvSpPr>
          <p:cNvPr id="23" name="TextBox 22"/>
          <p:cNvSpPr txBox="1"/>
          <p:nvPr/>
        </p:nvSpPr>
        <p:spPr>
          <a:xfrm>
            <a:off x="1323152" y="1512378"/>
            <a:ext cx="2248135" cy="1200328"/>
          </a:xfrm>
          <a:prstGeom prst="rect">
            <a:avLst/>
          </a:prstGeom>
          <a:noFill/>
        </p:spPr>
        <p:txBody>
          <a:bodyPr wrap="square" rtlCol="0">
            <a:spAutoFit/>
          </a:bodyPr>
          <a:lstStyle/>
          <a:p>
            <a:r>
              <a:rPr lang="en-US" sz="2400" dirty="0" smtClean="0">
                <a:solidFill>
                  <a:srgbClr val="0000FF"/>
                </a:solidFill>
              </a:rPr>
              <a:t>PPPL </a:t>
            </a:r>
          </a:p>
          <a:p>
            <a:r>
              <a:rPr lang="en-US" sz="2400" dirty="0" smtClean="0">
                <a:solidFill>
                  <a:srgbClr val="0000FF"/>
                </a:solidFill>
              </a:rPr>
              <a:t>Review</a:t>
            </a:r>
          </a:p>
          <a:p>
            <a:r>
              <a:rPr lang="en-US" sz="2400" dirty="0" smtClean="0">
                <a:solidFill>
                  <a:srgbClr val="0000FF"/>
                </a:solidFill>
              </a:rPr>
              <a:t>causes</a:t>
            </a:r>
            <a:endParaRPr lang="en-US" sz="2400" dirty="0">
              <a:solidFill>
                <a:srgbClr val="0000FF"/>
              </a:solidFill>
            </a:endParaRPr>
          </a:p>
        </p:txBody>
      </p:sp>
      <p:sp>
        <p:nvSpPr>
          <p:cNvPr id="24" name="TextBox 23"/>
          <p:cNvSpPr txBox="1"/>
          <p:nvPr/>
        </p:nvSpPr>
        <p:spPr>
          <a:xfrm>
            <a:off x="1762225" y="1196659"/>
            <a:ext cx="2248135" cy="1569660"/>
          </a:xfrm>
          <a:prstGeom prst="rect">
            <a:avLst/>
          </a:prstGeom>
          <a:noFill/>
        </p:spPr>
        <p:txBody>
          <a:bodyPr wrap="square" rtlCol="0">
            <a:spAutoFit/>
          </a:bodyPr>
          <a:lstStyle/>
          <a:p>
            <a:pPr algn="ctr"/>
            <a:r>
              <a:rPr lang="en-US" sz="2400" dirty="0" smtClean="0">
                <a:solidFill>
                  <a:srgbClr val="0000FF"/>
                </a:solidFill>
              </a:rPr>
              <a:t>PPPL </a:t>
            </a:r>
          </a:p>
          <a:p>
            <a:pPr algn="ctr"/>
            <a:r>
              <a:rPr lang="en-US" sz="2400" dirty="0" smtClean="0">
                <a:solidFill>
                  <a:srgbClr val="0000FF"/>
                </a:solidFill>
              </a:rPr>
              <a:t>Review</a:t>
            </a:r>
          </a:p>
          <a:p>
            <a:pPr algn="ctr"/>
            <a:r>
              <a:rPr lang="en-US" sz="2400" dirty="0" smtClean="0">
                <a:solidFill>
                  <a:srgbClr val="0000FF"/>
                </a:solidFill>
              </a:rPr>
              <a:t>Extent </a:t>
            </a:r>
          </a:p>
          <a:p>
            <a:pPr algn="ctr"/>
            <a:r>
              <a:rPr lang="en-US" sz="2400" dirty="0" err="1" smtClean="0">
                <a:solidFill>
                  <a:srgbClr val="0000FF"/>
                </a:solidFill>
              </a:rPr>
              <a:t>cond</a:t>
            </a:r>
            <a:endParaRPr lang="en-US" sz="2400" dirty="0">
              <a:solidFill>
                <a:srgbClr val="0000FF"/>
              </a:solidFill>
            </a:endParaRPr>
          </a:p>
        </p:txBody>
      </p:sp>
      <p:cxnSp>
        <p:nvCxnSpPr>
          <p:cNvPr id="26" name="Straight Arrow Connector 25"/>
          <p:cNvCxnSpPr/>
          <p:nvPr/>
        </p:nvCxnSpPr>
        <p:spPr>
          <a:xfrm flipV="1">
            <a:off x="2447219" y="2730061"/>
            <a:ext cx="0" cy="42337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347055" y="3049310"/>
            <a:ext cx="2248135" cy="1200328"/>
          </a:xfrm>
          <a:prstGeom prst="rect">
            <a:avLst/>
          </a:prstGeom>
          <a:noFill/>
        </p:spPr>
        <p:txBody>
          <a:bodyPr wrap="square" rtlCol="0">
            <a:spAutoFit/>
          </a:bodyPr>
          <a:lstStyle/>
          <a:p>
            <a:pPr algn="ctr"/>
            <a:r>
              <a:rPr lang="en-US" sz="2400" dirty="0" smtClean="0">
                <a:solidFill>
                  <a:srgbClr val="0000FF"/>
                </a:solidFill>
              </a:rPr>
              <a:t>PPPL </a:t>
            </a:r>
          </a:p>
          <a:p>
            <a:pPr algn="ctr"/>
            <a:r>
              <a:rPr lang="en-US" sz="2400" dirty="0" smtClean="0">
                <a:solidFill>
                  <a:srgbClr val="0000FF"/>
                </a:solidFill>
              </a:rPr>
              <a:t>Advisory </a:t>
            </a:r>
          </a:p>
          <a:p>
            <a:pPr algn="ctr"/>
            <a:r>
              <a:rPr lang="en-US" sz="2400" dirty="0" smtClean="0">
                <a:solidFill>
                  <a:srgbClr val="0000FF"/>
                </a:solidFill>
              </a:rPr>
              <a:t>committee</a:t>
            </a:r>
            <a:endParaRPr lang="en-US" sz="2400" dirty="0">
              <a:solidFill>
                <a:srgbClr val="0000FF"/>
              </a:solidFill>
            </a:endParaRPr>
          </a:p>
        </p:txBody>
      </p:sp>
      <p:cxnSp>
        <p:nvCxnSpPr>
          <p:cNvPr id="28" name="Straight Arrow Connector 27"/>
          <p:cNvCxnSpPr/>
          <p:nvPr/>
        </p:nvCxnSpPr>
        <p:spPr>
          <a:xfrm flipV="1">
            <a:off x="4017494" y="2744660"/>
            <a:ext cx="0" cy="4233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789397" y="3049310"/>
            <a:ext cx="2248135" cy="830997"/>
          </a:xfrm>
          <a:prstGeom prst="rect">
            <a:avLst/>
          </a:prstGeom>
          <a:noFill/>
        </p:spPr>
        <p:txBody>
          <a:bodyPr wrap="square" rtlCol="0">
            <a:spAutoFit/>
          </a:bodyPr>
          <a:lstStyle/>
          <a:p>
            <a:pPr algn="ctr"/>
            <a:r>
              <a:rPr lang="en-US" sz="2400" dirty="0" smtClean="0">
                <a:solidFill>
                  <a:srgbClr val="FF0000"/>
                </a:solidFill>
              </a:rPr>
              <a:t>External </a:t>
            </a:r>
          </a:p>
          <a:p>
            <a:pPr algn="ctr"/>
            <a:r>
              <a:rPr lang="en-US" sz="2400" dirty="0" smtClean="0">
                <a:solidFill>
                  <a:srgbClr val="FF0000"/>
                </a:solidFill>
              </a:rPr>
              <a:t>review</a:t>
            </a:r>
            <a:endParaRPr lang="en-US" sz="2400" dirty="0">
              <a:solidFill>
                <a:srgbClr val="FF0000"/>
              </a:solidFill>
            </a:endParaRPr>
          </a:p>
        </p:txBody>
      </p:sp>
      <p:sp>
        <p:nvSpPr>
          <p:cNvPr id="30" name="TextBox 29"/>
          <p:cNvSpPr txBox="1"/>
          <p:nvPr/>
        </p:nvSpPr>
        <p:spPr>
          <a:xfrm>
            <a:off x="1079767" y="4236294"/>
            <a:ext cx="6262664" cy="830997"/>
          </a:xfrm>
          <a:prstGeom prst="rect">
            <a:avLst/>
          </a:prstGeom>
          <a:noFill/>
        </p:spPr>
        <p:txBody>
          <a:bodyPr wrap="square" rtlCol="0">
            <a:spAutoFit/>
          </a:bodyPr>
          <a:lstStyle/>
          <a:p>
            <a:pPr algn="ctr"/>
            <a:r>
              <a:rPr lang="en-US" sz="2400" dirty="0" smtClean="0">
                <a:solidFill>
                  <a:srgbClr val="0000FF"/>
                </a:solidFill>
              </a:rPr>
              <a:t>Root cause analysis</a:t>
            </a:r>
          </a:p>
          <a:p>
            <a:pPr algn="ctr"/>
            <a:r>
              <a:rPr lang="en-US" sz="2400" dirty="0" smtClean="0">
                <a:solidFill>
                  <a:srgbClr val="0000FF"/>
                </a:solidFill>
              </a:rPr>
              <a:t>(for long-term improvements)</a:t>
            </a:r>
            <a:endParaRPr lang="en-US" sz="2400" dirty="0">
              <a:solidFill>
                <a:srgbClr val="0000FF"/>
              </a:solidFill>
            </a:endParaRPr>
          </a:p>
        </p:txBody>
      </p:sp>
      <p:cxnSp>
        <p:nvCxnSpPr>
          <p:cNvPr id="32" name="Straight Connector 31"/>
          <p:cNvCxnSpPr/>
          <p:nvPr/>
        </p:nvCxnSpPr>
        <p:spPr>
          <a:xfrm>
            <a:off x="1417292" y="4540368"/>
            <a:ext cx="140255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487191" y="4540368"/>
            <a:ext cx="2043760" cy="0"/>
          </a:xfrm>
          <a:prstGeom prst="line">
            <a:avLst/>
          </a:prstGeom>
          <a:ln>
            <a:solidFill>
              <a:srgbClr val="0000FF"/>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71797" y="5254136"/>
            <a:ext cx="6262664" cy="461665"/>
          </a:xfrm>
          <a:prstGeom prst="rect">
            <a:avLst/>
          </a:prstGeom>
          <a:noFill/>
        </p:spPr>
        <p:txBody>
          <a:bodyPr wrap="square" rtlCol="0">
            <a:spAutoFit/>
          </a:bodyPr>
          <a:lstStyle/>
          <a:p>
            <a:pPr algn="ctr"/>
            <a:r>
              <a:rPr lang="en-US" sz="2400" dirty="0" smtClean="0"/>
              <a:t>Assessment, design, reassembly</a:t>
            </a:r>
          </a:p>
        </p:txBody>
      </p:sp>
      <p:cxnSp>
        <p:nvCxnSpPr>
          <p:cNvPr id="37" name="Straight Connector 36"/>
          <p:cNvCxnSpPr/>
          <p:nvPr/>
        </p:nvCxnSpPr>
        <p:spPr>
          <a:xfrm flipV="1">
            <a:off x="809322" y="5554104"/>
            <a:ext cx="708900" cy="41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766322" y="5554104"/>
            <a:ext cx="2374401" cy="0"/>
          </a:xfrm>
          <a:prstGeom prst="line">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822074" y="5715801"/>
            <a:ext cx="1563780" cy="523220"/>
          </a:xfrm>
          <a:prstGeom prst="rect">
            <a:avLst/>
          </a:prstGeom>
          <a:noFill/>
        </p:spPr>
        <p:txBody>
          <a:bodyPr wrap="square" rtlCol="0">
            <a:spAutoFit/>
          </a:bodyPr>
          <a:lstStyle/>
          <a:p>
            <a:r>
              <a:rPr lang="en-US" sz="2800" dirty="0" smtClean="0"/>
              <a:t>restart</a:t>
            </a:r>
            <a:endParaRPr lang="en-US" sz="2800" dirty="0"/>
          </a:p>
        </p:txBody>
      </p:sp>
    </p:spTree>
    <p:extLst>
      <p:ext uri="{BB962C8B-B14F-4D97-AF65-F5344CB8AC3E}">
        <p14:creationId xmlns:p14="http://schemas.microsoft.com/office/powerpoint/2010/main" val="1318425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9" grpId="0"/>
      <p:bldP spid="30" grpId="0"/>
      <p:bldP spid="36"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Review committee memberships</a:t>
            </a:r>
            <a:endParaRPr lang="en-US" sz="3600" u="sng" dirty="0"/>
          </a:p>
        </p:txBody>
      </p:sp>
      <p:sp>
        <p:nvSpPr>
          <p:cNvPr id="3" name="Content Placeholder 2"/>
          <p:cNvSpPr>
            <a:spLocks noGrp="1"/>
          </p:cNvSpPr>
          <p:nvPr>
            <p:ph idx="1"/>
          </p:nvPr>
        </p:nvSpPr>
        <p:spPr>
          <a:xfrm>
            <a:off x="249843" y="1600200"/>
            <a:ext cx="8744511" cy="4525963"/>
          </a:xfrm>
        </p:spPr>
        <p:txBody>
          <a:bodyPr>
            <a:normAutofit fontScale="85000" lnSpcReduction="20000"/>
          </a:bodyPr>
          <a:lstStyle/>
          <a:p>
            <a:pPr marL="0" indent="0">
              <a:buNone/>
            </a:pPr>
            <a:r>
              <a:rPr lang="en-US" u="sng" dirty="0" smtClean="0"/>
              <a:t>On causes: technical, procedural, process</a:t>
            </a:r>
          </a:p>
          <a:p>
            <a:pPr marL="0" indent="0">
              <a:buNone/>
            </a:pPr>
            <a:r>
              <a:rPr lang="en-US" sz="2800" dirty="0" smtClean="0">
                <a:solidFill>
                  <a:srgbClr val="0000FF"/>
                </a:solidFill>
              </a:rPr>
              <a:t>R. Ellis (chair, ME) ,J. </a:t>
            </a:r>
            <a:r>
              <a:rPr lang="en-US" sz="2800" dirty="0" err="1" smtClean="0">
                <a:solidFill>
                  <a:srgbClr val="0000FF"/>
                </a:solidFill>
              </a:rPr>
              <a:t>Delooper</a:t>
            </a:r>
            <a:r>
              <a:rPr lang="en-US" sz="2800" dirty="0" smtClean="0">
                <a:solidFill>
                  <a:srgbClr val="0000FF"/>
                </a:solidFill>
              </a:rPr>
              <a:t> (best practices), J. Hosea (phys.</a:t>
            </a:r>
            <a:r>
              <a:rPr lang="en-US" sz="2800" dirty="0" smtClean="0">
                <a:solidFill>
                  <a:srgbClr val="0000FF"/>
                </a:solidFill>
              </a:rPr>
              <a:t>),  </a:t>
            </a:r>
          </a:p>
          <a:p>
            <a:pPr marL="0" indent="0">
              <a:buNone/>
            </a:pPr>
            <a:r>
              <a:rPr lang="en-US" sz="2800" dirty="0" smtClean="0">
                <a:solidFill>
                  <a:srgbClr val="0000FF"/>
                </a:solidFill>
              </a:rPr>
              <a:t>C</a:t>
            </a:r>
            <a:r>
              <a:rPr lang="en-US" sz="2800" dirty="0" smtClean="0">
                <a:solidFill>
                  <a:srgbClr val="0000FF"/>
                </a:solidFill>
              </a:rPr>
              <a:t>. </a:t>
            </a:r>
            <a:r>
              <a:rPr lang="en-US" sz="2800" dirty="0" err="1" smtClean="0">
                <a:solidFill>
                  <a:srgbClr val="0000FF"/>
                </a:solidFill>
              </a:rPr>
              <a:t>Neumeyer</a:t>
            </a:r>
            <a:r>
              <a:rPr lang="en-US" sz="2800" dirty="0" smtClean="0">
                <a:solidFill>
                  <a:srgbClr val="0000FF"/>
                </a:solidFill>
              </a:rPr>
              <a:t> (EE),  M. Bell (phys.)</a:t>
            </a:r>
          </a:p>
          <a:p>
            <a:pPr marL="0" indent="0">
              <a:buNone/>
            </a:pPr>
            <a:endParaRPr lang="en-US" dirty="0" smtClean="0"/>
          </a:p>
          <a:p>
            <a:pPr marL="0" indent="0">
              <a:buNone/>
            </a:pPr>
            <a:r>
              <a:rPr lang="en-US" u="sng" dirty="0" smtClean="0"/>
              <a:t>On technical extent of condition</a:t>
            </a:r>
          </a:p>
          <a:p>
            <a:pPr marL="0" indent="0">
              <a:buNone/>
            </a:pPr>
            <a:r>
              <a:rPr lang="en-US" sz="2800" dirty="0" smtClean="0">
                <a:solidFill>
                  <a:srgbClr val="0000FF"/>
                </a:solidFill>
              </a:rPr>
              <a:t>J. Hosea (chair, </a:t>
            </a:r>
            <a:r>
              <a:rPr lang="en-US" sz="2800" dirty="0" err="1" smtClean="0">
                <a:solidFill>
                  <a:srgbClr val="0000FF"/>
                </a:solidFill>
              </a:rPr>
              <a:t>phys</a:t>
            </a:r>
            <a:r>
              <a:rPr lang="en-US" sz="2800" dirty="0" smtClean="0">
                <a:solidFill>
                  <a:srgbClr val="0000FF"/>
                </a:solidFill>
              </a:rPr>
              <a:t>), R. Ellis (ME), N. </a:t>
            </a:r>
            <a:r>
              <a:rPr lang="en-US" sz="2800" dirty="0" err="1" smtClean="0">
                <a:solidFill>
                  <a:srgbClr val="0000FF"/>
                </a:solidFill>
              </a:rPr>
              <a:t>Greenough</a:t>
            </a:r>
            <a:r>
              <a:rPr lang="en-US" sz="2800" dirty="0" smtClean="0">
                <a:solidFill>
                  <a:srgbClr val="0000FF"/>
                </a:solidFill>
              </a:rPr>
              <a:t> (EE)</a:t>
            </a:r>
            <a:r>
              <a:rPr lang="en-US" sz="2800" dirty="0" smtClean="0">
                <a:solidFill>
                  <a:srgbClr val="0000FF"/>
                </a:solidFill>
              </a:rPr>
              <a:t>,</a:t>
            </a:r>
          </a:p>
          <a:p>
            <a:pPr marL="0" indent="0">
              <a:buNone/>
            </a:pPr>
            <a:r>
              <a:rPr lang="en-US" sz="2800" dirty="0" smtClean="0">
                <a:solidFill>
                  <a:srgbClr val="0000FF"/>
                </a:solidFill>
              </a:rPr>
              <a:t>D</a:t>
            </a:r>
            <a:r>
              <a:rPr lang="en-US" sz="2800" dirty="0" smtClean="0">
                <a:solidFill>
                  <a:srgbClr val="0000FF"/>
                </a:solidFill>
              </a:rPr>
              <a:t>. Mueller (</a:t>
            </a:r>
            <a:r>
              <a:rPr lang="en-US" sz="2800" dirty="0" err="1" smtClean="0">
                <a:solidFill>
                  <a:srgbClr val="0000FF"/>
                </a:solidFill>
              </a:rPr>
              <a:t>phys</a:t>
            </a:r>
            <a:r>
              <a:rPr lang="en-US" sz="2800" dirty="0" smtClean="0">
                <a:solidFill>
                  <a:srgbClr val="0000FF"/>
                </a:solidFill>
              </a:rPr>
              <a:t>)</a:t>
            </a:r>
          </a:p>
          <a:p>
            <a:pPr marL="0" indent="0">
              <a:buNone/>
            </a:pPr>
            <a:endParaRPr lang="en-US" dirty="0" smtClean="0"/>
          </a:p>
          <a:p>
            <a:pPr marL="0" indent="0">
              <a:buNone/>
            </a:pPr>
            <a:r>
              <a:rPr lang="en-US" u="sng" dirty="0" smtClean="0"/>
              <a:t>Root cause analysis</a:t>
            </a:r>
          </a:p>
          <a:p>
            <a:pPr marL="0" indent="0">
              <a:buNone/>
            </a:pPr>
            <a:r>
              <a:rPr lang="en-US" sz="2800" dirty="0" smtClean="0">
                <a:solidFill>
                  <a:srgbClr val="0000FF"/>
                </a:solidFill>
              </a:rPr>
              <a:t>I. </a:t>
            </a:r>
            <a:r>
              <a:rPr lang="en-US" sz="2800" dirty="0" err="1" smtClean="0">
                <a:solidFill>
                  <a:srgbClr val="0000FF"/>
                </a:solidFill>
              </a:rPr>
              <a:t>Zatz</a:t>
            </a:r>
            <a:r>
              <a:rPr lang="en-US" sz="2800" dirty="0" smtClean="0">
                <a:solidFill>
                  <a:srgbClr val="0000FF"/>
                </a:solidFill>
              </a:rPr>
              <a:t> </a:t>
            </a:r>
            <a:r>
              <a:rPr lang="en-US" sz="2800" dirty="0" smtClean="0">
                <a:solidFill>
                  <a:srgbClr val="0000FF"/>
                </a:solidFill>
              </a:rPr>
              <a:t>(chair, ME), J. </a:t>
            </a:r>
            <a:r>
              <a:rPr lang="en-US" sz="2800" dirty="0" err="1" smtClean="0">
                <a:solidFill>
                  <a:srgbClr val="0000FF"/>
                </a:solidFill>
              </a:rPr>
              <a:t>Lacenere</a:t>
            </a:r>
            <a:r>
              <a:rPr lang="en-US" sz="2800" dirty="0" smtClean="0">
                <a:solidFill>
                  <a:srgbClr val="0000FF"/>
                </a:solidFill>
              </a:rPr>
              <a:t> (EE), J. </a:t>
            </a:r>
            <a:r>
              <a:rPr lang="en-US" sz="2800" dirty="0" err="1" smtClean="0">
                <a:solidFill>
                  <a:srgbClr val="0000FF"/>
                </a:solidFill>
              </a:rPr>
              <a:t>Malsbury</a:t>
            </a:r>
            <a:r>
              <a:rPr lang="en-US" sz="2800" dirty="0" smtClean="0">
                <a:solidFill>
                  <a:srgbClr val="0000FF"/>
                </a:solidFill>
              </a:rPr>
              <a:t> </a:t>
            </a:r>
            <a:r>
              <a:rPr lang="en-US" sz="2800" dirty="0" smtClean="0">
                <a:solidFill>
                  <a:srgbClr val="0000FF"/>
                </a:solidFill>
              </a:rPr>
              <a:t>(QA)</a:t>
            </a:r>
            <a:r>
              <a:rPr lang="en-US" sz="2800" dirty="0" smtClean="0">
                <a:solidFill>
                  <a:srgbClr val="0000FF"/>
                </a:solidFill>
              </a:rPr>
              <a:t>,  </a:t>
            </a:r>
            <a:endParaRPr lang="en-US" sz="2800" dirty="0" smtClean="0">
              <a:solidFill>
                <a:srgbClr val="0000FF"/>
              </a:solidFill>
            </a:endParaRPr>
          </a:p>
          <a:p>
            <a:pPr marL="0" indent="0">
              <a:buNone/>
            </a:pPr>
            <a:r>
              <a:rPr lang="en-US" sz="2800" dirty="0" smtClean="0">
                <a:solidFill>
                  <a:srgbClr val="0000FF"/>
                </a:solidFill>
              </a:rPr>
              <a:t>M</a:t>
            </a:r>
            <a:r>
              <a:rPr lang="en-US" sz="2800" dirty="0" smtClean="0">
                <a:solidFill>
                  <a:srgbClr val="0000FF"/>
                </a:solidFill>
              </a:rPr>
              <a:t>. </a:t>
            </a:r>
            <a:r>
              <a:rPr lang="en-US" sz="2800" dirty="0" err="1" smtClean="0">
                <a:solidFill>
                  <a:srgbClr val="0000FF"/>
                </a:solidFill>
              </a:rPr>
              <a:t>Mardenfeld</a:t>
            </a:r>
            <a:r>
              <a:rPr lang="en-US" sz="2800" dirty="0" smtClean="0">
                <a:solidFill>
                  <a:srgbClr val="0000FF"/>
                </a:solidFill>
              </a:rPr>
              <a:t> (ME)</a:t>
            </a:r>
          </a:p>
          <a:p>
            <a:pPr marL="0" indent="0">
              <a:buNone/>
            </a:pPr>
            <a:endParaRPr lang="en-US" dirty="0" smtClean="0">
              <a:solidFill>
                <a:srgbClr val="0000FF"/>
              </a:solidFill>
            </a:endParaRPr>
          </a:p>
          <a:p>
            <a:pPr marL="0" indent="0">
              <a:buNone/>
            </a:pPr>
            <a:endParaRPr lang="en-US" dirty="0"/>
          </a:p>
        </p:txBody>
      </p:sp>
    </p:spTree>
    <p:extLst>
      <p:ext uri="{BB962C8B-B14F-4D97-AF65-F5344CB8AC3E}">
        <p14:creationId xmlns:p14="http://schemas.microsoft.com/office/powerpoint/2010/main" val="16728162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9485"/>
          </a:xfrm>
        </p:spPr>
        <p:txBody>
          <a:bodyPr>
            <a:normAutofit fontScale="90000"/>
          </a:bodyPr>
          <a:lstStyle/>
          <a:p>
            <a:r>
              <a:rPr lang="en-US" dirty="0" smtClean="0"/>
              <a:t>Charge to internal review committee</a:t>
            </a:r>
            <a:endParaRPr lang="en-US" dirty="0"/>
          </a:p>
        </p:txBody>
      </p:sp>
      <p:sp>
        <p:nvSpPr>
          <p:cNvPr id="3" name="Content Placeholder 2"/>
          <p:cNvSpPr>
            <a:spLocks noGrp="1"/>
          </p:cNvSpPr>
          <p:nvPr>
            <p:ph idx="1"/>
          </p:nvPr>
        </p:nvSpPr>
        <p:spPr>
          <a:xfrm>
            <a:off x="208757" y="751524"/>
            <a:ext cx="8935243" cy="5727467"/>
          </a:xfrm>
        </p:spPr>
        <p:txBody>
          <a:bodyPr>
            <a:normAutofit fontScale="70000" lnSpcReduction="20000"/>
          </a:bodyPr>
          <a:lstStyle/>
          <a:p>
            <a:pPr marL="0" indent="0">
              <a:buNone/>
            </a:pPr>
            <a:r>
              <a:rPr lang="en-US" dirty="0"/>
              <a:t> </a:t>
            </a:r>
          </a:p>
          <a:p>
            <a:pPr marL="0" indent="0">
              <a:buNone/>
            </a:pPr>
            <a:r>
              <a:rPr lang="en-US" i="1" dirty="0"/>
              <a:t>Root technical cause</a:t>
            </a:r>
            <a:r>
              <a:rPr lang="en-US" i="1" dirty="0">
                <a:solidFill>
                  <a:srgbClr val="0000FF"/>
                </a:solidFill>
              </a:rPr>
              <a:t>:</a:t>
            </a:r>
            <a:r>
              <a:rPr lang="en-US" dirty="0">
                <a:solidFill>
                  <a:srgbClr val="0000FF"/>
                </a:solidFill>
              </a:rPr>
              <a:t> Is the cause for the arc correctly identified and understood? Are there any other likely causes that should be more carefully considered?  Are there contributing causes that also need to be addressed prior to implementing any repair or re-design work?</a:t>
            </a:r>
          </a:p>
          <a:p>
            <a:endParaRPr lang="en-US" dirty="0"/>
          </a:p>
          <a:p>
            <a:pPr marL="0" indent="0">
              <a:buNone/>
            </a:pPr>
            <a:r>
              <a:rPr lang="en-US" i="1" dirty="0"/>
              <a:t>Root procedural and process causes</a:t>
            </a:r>
            <a:r>
              <a:rPr lang="en-US" dirty="0"/>
              <a:t>: </a:t>
            </a:r>
            <a:r>
              <a:rPr lang="en-US" dirty="0">
                <a:solidFill>
                  <a:srgbClr val="0000FF"/>
                </a:solidFill>
              </a:rPr>
              <a:t>Are there any procedural or process lapses that contributed to the fault – either in design/installation or in machine operations/interlocks?  Are there any procedural or process improvements that should be implemented?</a:t>
            </a:r>
          </a:p>
          <a:p>
            <a:endParaRPr lang="en-US" dirty="0"/>
          </a:p>
          <a:p>
            <a:pPr marL="0" indent="0">
              <a:buNone/>
            </a:pPr>
            <a:r>
              <a:rPr lang="en-US" i="1" dirty="0"/>
              <a:t>Extent of condition:</a:t>
            </a:r>
            <a:r>
              <a:rPr lang="en-US" dirty="0"/>
              <a:t> </a:t>
            </a:r>
            <a:r>
              <a:rPr lang="en-US" dirty="0">
                <a:solidFill>
                  <a:srgbClr val="0000FF"/>
                </a:solidFill>
              </a:rPr>
              <a:t>Are there any other areas of NSTX-U, not yet identified, that might have been compromised by the fault, or be subject to similar defects? Are there any other similar weaknesses in the NSTX-U design, procedures, or processes that could lead to future difficulties?</a:t>
            </a:r>
          </a:p>
          <a:p>
            <a:pPr marL="0" indent="0">
              <a:buNone/>
            </a:pPr>
            <a:r>
              <a:rPr lang="en-US" dirty="0"/>
              <a:t> </a:t>
            </a:r>
          </a:p>
          <a:p>
            <a:pPr marL="0" indent="0">
              <a:buNone/>
            </a:pPr>
            <a:r>
              <a:rPr lang="en-US" i="1" dirty="0"/>
              <a:t>Repair and design solution</a:t>
            </a:r>
            <a:r>
              <a:rPr lang="en-US" i="1" dirty="0">
                <a:solidFill>
                  <a:srgbClr val="0000FF"/>
                </a:solidFill>
              </a:rPr>
              <a:t>:</a:t>
            </a:r>
            <a:r>
              <a:rPr lang="en-US" dirty="0">
                <a:solidFill>
                  <a:srgbClr val="0000FF"/>
                </a:solidFill>
              </a:rPr>
              <a:t> Are the conceptual designs, repairs, and corrections identified by the NSTX-U team highly likely to avoid a recurrence of a similar fault?  Are there other approaches that would </a:t>
            </a:r>
            <a:r>
              <a:rPr lang="en-US" dirty="0" smtClean="0">
                <a:solidFill>
                  <a:srgbClr val="0000FF"/>
                </a:solidFill>
              </a:rPr>
              <a:t>be superior? </a:t>
            </a:r>
            <a:endParaRPr lang="en-US" dirty="0">
              <a:solidFill>
                <a:srgbClr val="0000FF"/>
              </a:solidFill>
            </a:endParaRPr>
          </a:p>
        </p:txBody>
      </p:sp>
    </p:spTree>
    <p:extLst>
      <p:ext uri="{BB962C8B-B14F-4D97-AF65-F5344CB8AC3E}">
        <p14:creationId xmlns:p14="http://schemas.microsoft.com/office/powerpoint/2010/main" val="32028931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737"/>
            <a:ext cx="8229600" cy="699485"/>
          </a:xfrm>
        </p:spPr>
        <p:txBody>
          <a:bodyPr>
            <a:noAutofit/>
          </a:bodyPr>
          <a:lstStyle/>
          <a:p>
            <a:r>
              <a:rPr lang="en-US" sz="2800" u="sng" dirty="0" smtClean="0"/>
              <a:t>Internal review committee </a:t>
            </a:r>
            <a:r>
              <a:rPr lang="en-US" sz="2800" u="sng" dirty="0" smtClean="0"/>
              <a:t>report</a:t>
            </a:r>
            <a:endParaRPr lang="en-US" sz="2800" u="sng" dirty="0"/>
          </a:p>
        </p:txBody>
      </p:sp>
      <p:sp>
        <p:nvSpPr>
          <p:cNvPr id="3" name="Content Placeholder 2"/>
          <p:cNvSpPr>
            <a:spLocks noGrp="1"/>
          </p:cNvSpPr>
          <p:nvPr>
            <p:ph idx="1"/>
          </p:nvPr>
        </p:nvSpPr>
        <p:spPr>
          <a:xfrm>
            <a:off x="263812" y="268925"/>
            <a:ext cx="8935243" cy="5276508"/>
          </a:xfrm>
        </p:spPr>
        <p:txBody>
          <a:bodyPr>
            <a:normAutofit fontScale="85000" lnSpcReduction="20000"/>
          </a:bodyPr>
          <a:lstStyle/>
          <a:p>
            <a:pPr marL="0" indent="0">
              <a:buNone/>
            </a:pPr>
            <a:r>
              <a:rPr lang="en-US" dirty="0"/>
              <a:t> </a:t>
            </a:r>
          </a:p>
          <a:p>
            <a:pPr marL="0" indent="0">
              <a:buNone/>
            </a:pPr>
            <a:r>
              <a:rPr lang="en-US" sz="2800" i="1" dirty="0"/>
              <a:t>Root technical </a:t>
            </a:r>
            <a:r>
              <a:rPr lang="en-US" sz="2800" i="1" dirty="0" smtClean="0"/>
              <a:t>cause </a:t>
            </a:r>
          </a:p>
          <a:p>
            <a:pPr marL="0" indent="0">
              <a:buNone/>
            </a:pPr>
            <a:r>
              <a:rPr lang="en-US" sz="2800" i="1" dirty="0" smtClean="0">
                <a:solidFill>
                  <a:srgbClr val="0000FF"/>
                </a:solidFill>
              </a:rPr>
              <a:t>Understood</a:t>
            </a:r>
          </a:p>
          <a:p>
            <a:pPr marL="0" indent="0">
              <a:buNone/>
            </a:pPr>
            <a:endParaRPr lang="en-US" sz="2800" i="1" dirty="0"/>
          </a:p>
          <a:p>
            <a:pPr marL="0" indent="0">
              <a:buNone/>
            </a:pPr>
            <a:r>
              <a:rPr lang="en-US" sz="2800" i="1" dirty="0" smtClean="0"/>
              <a:t>Root </a:t>
            </a:r>
            <a:r>
              <a:rPr lang="en-US" sz="2800" i="1" dirty="0"/>
              <a:t>procedural and process </a:t>
            </a:r>
            <a:r>
              <a:rPr lang="en-US" sz="2800" i="1" dirty="0" smtClean="0"/>
              <a:t>causes</a:t>
            </a:r>
            <a:endParaRPr lang="en-US" sz="2800" dirty="0"/>
          </a:p>
          <a:p>
            <a:pPr marL="0" indent="0">
              <a:buNone/>
            </a:pPr>
            <a:r>
              <a:rPr lang="en-US" sz="2800" dirty="0" smtClean="0">
                <a:solidFill>
                  <a:srgbClr val="0000FF"/>
                </a:solidFill>
              </a:rPr>
              <a:t>Many findings and recommendations</a:t>
            </a:r>
          </a:p>
          <a:p>
            <a:pPr marL="0" indent="0">
              <a:buNone/>
            </a:pPr>
            <a:r>
              <a:rPr lang="en-US" sz="2800" dirty="0" smtClean="0">
                <a:solidFill>
                  <a:srgbClr val="0000FF"/>
                </a:solidFill>
              </a:rPr>
              <a:t>(for pre- and post- startup)</a:t>
            </a:r>
          </a:p>
          <a:p>
            <a:pPr marL="0" indent="0">
              <a:buNone/>
            </a:pPr>
            <a:endParaRPr lang="en-US" sz="2800" dirty="0"/>
          </a:p>
          <a:p>
            <a:pPr marL="0" indent="0">
              <a:buNone/>
            </a:pPr>
            <a:r>
              <a:rPr lang="en-US" sz="2800" i="1" dirty="0"/>
              <a:t>Extent of </a:t>
            </a:r>
            <a:r>
              <a:rPr lang="en-US" sz="2800" i="1" dirty="0" smtClean="0"/>
              <a:t>condition</a:t>
            </a:r>
            <a:endParaRPr lang="en-US" sz="2800" i="1" dirty="0"/>
          </a:p>
          <a:p>
            <a:pPr marL="0" indent="0">
              <a:buNone/>
            </a:pPr>
            <a:r>
              <a:rPr lang="en-US" sz="2800" dirty="0" smtClean="0">
                <a:solidFill>
                  <a:srgbClr val="0000FF"/>
                </a:solidFill>
              </a:rPr>
              <a:t>Recommended </a:t>
            </a:r>
            <a:r>
              <a:rPr lang="en-US" sz="2800" dirty="0" smtClean="0">
                <a:solidFill>
                  <a:srgbClr val="0000FF"/>
                </a:solidFill>
              </a:rPr>
              <a:t>a follow-on “task force” to answer this charge</a:t>
            </a:r>
          </a:p>
          <a:p>
            <a:pPr marL="0" indent="0">
              <a:buNone/>
            </a:pPr>
            <a:endParaRPr lang="en-US" sz="2800" dirty="0" smtClean="0">
              <a:solidFill>
                <a:srgbClr val="0000FF"/>
              </a:solidFill>
            </a:endParaRPr>
          </a:p>
          <a:p>
            <a:pPr marL="0" indent="0">
              <a:buNone/>
            </a:pPr>
            <a:endParaRPr lang="en-US" sz="2800" dirty="0"/>
          </a:p>
          <a:p>
            <a:pPr marL="0" indent="0">
              <a:buNone/>
            </a:pPr>
            <a:r>
              <a:rPr lang="en-US" sz="2800" i="1" dirty="0" smtClean="0"/>
              <a:t>Repair </a:t>
            </a:r>
            <a:r>
              <a:rPr lang="en-US" sz="2800" i="1" dirty="0"/>
              <a:t>and design </a:t>
            </a:r>
            <a:r>
              <a:rPr lang="en-US" sz="2800" i="1" dirty="0" smtClean="0"/>
              <a:t>solution</a:t>
            </a:r>
          </a:p>
          <a:p>
            <a:pPr marL="0" indent="0">
              <a:buNone/>
            </a:pPr>
            <a:r>
              <a:rPr lang="en-US" sz="2800" dirty="0" smtClean="0">
                <a:solidFill>
                  <a:srgbClr val="0000FF"/>
                </a:solidFill>
              </a:rPr>
              <a:t>Early in the design, will need to follow PPPL design review procedures</a:t>
            </a:r>
            <a:endParaRPr lang="en-US" sz="2800" dirty="0">
              <a:solidFill>
                <a:srgbClr val="0000FF"/>
              </a:solidFill>
            </a:endParaRPr>
          </a:p>
        </p:txBody>
      </p:sp>
      <p:sp>
        <p:nvSpPr>
          <p:cNvPr id="4" name="TextBox 3"/>
          <p:cNvSpPr txBox="1"/>
          <p:nvPr/>
        </p:nvSpPr>
        <p:spPr>
          <a:xfrm>
            <a:off x="114299" y="6039703"/>
            <a:ext cx="9060657" cy="830997"/>
          </a:xfrm>
          <a:prstGeom prst="rect">
            <a:avLst/>
          </a:prstGeom>
          <a:noFill/>
        </p:spPr>
        <p:txBody>
          <a:bodyPr wrap="square" rtlCol="0">
            <a:spAutoFit/>
          </a:bodyPr>
          <a:lstStyle/>
          <a:p>
            <a:r>
              <a:rPr lang="en-US" sz="2400" i="1" dirty="0" smtClean="0">
                <a:solidFill>
                  <a:srgbClr val="660066"/>
                </a:solidFill>
              </a:rPr>
              <a:t>A substantive, appropriately “hard-hitting” report with many recommendations</a:t>
            </a:r>
            <a:endParaRPr lang="en-US" sz="2400" i="1" dirty="0">
              <a:solidFill>
                <a:srgbClr val="660066"/>
              </a:solidFill>
            </a:endParaRPr>
          </a:p>
        </p:txBody>
      </p:sp>
      <p:sp>
        <p:nvSpPr>
          <p:cNvPr id="5" name="Right Brace 4"/>
          <p:cNvSpPr/>
          <p:nvPr/>
        </p:nvSpPr>
        <p:spPr>
          <a:xfrm>
            <a:off x="5389424" y="499748"/>
            <a:ext cx="635060" cy="2434798"/>
          </a:xfrm>
          <a:prstGeom prst="righ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064727" y="1125436"/>
            <a:ext cx="2670297" cy="954107"/>
          </a:xfrm>
          <a:prstGeom prst="rect">
            <a:avLst/>
          </a:prstGeom>
          <a:noFill/>
        </p:spPr>
        <p:txBody>
          <a:bodyPr wrap="none" rtlCol="0">
            <a:spAutoFit/>
          </a:bodyPr>
          <a:lstStyle/>
          <a:p>
            <a:pPr algn="ctr"/>
            <a:r>
              <a:rPr lang="en-US" sz="2800" dirty="0" smtClean="0">
                <a:solidFill>
                  <a:srgbClr val="FF0000"/>
                </a:solidFill>
              </a:rPr>
              <a:t>Corrective action </a:t>
            </a:r>
          </a:p>
          <a:p>
            <a:pPr algn="ctr"/>
            <a:r>
              <a:rPr lang="en-US" sz="2800" dirty="0" smtClean="0">
                <a:solidFill>
                  <a:srgbClr val="FF0000"/>
                </a:solidFill>
              </a:rPr>
              <a:t>plan underway</a:t>
            </a:r>
            <a:endParaRPr lang="en-US" sz="2800" dirty="0">
              <a:solidFill>
                <a:srgbClr val="FF0000"/>
              </a:solidFill>
            </a:endParaRPr>
          </a:p>
        </p:txBody>
      </p:sp>
      <p:sp>
        <p:nvSpPr>
          <p:cNvPr id="7" name="TextBox 6"/>
          <p:cNvSpPr txBox="1"/>
          <p:nvPr/>
        </p:nvSpPr>
        <p:spPr>
          <a:xfrm>
            <a:off x="263812" y="3806014"/>
            <a:ext cx="5125612" cy="523220"/>
          </a:xfrm>
          <a:prstGeom prst="rect">
            <a:avLst/>
          </a:prstGeom>
          <a:noFill/>
        </p:spPr>
        <p:txBody>
          <a:bodyPr wrap="square" rtlCol="0">
            <a:spAutoFit/>
          </a:bodyPr>
          <a:lstStyle/>
          <a:p>
            <a:r>
              <a:rPr lang="en-US" sz="2800" dirty="0" smtClean="0">
                <a:solidFill>
                  <a:srgbClr val="FF0000"/>
                </a:solidFill>
              </a:rPr>
              <a:t>Appointed, and work completed</a:t>
            </a:r>
            <a:endParaRPr lang="en-US" sz="2800" dirty="0">
              <a:solidFill>
                <a:srgbClr val="FF0000"/>
              </a:solidFill>
            </a:endParaRPr>
          </a:p>
        </p:txBody>
      </p:sp>
      <p:sp>
        <p:nvSpPr>
          <p:cNvPr id="8" name="TextBox 7"/>
          <p:cNvSpPr txBox="1"/>
          <p:nvPr/>
        </p:nvSpPr>
        <p:spPr>
          <a:xfrm>
            <a:off x="263812" y="5294995"/>
            <a:ext cx="5125612" cy="523220"/>
          </a:xfrm>
          <a:prstGeom prst="rect">
            <a:avLst/>
          </a:prstGeom>
          <a:noFill/>
        </p:spPr>
        <p:txBody>
          <a:bodyPr wrap="square" rtlCol="0">
            <a:spAutoFit/>
          </a:bodyPr>
          <a:lstStyle/>
          <a:p>
            <a:r>
              <a:rPr lang="en-US" sz="2800" dirty="0" smtClean="0">
                <a:solidFill>
                  <a:srgbClr val="FF0000"/>
                </a:solidFill>
              </a:rPr>
              <a:t>Well underway</a:t>
            </a:r>
            <a:endParaRPr lang="en-US" sz="2800" dirty="0">
              <a:solidFill>
                <a:srgbClr val="FF0000"/>
              </a:solidFill>
            </a:endParaRPr>
          </a:p>
        </p:txBody>
      </p:sp>
    </p:spTree>
    <p:extLst>
      <p:ext uri="{BB962C8B-B14F-4D97-AF65-F5344CB8AC3E}">
        <p14:creationId xmlns:p14="http://schemas.microsoft.com/office/powerpoint/2010/main" val="4031746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5507</TotalTime>
  <Words>539</Words>
  <Application>Microsoft Macintosh PowerPoint</Application>
  <PresentationFormat>On-screen Show (4:3)</PresentationFormat>
  <Paragraphs>157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NSTX-U construction project</vt:lpstr>
      <vt:lpstr>NSTX-U construction project</vt:lpstr>
      <vt:lpstr>PowerPoint Presentation</vt:lpstr>
      <vt:lpstr>Internal reviews</vt:lpstr>
      <vt:lpstr>Chronology</vt:lpstr>
      <vt:lpstr>Review committee memberships</vt:lpstr>
      <vt:lpstr>Charge to internal review committee</vt:lpstr>
      <vt:lpstr>Internal review committee report</vt:lpstr>
      <vt:lpstr>Internal review committee report</vt:lpstr>
      <vt:lpstr>Technical extent of Condition Report</vt:lpstr>
      <vt:lpstr>Root cause analysis</vt:lpstr>
      <vt:lpstr>The charges are addressed in presentations</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Prager</dc:creator>
  <cp:lastModifiedBy>Stewart Prager</cp:lastModifiedBy>
  <cp:revision>28</cp:revision>
  <dcterms:created xsi:type="dcterms:W3CDTF">2015-05-23T19:01:26Z</dcterms:created>
  <dcterms:modified xsi:type="dcterms:W3CDTF">2015-05-27T20:48:03Z</dcterms:modified>
</cp:coreProperties>
</file>