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1217" r:id="rId2"/>
    <p:sldId id="1225" r:id="rId3"/>
    <p:sldId id="1226" r:id="rId4"/>
    <p:sldId id="1228" r:id="rId5"/>
    <p:sldId id="1230" r:id="rId6"/>
    <p:sldId id="1231" r:id="rId7"/>
    <p:sldId id="1234" r:id="rId8"/>
    <p:sldId id="1233" r:id="rId9"/>
    <p:sldId id="1235" r:id="rId10"/>
    <p:sldId id="1237" r:id="rId11"/>
    <p:sldId id="1238" r:id="rId12"/>
    <p:sldId id="1239" r:id="rId13"/>
    <p:sldId id="1240" r:id="rId14"/>
    <p:sldId id="1242" r:id="rId15"/>
    <p:sldId id="1241" r:id="rId16"/>
    <p:sldId id="1243" r:id="rId17"/>
    <p:sldId id="1244" r:id="rId18"/>
    <p:sldId id="1245" r:id="rId19"/>
    <p:sldId id="1246" r:id="rId20"/>
    <p:sldId id="1247" r:id="rId21"/>
    <p:sldId id="1248" r:id="rId22"/>
    <p:sldId id="1249" r:id="rId23"/>
    <p:sldId id="1250" r:id="rId24"/>
    <p:sldId id="1251" r:id="rId2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9999FF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82" d="100"/>
          <a:sy n="82" d="100"/>
        </p:scale>
        <p:origin x="-996" y="-8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56356A8-B289-41CA-8757-CF23C3BBF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06A292B-CF9A-4BF8-90E5-A63A94F93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2E7DB-C4B0-4A83-91D8-68380181151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83FE6-C1EF-462D-BE34-650287E621BE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89FE5-5556-4EEB-B678-18AC27849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CA1B789A-53F4-4066-B156-291A9BDCC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dirty="0" smtClean="0">
                <a:solidFill>
                  <a:srgbClr val="2D2DB9"/>
                </a:solidFill>
              </a:rPr>
              <a:t>NSTX Center Stack Upgrade Peer Review</a:t>
            </a:r>
            <a:r>
              <a:rPr lang="en-US" sz="800" i="0" baseline="0" dirty="0" smtClean="0">
                <a:solidFill>
                  <a:srgbClr val="2D2DB9"/>
                </a:solidFill>
              </a:rPr>
              <a:t> </a:t>
            </a:r>
            <a:r>
              <a:rPr lang="en-US" sz="800" i="0" dirty="0" smtClean="0">
                <a:solidFill>
                  <a:srgbClr val="2D2DB9"/>
                </a:solidFill>
                <a:cs typeface="+mn-cs"/>
              </a:rPr>
              <a:t>(5/18/2011)</a:t>
            </a:r>
            <a:endParaRPr lang="en-US" sz="800" i="0" dirty="0">
              <a:solidFill>
                <a:srgbClr val="2D2DB9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PowerPoint_Slide4.sldx"/><Relationship Id="rId4" Type="http://schemas.openxmlformats.org/officeDocument/2006/relationships/package" Target="../embeddings/Microsoft_Office_PowerPoint_Slide3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PowerPoint_Slide5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PowerPoint_Slide7.sldx"/><Relationship Id="rId4" Type="http://schemas.openxmlformats.org/officeDocument/2006/relationships/package" Target="../embeddings/Microsoft_Office_PowerPoint_Slide6.sl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PowerPoint_Slide8.sl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PowerPoint_Slide9.sld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PowerPoint_Slide10.sld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Slide1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PowerPoint_Slide2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NSTX-U </a:t>
            </a:r>
            <a:r>
              <a:rPr lang="en-US" sz="2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Centerstack</a:t>
            </a:r>
            <a:r>
              <a:rPr lang="en-US" sz="2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 Plasma Facing </a:t>
            </a:r>
            <a:r>
              <a:rPr lang="en-US" sz="2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Components</a:t>
            </a:r>
            <a:endParaRPr lang="en-US" sz="24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Kelsey Tresemer</a:t>
            </a:r>
            <a:endParaRPr lang="en-US" sz="2000" i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Ankita Jariwala, Art Brooks</a:t>
            </a:r>
            <a:r>
              <a:rPr lang="en-US" sz="1100" b="0" dirty="0" smtClean="0">
                <a:solidFill>
                  <a:schemeClr val="tx1"/>
                </a:solidFill>
                <a:latin typeface="Arial" charset="0"/>
              </a:rPr>
              <a:t>,</a:t>
            </a:r>
            <a:endParaRPr lang="en-US" sz="1600" b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Arial" charset="0"/>
              </a:rPr>
              <a:t>and the NSTX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 Upgrade Team</a:t>
            </a:r>
            <a:endParaRPr lang="en-US" sz="1600" b="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 Center Stack Upgrade Peer Review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LSB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May 18, 2011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Ioffe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RRC 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Kurchatov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ENEA, 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CEA, 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Jülich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8" name="Picture 155" descr="nstx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163" y="4419600"/>
            <a:ext cx="2027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9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100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2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3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72000"/>
            <a:ext cx="27788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43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Loading: Thermal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1" y="2285999"/>
            <a:ext cx="9067801" cy="3583057"/>
            <a:chOff x="-1" y="2285999"/>
            <a:chExt cx="9067801" cy="3583057"/>
          </a:xfrm>
        </p:grpSpPr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4394948" y="2297289"/>
            <a:ext cx="4672852" cy="3570111"/>
          </p:xfrm>
          <a:graphic>
            <a:graphicData uri="http://schemas.openxmlformats.org/presentationml/2006/ole">
              <p:oleObj spid="_x0000_s38917" name="Slide" r:id="rId4" imgW="4570348" imgH="3427542" progId="PowerPoint.Slide.12">
                <p:embed/>
              </p:oleObj>
            </a:graphicData>
          </a:graphic>
        </p:graphicFrame>
        <p:graphicFrame>
          <p:nvGraphicFramePr>
            <p:cNvPr id="38915" name="Object 3"/>
            <p:cNvGraphicFramePr>
              <a:graphicFrameLocks noChangeAspect="1"/>
            </p:cNvGraphicFramePr>
            <p:nvPr/>
          </p:nvGraphicFramePr>
          <p:xfrm>
            <a:off x="-1" y="2285999"/>
            <a:ext cx="4800601" cy="3583057"/>
          </p:xfrm>
          <a:graphic>
            <a:graphicData uri="http://schemas.openxmlformats.org/presentationml/2006/ole">
              <p:oleObj spid="_x0000_s38915" name="Slide" r:id="rId5" imgW="4570348" imgH="3427542" progId="PowerPoint.Slide.12">
                <p:embed/>
              </p:oleObj>
            </a:graphicData>
          </a:graphic>
        </p:graphicFrame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2D analysis, with </a:t>
            </a:r>
            <a:r>
              <a:rPr lang="en-US" dirty="0" smtClean="0"/>
              <a:t>Grafoil</a:t>
            </a:r>
            <a:r>
              <a:rPr lang="en-US" dirty="0" smtClean="0"/>
              <a:t>, with water flow</a:t>
            </a:r>
          </a:p>
          <a:p>
            <a:pPr lvl="2"/>
            <a:r>
              <a:rPr lang="en-US" dirty="0" smtClean="0"/>
              <a:t>Water lowers temp ratcheting while not exceeding own limits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Loading: Thermal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838200" y="952500"/>
          <a:ext cx="7467600" cy="5600700"/>
        </p:xfrm>
        <a:graphic>
          <a:graphicData uri="http://schemas.openxmlformats.org/presentationml/2006/ole">
            <p:oleObj spid="_x0000_s40964" name="Slide" r:id="rId4" imgW="4212186" imgH="3159303" progId="PowerPoint.Slide.12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234532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Max: 202</a:t>
            </a:r>
            <a:r>
              <a:rPr lang="en-US" sz="1600" b="0" dirty="0" smtClean="0">
                <a:solidFill>
                  <a:srgbClr val="FF0000"/>
                </a:solidFill>
                <a:latin typeface="+mn-lt"/>
                <a:sym typeface="Symbol"/>
              </a:rPr>
              <a:t>C</a:t>
            </a:r>
            <a:endParaRPr lang="en-US" sz="16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334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Max: 425</a:t>
            </a:r>
            <a:r>
              <a:rPr lang="en-US" sz="1600" b="0" dirty="0" smtClean="0">
                <a:solidFill>
                  <a:srgbClr val="FF0000"/>
                </a:solidFill>
                <a:latin typeface="+mn-lt"/>
                <a:sym typeface="Symbol"/>
              </a:rPr>
              <a:t>C</a:t>
            </a:r>
            <a:endParaRPr lang="en-US" sz="16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8600" y="234532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Max: 327</a:t>
            </a:r>
            <a:r>
              <a:rPr lang="en-US" sz="1600" b="0" dirty="0" smtClean="0">
                <a:solidFill>
                  <a:srgbClr val="FF0000"/>
                </a:solidFill>
                <a:latin typeface="+mn-lt"/>
                <a:sym typeface="Symbol"/>
              </a:rPr>
              <a:t>C</a:t>
            </a:r>
            <a:endParaRPr lang="en-US" sz="16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600" y="5334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Max: 1062</a:t>
            </a:r>
            <a:r>
              <a:rPr lang="en-US" sz="1600" b="0" dirty="0" smtClean="0">
                <a:solidFill>
                  <a:srgbClr val="FF0000"/>
                </a:solidFill>
                <a:latin typeface="+mn-lt"/>
                <a:sym typeface="Symbol"/>
              </a:rPr>
              <a:t>C</a:t>
            </a:r>
            <a:endParaRPr lang="en-US" sz="1600" b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Loading: Thermal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-1" y="2285999"/>
            <a:ext cx="9067801" cy="3583057"/>
            <a:chOff x="-1" y="2285999"/>
            <a:chExt cx="9067801" cy="3583057"/>
          </a:xfrm>
        </p:grpSpPr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4394948" y="2297289"/>
            <a:ext cx="4672852" cy="3570111"/>
          </p:xfrm>
          <a:graphic>
            <a:graphicData uri="http://schemas.openxmlformats.org/presentationml/2006/ole">
              <p:oleObj spid="_x0000_s43011" name="Slide" r:id="rId4" imgW="4570348" imgH="3427542" progId="PowerPoint.Slide.12">
                <p:embed/>
              </p:oleObj>
            </a:graphicData>
          </a:graphic>
        </p:graphicFrame>
        <p:graphicFrame>
          <p:nvGraphicFramePr>
            <p:cNvPr id="38915" name="Object 3"/>
            <p:cNvGraphicFramePr>
              <a:graphicFrameLocks noChangeAspect="1"/>
            </p:cNvGraphicFramePr>
            <p:nvPr/>
          </p:nvGraphicFramePr>
          <p:xfrm>
            <a:off x="-1" y="2285999"/>
            <a:ext cx="4800601" cy="3583057"/>
          </p:xfrm>
          <a:graphic>
            <a:graphicData uri="http://schemas.openxmlformats.org/presentationml/2006/ole">
              <p:oleObj spid="_x0000_s43010" name="Slide" r:id="rId5" imgW="4570348" imgH="3427542" progId="PowerPoint.Slide.12">
                <p:embed/>
              </p:oleObj>
            </a:graphicData>
          </a:graphic>
        </p:graphicFrame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2D analysis, with </a:t>
            </a:r>
            <a:r>
              <a:rPr lang="en-US" dirty="0" smtClean="0"/>
              <a:t>Grafoil</a:t>
            </a:r>
            <a:r>
              <a:rPr lang="en-US" dirty="0" smtClean="0"/>
              <a:t>, with water flow</a:t>
            </a:r>
          </a:p>
          <a:p>
            <a:pPr lvl="2"/>
            <a:r>
              <a:rPr lang="en-US" dirty="0" smtClean="0"/>
              <a:t>Water eliminates tile-temp ratcheting while not exceeding 100 </a:t>
            </a:r>
            <a:r>
              <a:rPr lang="en-US" dirty="0" smtClean="0">
                <a:sym typeface="Symbol"/>
              </a:rPr>
              <a:t>C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876300" y="933450"/>
          <a:ext cx="7391400" cy="5543550"/>
        </p:xfrm>
        <a:graphic>
          <a:graphicData uri="http://schemas.openxmlformats.org/presentationml/2006/ole">
            <p:oleObj spid="_x0000_s45057" name="Slide" r:id="rId4" imgW="4195610" imgH="3147066" progId="PowerPoint.Slide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Loading: Thermal</a:t>
            </a:r>
            <a:endParaRPr lang="en-US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Loading: Thermal Stress</a:t>
            </a:r>
            <a:endParaRPr lang="en-US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746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  <a:p>
            <a:pPr lvl="1"/>
            <a:r>
              <a:rPr lang="en-US" dirty="0" smtClean="0"/>
              <a:t>All thermal stresses are well within limits of ATJ</a:t>
            </a:r>
          </a:p>
          <a:p>
            <a:pPr lvl="2"/>
            <a:r>
              <a:rPr lang="en-US" dirty="0" smtClean="0"/>
              <a:t>Exception on edge of IBDHS tile, where heating could be on two faces, but not likely…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016000" y="1143000"/>
          <a:ext cx="7112000" cy="5334000"/>
        </p:xfrm>
        <a:graphic>
          <a:graphicData uri="http://schemas.openxmlformats.org/presentationml/2006/ole">
            <p:oleObj spid="_x0000_s47107" name="Slide" r:id="rId4" imgW="4570348" imgH="3427542" progId="PowerPoint.Slide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Loading: Thermal Stress</a:t>
            </a:r>
            <a:endParaRPr lang="en-US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</p:spPr>
        <p:txBody>
          <a:bodyPr/>
          <a:lstStyle/>
          <a:p>
            <a:r>
              <a:rPr lang="en-US" dirty="0" smtClean="0"/>
              <a:t>IBDHS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Loading: E-</a:t>
            </a:r>
            <a:r>
              <a:rPr lang="en-US" dirty="0" smtClean="0"/>
              <a:t>Mag</a:t>
            </a:r>
            <a:endParaRPr lang="en-US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The halo currents and associated Lorentz forces &amp; directions are based on the following:</a:t>
            </a:r>
          </a:p>
          <a:p>
            <a:pPr lvl="1" eaLnBrk="1" hangingPunct="1">
              <a:defRPr/>
            </a:pPr>
            <a:r>
              <a:rPr lang="en-US" dirty="0" smtClean="0"/>
              <a:t>Halo Currents are resistively distributed &amp; predominantly </a:t>
            </a:r>
            <a:r>
              <a:rPr lang="en-US" dirty="0" smtClean="0"/>
              <a:t>poloidal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Studies show this to be true even with large </a:t>
            </a:r>
            <a:r>
              <a:rPr lang="en-US" dirty="0" smtClean="0"/>
              <a:t>toroidal</a:t>
            </a:r>
            <a:r>
              <a:rPr lang="en-US" dirty="0" smtClean="0"/>
              <a:t> peaking (TPF) with in and out strike points at different </a:t>
            </a:r>
            <a:r>
              <a:rPr lang="en-US" dirty="0" smtClean="0"/>
              <a:t>toroidal</a:t>
            </a:r>
            <a:r>
              <a:rPr lang="en-US" dirty="0" smtClean="0"/>
              <a:t> angles</a:t>
            </a:r>
          </a:p>
          <a:p>
            <a:pPr lvl="2" eaLnBrk="1" hangingPunct="1">
              <a:defRPr/>
            </a:pPr>
            <a:r>
              <a:rPr lang="en-US" dirty="0" smtClean="0"/>
              <a:t>The exception is near the strike points where current quickly redistributes</a:t>
            </a:r>
          </a:p>
          <a:p>
            <a:pPr lvl="1" eaLnBrk="1" hangingPunct="1">
              <a:defRPr/>
            </a:pPr>
            <a:r>
              <a:rPr lang="en-US" dirty="0" smtClean="0"/>
              <a:t>The tiles are assumed shorted to each other (at least locally) by plasma filling the gaps</a:t>
            </a:r>
          </a:p>
          <a:p>
            <a:pPr lvl="2" eaLnBrk="1" hangingPunct="1">
              <a:defRPr/>
            </a:pPr>
            <a:r>
              <a:rPr lang="en-US" dirty="0" smtClean="0"/>
              <a:t>It is estimated that at a temperature of 10ev, the plasma electrical resistivity is very close to ATJ graphite (thou it may not penetrate very deep into the gap)</a:t>
            </a:r>
          </a:p>
          <a:p>
            <a:pPr lvl="1" eaLnBrk="1" hangingPunct="1">
              <a:defRPr/>
            </a:pPr>
            <a:r>
              <a:rPr lang="en-US" dirty="0" smtClean="0"/>
              <a:t>As a result of the above, there is current sharing between the tiles and CS casing based on the relative resistance</a:t>
            </a:r>
          </a:p>
          <a:p>
            <a:pPr eaLnBrk="1" hangingPunct="1">
              <a:defRPr/>
            </a:pPr>
            <a:r>
              <a:rPr lang="en-US" dirty="0" smtClean="0"/>
              <a:t>Per Stefan Gerhardt, the interaction of the halo currents with the TF is always such as to press tiles toward VV wall or CS Casing</a:t>
            </a:r>
          </a:p>
          <a:p>
            <a:pPr lvl="1" eaLnBrk="1" hangingPunct="1">
              <a:defRPr/>
            </a:pPr>
            <a:r>
              <a:rPr lang="en-US" dirty="0" smtClean="0"/>
              <a:t>This is this is true even when the TF direction is opposite the plasma current.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Loading: E-</a:t>
            </a:r>
            <a:r>
              <a:rPr lang="en-US" dirty="0" smtClean="0"/>
              <a:t>Mag</a:t>
            </a:r>
            <a:endParaRPr lang="en-US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876300" y="1009650"/>
          <a:ext cx="7391400" cy="5543550"/>
        </p:xfrm>
        <a:graphic>
          <a:graphicData uri="http://schemas.openxmlformats.org/presentationml/2006/ole">
            <p:oleObj spid="_x0000_s52225" name="Slide" r:id="rId4" imgW="4570348" imgH="3427542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Fastening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design flaws in previous proposals, reverting to present NSTX configuration</a:t>
            </a:r>
          </a:p>
          <a:p>
            <a:pPr lvl="1"/>
            <a:r>
              <a:rPr lang="en-US" dirty="0" smtClean="0"/>
              <a:t>Weld Studs and nut caps in CSVS and IBDVS</a:t>
            </a:r>
          </a:p>
          <a:p>
            <a:pPr lvl="2"/>
            <a:r>
              <a:rPr lang="en-US" dirty="0" smtClean="0"/>
              <a:t>With </a:t>
            </a:r>
            <a:r>
              <a:rPr lang="en-US" dirty="0" smtClean="0"/>
              <a:t>Spiralock</a:t>
            </a:r>
            <a:r>
              <a:rPr lang="en-US" dirty="0" smtClean="0"/>
              <a:t> threads</a:t>
            </a:r>
          </a:p>
          <a:p>
            <a:pPr lvl="1"/>
            <a:r>
              <a:rPr lang="en-US" dirty="0" smtClean="0"/>
              <a:t>Bellevilles</a:t>
            </a:r>
            <a:r>
              <a:rPr lang="en-US" dirty="0" smtClean="0"/>
              <a:t> and socket cap screws in IBDAS and IBDHS</a:t>
            </a:r>
          </a:p>
          <a:p>
            <a:pPr lvl="1"/>
            <a:r>
              <a:rPr lang="en-US" dirty="0" smtClean="0"/>
              <a:t>Grafoil</a:t>
            </a:r>
            <a:r>
              <a:rPr lang="en-US" dirty="0" smtClean="0"/>
              <a:t>!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Redesign for steel to steel connections</a:t>
            </a:r>
          </a:p>
          <a:p>
            <a:pPr lvl="1"/>
            <a:r>
              <a:rPr lang="en-US" dirty="0" smtClean="0"/>
              <a:t>ATJ tiles are passively held, allowed thermal freedom</a:t>
            </a:r>
          </a:p>
          <a:p>
            <a:pPr lvl="2"/>
            <a:r>
              <a:rPr lang="en-US" dirty="0" smtClean="0"/>
              <a:t>Grafoil</a:t>
            </a:r>
            <a:r>
              <a:rPr lang="en-US" dirty="0" smtClean="0"/>
              <a:t> is minimally compressed via installation</a:t>
            </a:r>
          </a:p>
          <a:p>
            <a:pPr lvl="2"/>
            <a:r>
              <a:rPr lang="en-US" dirty="0" smtClean="0"/>
              <a:t>Socket cap screws have low preload (112 lbs)</a:t>
            </a:r>
          </a:p>
          <a:p>
            <a:pPr lvl="2"/>
            <a:r>
              <a:rPr lang="en-US" dirty="0" smtClean="0"/>
              <a:t>Spiralock</a:t>
            </a:r>
            <a:r>
              <a:rPr lang="en-US" dirty="0" smtClean="0"/>
              <a:t> tiles need high tolerances to maintain higher preloads w/o compressing </a:t>
            </a:r>
            <a:r>
              <a:rPr lang="en-US" dirty="0" smtClean="0"/>
              <a:t>ATJ or </a:t>
            </a:r>
            <a:r>
              <a:rPr lang="en-US" dirty="0" err="1" smtClean="0"/>
              <a:t>Grafoil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Fastening Scheme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4876" t="13710" r="19403" b="6769"/>
          <a:stretch>
            <a:fillRect/>
          </a:stretch>
        </p:blipFill>
        <p:spPr bwMode="auto">
          <a:xfrm>
            <a:off x="381000" y="1295400"/>
            <a:ext cx="45608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IBD HS and IBD 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6866" t="14397" r="29851" b="4027"/>
          <a:stretch>
            <a:fillRect/>
          </a:stretch>
        </p:blipFill>
        <p:spPr bwMode="auto">
          <a:xfrm>
            <a:off x="5105400" y="1188526"/>
            <a:ext cx="3810000" cy="52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800" dirty="0" smtClean="0"/>
              <a:t>Outline</a:t>
            </a:r>
          </a:p>
          <a:p>
            <a:pPr lvl="1">
              <a:buClr>
                <a:srgbClr val="010000"/>
              </a:buClr>
            </a:pPr>
            <a:r>
              <a:rPr lang="en-US" dirty="0" smtClean="0"/>
              <a:t>Overview</a:t>
            </a:r>
          </a:p>
          <a:p>
            <a:pPr lvl="1">
              <a:buClr>
                <a:srgbClr val="010000"/>
              </a:buClr>
            </a:pPr>
            <a:r>
              <a:rPr lang="en-US" dirty="0" smtClean="0"/>
              <a:t>Design Specs</a:t>
            </a:r>
          </a:p>
          <a:p>
            <a:pPr lvl="2">
              <a:buClr>
                <a:srgbClr val="010000"/>
              </a:buClr>
            </a:pPr>
            <a:r>
              <a:rPr lang="en-US" dirty="0" smtClean="0"/>
              <a:t>GRD</a:t>
            </a:r>
          </a:p>
          <a:p>
            <a:pPr lvl="2">
              <a:buClr>
                <a:srgbClr val="010000"/>
              </a:buClr>
            </a:pPr>
            <a:r>
              <a:rPr lang="en-US" dirty="0" smtClean="0"/>
              <a:t>Chits</a:t>
            </a:r>
          </a:p>
          <a:p>
            <a:pPr lvl="1">
              <a:buClr>
                <a:srgbClr val="010000"/>
              </a:buClr>
            </a:pPr>
            <a:r>
              <a:rPr lang="en-US" dirty="0" smtClean="0"/>
              <a:t>Tile Design</a:t>
            </a:r>
          </a:p>
          <a:p>
            <a:pPr lvl="2">
              <a:buClr>
                <a:srgbClr val="010000"/>
              </a:buClr>
            </a:pPr>
            <a:r>
              <a:rPr lang="en-US" dirty="0" smtClean="0"/>
              <a:t>Layout</a:t>
            </a:r>
          </a:p>
          <a:p>
            <a:pPr lvl="3">
              <a:buClr>
                <a:srgbClr val="010000"/>
              </a:buClr>
            </a:pPr>
            <a:r>
              <a:rPr lang="en-US" dirty="0" smtClean="0"/>
              <a:t>Diagnostic layout/</a:t>
            </a:r>
            <a:r>
              <a:rPr lang="en-US" dirty="0" smtClean="0"/>
              <a:t>wireways</a:t>
            </a:r>
            <a:endParaRPr lang="en-US" dirty="0" smtClean="0"/>
          </a:p>
          <a:p>
            <a:pPr lvl="3">
              <a:buClr>
                <a:srgbClr val="010000"/>
              </a:buClr>
            </a:pPr>
            <a:r>
              <a:rPr lang="en-US" dirty="0" smtClean="0"/>
              <a:t>Gas Injection</a:t>
            </a:r>
          </a:p>
          <a:p>
            <a:pPr lvl="2">
              <a:buClr>
                <a:srgbClr val="010000"/>
              </a:buClr>
            </a:pPr>
            <a:r>
              <a:rPr lang="en-US" dirty="0" smtClean="0"/>
              <a:t>Loading</a:t>
            </a:r>
          </a:p>
          <a:p>
            <a:pPr lvl="3">
              <a:buClr>
                <a:srgbClr val="010000"/>
              </a:buClr>
            </a:pPr>
            <a:r>
              <a:rPr lang="en-US" dirty="0" smtClean="0"/>
              <a:t>Materials</a:t>
            </a:r>
          </a:p>
          <a:p>
            <a:pPr lvl="3">
              <a:buClr>
                <a:srgbClr val="010000"/>
              </a:buClr>
            </a:pPr>
            <a:r>
              <a:rPr lang="en-US" dirty="0" smtClean="0"/>
              <a:t>Analysis Results</a:t>
            </a:r>
          </a:p>
          <a:p>
            <a:pPr lvl="3">
              <a:buClr>
                <a:srgbClr val="010000"/>
              </a:buClr>
            </a:pPr>
            <a:r>
              <a:rPr lang="en-US" dirty="0" smtClean="0"/>
              <a:t>Fastening Scheme</a:t>
            </a:r>
          </a:p>
          <a:p>
            <a:pPr lvl="1">
              <a:buClr>
                <a:srgbClr val="010000"/>
              </a:buClr>
            </a:pPr>
            <a:r>
              <a:rPr lang="en-US" dirty="0" smtClean="0"/>
              <a:t>Summary</a:t>
            </a:r>
          </a:p>
          <a:p>
            <a:pPr lvl="3">
              <a:buClr>
                <a:srgbClr val="010000"/>
              </a:buClr>
            </a:pPr>
            <a:endParaRPr lang="en-US" dirty="0" smtClean="0"/>
          </a:p>
          <a:p>
            <a:pPr lvl="3">
              <a:buClr>
                <a:srgbClr val="010000"/>
              </a:buClr>
            </a:pPr>
            <a:endParaRPr lang="en-US" dirty="0" smtClean="0"/>
          </a:p>
        </p:txBody>
      </p: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6C599-0D23-48F5-984F-F0FF625A72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Fastening Scheme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4876" t="13710" r="19403" b="6769"/>
          <a:stretch>
            <a:fillRect/>
          </a:stretch>
        </p:blipFill>
        <p:spPr bwMode="auto">
          <a:xfrm>
            <a:off x="381000" y="1295400"/>
            <a:ext cx="45608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3352800" cy="4953000"/>
          </a:xfrm>
        </p:spPr>
        <p:txBody>
          <a:bodyPr/>
          <a:lstStyle/>
          <a:p>
            <a:r>
              <a:rPr lang="en-US" dirty="0" smtClean="0"/>
              <a:t>IBD HS and IBD AS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53000" y="24384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T-bar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cap screws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Light preload (112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lbs)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Bellevilles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Grafoil</a:t>
            </a:r>
            <a:r>
              <a:rPr lang="en-US" sz="2000" b="0" i="0" kern="0" noProof="0" dirty="0" smtClean="0">
                <a:solidFill>
                  <a:schemeClr val="accent2"/>
                </a:solidFill>
                <a:latin typeface="+mn-lt"/>
              </a:rPr>
              <a:t> is lightly compressed by T-bar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Locating pin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2577" t="14479" r="38309" b="4027"/>
          <a:stretch>
            <a:fillRect/>
          </a:stretch>
        </p:blipFill>
        <p:spPr bwMode="auto">
          <a:xfrm>
            <a:off x="2667000" y="1295400"/>
            <a:ext cx="165045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Fastening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1752600" cy="4953000"/>
          </a:xfrm>
        </p:spPr>
        <p:txBody>
          <a:bodyPr/>
          <a:lstStyle/>
          <a:p>
            <a:r>
              <a:rPr lang="en-US" dirty="0" smtClean="0"/>
              <a:t>IBD VS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6567" t="18099" r="38506" b="14995"/>
          <a:stretch>
            <a:fillRect/>
          </a:stretch>
        </p:blipFill>
        <p:spPr bwMode="auto">
          <a:xfrm>
            <a:off x="1033072" y="1828800"/>
            <a:ext cx="14053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00600" y="24384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T-bar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Spiralock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nutcaps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Large pre-load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(75% of Sp)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Hard joint, steel to steel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, high tolerances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Grafoil</a:t>
            </a:r>
            <a:r>
              <a:rPr lang="en-US" sz="2000" b="0" i="0" kern="0" noProof="0" dirty="0" smtClean="0">
                <a:solidFill>
                  <a:schemeClr val="accent2"/>
                </a:solidFill>
                <a:latin typeface="+mn-lt"/>
              </a:rPr>
              <a:t> is BARELY compressed by tile, only to provide compliant surface for tile’s thermal expansion.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Locating pin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Fastening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IBD VS and CS VS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3447" t="20986" r="43015" b="15738"/>
          <a:stretch>
            <a:fillRect/>
          </a:stretch>
        </p:blipFill>
        <p:spPr bwMode="auto">
          <a:xfrm>
            <a:off x="685800" y="1720800"/>
            <a:ext cx="23822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51741" t="13710" r="35324" b="16367"/>
          <a:stretch>
            <a:fillRect/>
          </a:stretch>
        </p:blipFill>
        <p:spPr bwMode="auto">
          <a:xfrm>
            <a:off x="3220403" y="1524000"/>
            <a:ext cx="1274437" cy="49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00600" y="24384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Inconel Rail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Spiralock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nutcaps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Large pre-load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(75% of Sp)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Hard joint, steel to steel</a:t>
            </a:r>
            <a:endParaRPr lang="en-US" sz="2000" b="0" i="0" kern="0" dirty="0" smtClean="0">
              <a:solidFill>
                <a:schemeClr val="accent2"/>
              </a:solidFill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0" i="0" kern="0" noProof="0" dirty="0" smtClean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sz="2000" b="0" i="0" kern="0" noProof="0" dirty="0" smtClean="0">
                <a:solidFill>
                  <a:schemeClr val="accent2"/>
                </a:solidFill>
                <a:latin typeface="+mn-lt"/>
              </a:rPr>
              <a:t>astening </a:t>
            </a:r>
            <a:r>
              <a:rPr lang="en-US" sz="2000" b="0" i="0" kern="0" noProof="0" dirty="0" smtClean="0">
                <a:solidFill>
                  <a:schemeClr val="accent2"/>
                </a:solidFill>
                <a:latin typeface="+mn-lt"/>
              </a:rPr>
              <a:t>columns hold adjacent tiles for economy.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Grafoil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 not needed, forces 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within limits, 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thermal heating almost none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is adequate to handle GRD loading (thermal and E-</a:t>
            </a:r>
            <a:r>
              <a:rPr lang="en-US" dirty="0" smtClean="0"/>
              <a:t>Mag</a:t>
            </a:r>
            <a:r>
              <a:rPr lang="en-US" dirty="0" smtClean="0"/>
              <a:t>), provided certain assumptions hold:</a:t>
            </a:r>
          </a:p>
          <a:p>
            <a:pPr lvl="2"/>
            <a:r>
              <a:rPr lang="en-US" dirty="0" smtClean="0"/>
              <a:t>Heat Flux for a SN </a:t>
            </a:r>
            <a:r>
              <a:rPr lang="en-US" b="1" u="sng" dirty="0" smtClean="0"/>
              <a:t>CAN</a:t>
            </a:r>
            <a:r>
              <a:rPr lang="en-US" dirty="0" smtClean="0"/>
              <a:t> be controlled by operations (Strike point sweeping and Snowflake) to lower the </a:t>
            </a:r>
            <a:r>
              <a:rPr lang="en-US" dirty="0" smtClean="0"/>
              <a:t>magnitude</a:t>
            </a:r>
          </a:p>
          <a:p>
            <a:pPr lvl="3"/>
            <a:r>
              <a:rPr lang="en-US" dirty="0" smtClean="0"/>
              <a:t>W</a:t>
            </a:r>
            <a:r>
              <a:rPr lang="en-US" dirty="0" smtClean="0"/>
              <a:t>ill extend </a:t>
            </a:r>
            <a:r>
              <a:rPr lang="en-US" dirty="0" smtClean="0"/>
              <a:t>the pulse </a:t>
            </a:r>
            <a:r>
              <a:rPr lang="en-US" dirty="0" smtClean="0"/>
              <a:t>length</a:t>
            </a:r>
          </a:p>
          <a:p>
            <a:pPr lvl="2"/>
            <a:r>
              <a:rPr lang="en-US" smtClean="0"/>
              <a:t>The directionality of the Halo force is </a:t>
            </a:r>
            <a:r>
              <a:rPr lang="en-US" b="1" u="sng" smtClean="0"/>
              <a:t>ALWAYS</a:t>
            </a:r>
            <a:r>
              <a:rPr lang="en-US" smtClean="0"/>
              <a:t> away from plasma despite the direction of </a:t>
            </a:r>
            <a:r>
              <a:rPr lang="en-US" smtClean="0"/>
              <a:t>current </a:t>
            </a:r>
            <a:r>
              <a:rPr lang="en-US" smtClean="0"/>
              <a:t>flow</a:t>
            </a:r>
            <a:endParaRPr lang="en-US" dirty="0" smtClean="0"/>
          </a:p>
          <a:p>
            <a:pPr lvl="2"/>
            <a:r>
              <a:rPr lang="en-US" dirty="0" smtClean="0"/>
              <a:t>Heating to the IBD HS is </a:t>
            </a:r>
            <a:r>
              <a:rPr lang="en-US" b="1" u="sng" dirty="0" smtClean="0"/>
              <a:t>NOT</a:t>
            </a:r>
            <a:r>
              <a:rPr lang="en-US" dirty="0" smtClean="0"/>
              <a:t> on both the tile’s top surface AND the CHI gap surface at the same time.</a:t>
            </a:r>
          </a:p>
          <a:p>
            <a:r>
              <a:rPr lang="en-US" dirty="0" smtClean="0"/>
              <a:t>Other </a:t>
            </a:r>
            <a:r>
              <a:rPr lang="en-US" dirty="0" smtClean="0"/>
              <a:t>design components have been integrated into design without major issues</a:t>
            </a:r>
          </a:p>
          <a:p>
            <a:pPr lvl="1"/>
            <a:r>
              <a:rPr lang="en-US" dirty="0" smtClean="0"/>
              <a:t>Design is solid, mature, and meets NSTX-U requirements</a:t>
            </a:r>
          </a:p>
          <a:p>
            <a:pPr lvl="1"/>
            <a:r>
              <a:rPr lang="en-US" dirty="0" smtClean="0"/>
              <a:t>Analysis has been documented and checked</a:t>
            </a:r>
          </a:p>
          <a:p>
            <a:pPr lvl="1"/>
            <a:r>
              <a:rPr lang="en-US" dirty="0" smtClean="0"/>
              <a:t>Chits have been addressed and closed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to do…</a:t>
            </a:r>
          </a:p>
          <a:p>
            <a:pPr lvl="1"/>
            <a:r>
              <a:rPr lang="en-US" dirty="0" smtClean="0"/>
              <a:t>Cost and Scheduling needs to be updated in light of recent analysis</a:t>
            </a:r>
          </a:p>
          <a:p>
            <a:pPr lvl="2"/>
            <a:r>
              <a:rPr lang="en-US" dirty="0" smtClean="0"/>
              <a:t>WAF need updating</a:t>
            </a:r>
          </a:p>
          <a:p>
            <a:pPr lvl="1"/>
            <a:r>
              <a:rPr lang="en-US" dirty="0" smtClean="0"/>
              <a:t>Risks need to be updated</a:t>
            </a:r>
          </a:p>
          <a:p>
            <a:pPr lvl="2"/>
            <a:r>
              <a:rPr lang="en-US" dirty="0" smtClean="0"/>
              <a:t>No “show stoppers” as of now</a:t>
            </a:r>
          </a:p>
          <a:p>
            <a:pPr lvl="1"/>
            <a:r>
              <a:rPr lang="en-US" dirty="0" smtClean="0"/>
              <a:t>Final design needs prototyping (in progress)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2"/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Update SRD</a:t>
            </a:r>
          </a:p>
          <a:p>
            <a:pPr lvl="2"/>
            <a:r>
              <a:rPr lang="en-US" dirty="0" smtClean="0"/>
              <a:t>Drawings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FDR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This job covers the replacement, upgrade, and reinstallation of the carbon Plasma-Facing Components on the </a:t>
            </a:r>
            <a:r>
              <a:rPr lang="en-US" sz="2000" dirty="0" smtClean="0"/>
              <a:t>Centerstack</a:t>
            </a:r>
            <a:r>
              <a:rPr lang="en-US" sz="2000" dirty="0" smtClean="0"/>
              <a:t> Upgrade. </a:t>
            </a:r>
          </a:p>
          <a:p>
            <a:pPr lvl="1"/>
            <a:r>
              <a:rPr lang="en-US" sz="1800" dirty="0" smtClean="0"/>
              <a:t>In accordance to the NSTX </a:t>
            </a:r>
            <a:r>
              <a:rPr lang="en-US" sz="1800" dirty="0" smtClean="0"/>
              <a:t>Centerstack</a:t>
            </a:r>
            <a:r>
              <a:rPr lang="en-US" sz="1800" dirty="0" smtClean="0"/>
              <a:t> Upgrade General Design Requirements (GRD) document.</a:t>
            </a:r>
          </a:p>
          <a:p>
            <a:pPr lvl="3"/>
            <a:r>
              <a:rPr lang="en-US" dirty="0" smtClean="0"/>
              <a:t>Tiles shall be </a:t>
            </a:r>
            <a:r>
              <a:rPr lang="en-US" dirty="0" smtClean="0"/>
              <a:t>radially</a:t>
            </a:r>
            <a:r>
              <a:rPr lang="en-US" dirty="0" smtClean="0"/>
              <a:t> curved, with overlapping edges, ATJ Graphite, and designed for the upgrade heat loading and increased magnetic fields</a:t>
            </a:r>
          </a:p>
          <a:p>
            <a:pPr lvl="3"/>
            <a:r>
              <a:rPr lang="en-US" dirty="0" smtClean="0"/>
              <a:t>Heat Flux Loading on the tiles shall be mitigated via advanced </a:t>
            </a:r>
            <a:r>
              <a:rPr lang="en-US" dirty="0" smtClean="0"/>
              <a:t>divertor</a:t>
            </a:r>
            <a:r>
              <a:rPr lang="en-US" dirty="0" smtClean="0"/>
              <a:t> operations and held to material (ATJ) </a:t>
            </a:r>
            <a:r>
              <a:rPr lang="en-US" dirty="0" smtClean="0"/>
              <a:t>allowables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Pulse length: 1 to 5 seconds, rep rate 1200 sec</a:t>
            </a:r>
          </a:p>
          <a:p>
            <a:pPr lvl="3"/>
            <a:r>
              <a:rPr lang="en-US" dirty="0" smtClean="0"/>
              <a:t>350 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>
                <a:cs typeface="Times New Roman"/>
              </a:rPr>
              <a:t>C </a:t>
            </a:r>
            <a:r>
              <a:rPr lang="en-US" dirty="0" smtClean="0">
                <a:cs typeface="Times New Roman"/>
              </a:rPr>
              <a:t>bakeout</a:t>
            </a:r>
            <a:r>
              <a:rPr lang="en-US" dirty="0" smtClean="0">
                <a:cs typeface="Times New Roman"/>
              </a:rPr>
              <a:t> temp</a:t>
            </a:r>
          </a:p>
          <a:p>
            <a:pPr lvl="2"/>
            <a:r>
              <a:rPr lang="en-US" dirty="0" smtClean="0">
                <a:cs typeface="Times New Roman"/>
              </a:rPr>
              <a:t>Other (non GRD) considerations:</a:t>
            </a:r>
          </a:p>
          <a:p>
            <a:pPr lvl="3"/>
            <a:r>
              <a:rPr lang="en-US" dirty="0" smtClean="0"/>
              <a:t>Tiles will have diagnostic slotting and appropriate wire channels</a:t>
            </a:r>
          </a:p>
          <a:p>
            <a:pPr lvl="4"/>
            <a:r>
              <a:rPr lang="en-US" dirty="0" smtClean="0"/>
              <a:t>Passages for Gas Injection System</a:t>
            </a:r>
          </a:p>
          <a:p>
            <a:pPr lvl="3"/>
            <a:r>
              <a:rPr lang="en-US" dirty="0" smtClean="0">
                <a:cs typeface="Times New Roman"/>
              </a:rPr>
              <a:t>Tile thicknesses increase to .75”, 1” and 2” for the CSVS, IBD AS and VS, and the IBDHS, respectively.</a:t>
            </a:r>
          </a:p>
          <a:p>
            <a:pPr lvl="3"/>
            <a:r>
              <a:rPr lang="en-US" dirty="0" smtClean="0">
                <a:cs typeface="Times New Roman"/>
              </a:rPr>
              <a:t>Effort to reduce installation/re-installation problems</a:t>
            </a:r>
          </a:p>
          <a:p>
            <a:pPr lvl="4"/>
            <a:r>
              <a:rPr lang="en-US" dirty="0" smtClean="0">
                <a:cs typeface="Times New Roman"/>
              </a:rPr>
              <a:t>Re-usability, anti-galling</a:t>
            </a:r>
          </a:p>
          <a:p>
            <a:pPr lvl="2"/>
            <a:endParaRPr lang="en-US" dirty="0" smtClean="0">
              <a:cs typeface="Times New Roman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Review-based Chits: All closed</a:t>
            </a:r>
            <a:endParaRPr lang="en-US" dirty="0" smtClean="0"/>
          </a:p>
          <a:p>
            <a:pPr lvl="3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1" y="1752600"/>
          <a:ext cx="9067799" cy="4267200"/>
        </p:xfrm>
        <a:graphic>
          <a:graphicData uri="http://schemas.openxmlformats.org/drawingml/2006/table">
            <a:tbl>
              <a:tblPr/>
              <a:tblGrid>
                <a:gridCol w="906651"/>
                <a:gridCol w="838200"/>
                <a:gridCol w="838200"/>
                <a:gridCol w="3276600"/>
                <a:gridCol w="3208148"/>
              </a:tblGrid>
              <a:tr h="111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201004-03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April 2010 Peer Rvw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Peer-03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Make sure surface area of contact between tiles and backing surface is sufficient for disruption current and heat loads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MT"/>
                        </a:rPr>
                        <a:t>Completed. Disruption current analyses was completed. All forces are inward. Grafoil is being reintroduced. Analysis confirms heat transfer is adequate and stresses are within limits.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201006-06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June 2010 PDR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Chit-06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Consider using graphite tiles for centre tub even if it needs increasing the centre column radius by a few mm to save cost (and time)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MT"/>
                        </a:rPr>
                        <a:t>Concur. Will be using ATJ graphite on the CS column at GRD specified thicknesses.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201006-11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June 2010 PDR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Chit-11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 each review, a new tile connection scheme is shown.  This latest one has not been used in other fusion machines. May present some R&amp;D. Perhaps going with another fusion experiment's method should be considered.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MT"/>
                        </a:rPr>
                        <a:t>The design is being changed to welded studs and threaded caps. (the proven existing NSTX design) Only exception is the use of Spiralock threads to prevent galling and allow reuse.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201006-19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June 2010 PDR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Chit-19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 definition of the CFC linked to requirements. Density, weave, graphitization temperature all need to be fed back to the design.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aseline="0" dirty="0" smtClean="0">
                          <a:latin typeface="ArialMT"/>
                        </a:rPr>
                        <a:t>All tiles are now ATJ graphite. CFCs are not required.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201008-04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Lehman Aug 2010 CD-2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2.1-4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MAGNETS &amp; CORE(Brad Nelson):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Refrain from placing contracts for the PFC tiles until after the prototyping of the tiles and mechanical testing of the fastening scheme is completed.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CFC’s were eliminated. ATJ graphite properties are well known. Loading is much lower and stresses are no longer a concern. Most stresses in the divertor tiles are thermally (internally) induced.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763000" cy="4953000"/>
          </a:xfrm>
        </p:spPr>
        <p:txBody>
          <a:bodyPr/>
          <a:lstStyle/>
          <a:p>
            <a:r>
              <a:rPr lang="en-US" dirty="0" smtClean="0"/>
              <a:t>Tile layout</a:t>
            </a:r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>
              <a:buNone/>
            </a:pPr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32338" t="13652" r="41791" b="4437"/>
          <a:stretch>
            <a:fillRect/>
          </a:stretch>
        </p:blipFill>
        <p:spPr bwMode="auto">
          <a:xfrm>
            <a:off x="6691498" y="927015"/>
            <a:ext cx="2438400" cy="562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43600" y="1024467"/>
            <a:ext cx="129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IBD HS (U)</a:t>
            </a:r>
          </a:p>
          <a:p>
            <a:endParaRPr lang="en-US" dirty="0" smtClean="0"/>
          </a:p>
          <a:p>
            <a:r>
              <a:rPr lang="en-US" dirty="0" smtClean="0"/>
              <a:t>IBD VS (U)</a:t>
            </a:r>
          </a:p>
          <a:p>
            <a:endParaRPr lang="en-US" dirty="0" smtClean="0"/>
          </a:p>
          <a:p>
            <a:r>
              <a:rPr lang="en-US" dirty="0" smtClean="0"/>
              <a:t>IBD AS (U)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CS VS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IBD AS (L)</a:t>
            </a:r>
          </a:p>
          <a:p>
            <a:endParaRPr lang="en-US" dirty="0" smtClean="0"/>
          </a:p>
          <a:p>
            <a:r>
              <a:rPr lang="en-US" dirty="0" smtClean="0"/>
              <a:t>IBD VS (L)</a:t>
            </a:r>
          </a:p>
          <a:p>
            <a:endParaRPr lang="en-US" dirty="0" smtClean="0"/>
          </a:p>
          <a:p>
            <a:r>
              <a:rPr lang="en-US" dirty="0" smtClean="0"/>
              <a:t>IBD HS (L)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 bwMode="auto">
          <a:xfrm>
            <a:off x="6858000" y="1295400"/>
            <a:ext cx="198119" cy="457200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6858000" y="5715000"/>
            <a:ext cx="198119" cy="457200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6553200" y="2232378"/>
            <a:ext cx="274319" cy="2971800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" y="1143000"/>
            <a:ext cx="5867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Tile layout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Reduced overall tile number, increased size where possible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~900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~700 tiles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IBD HS Tiles the same size due to thermal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constraints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Designed diagnostic slots and wire channels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Mirnov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Rogowski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, Langmuir, Thermocouple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 l="14926" t="13710" r="30348" b="12939"/>
          <a:stretch>
            <a:fillRect/>
          </a:stretch>
        </p:blipFill>
        <p:spPr bwMode="auto">
          <a:xfrm>
            <a:off x="457200" y="4724400"/>
            <a:ext cx="1143000" cy="111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 cstate="print"/>
          <a:srcRect l="22388" t="17139" r="26866" b="7455"/>
          <a:stretch>
            <a:fillRect/>
          </a:stretch>
        </p:blipFill>
        <p:spPr bwMode="auto">
          <a:xfrm>
            <a:off x="1905000" y="4716695"/>
            <a:ext cx="1066800" cy="115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 cstate="print"/>
          <a:srcRect l="16418" t="15082" r="31343" b="6770"/>
          <a:stretch>
            <a:fillRect/>
          </a:stretch>
        </p:blipFill>
        <p:spPr bwMode="auto">
          <a:xfrm>
            <a:off x="4724400" y="4724400"/>
            <a:ext cx="1066800" cy="115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 cstate="print"/>
          <a:srcRect l="15942" t="21159" r="45894" b="11594"/>
          <a:stretch>
            <a:fillRect/>
          </a:stretch>
        </p:blipFill>
        <p:spPr bwMode="auto">
          <a:xfrm>
            <a:off x="3352800" y="4692374"/>
            <a:ext cx="1066800" cy="11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Design</a:t>
            </a: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idx="1"/>
          </p:nvPr>
        </p:nvGraphicFramePr>
        <p:xfrm>
          <a:off x="1328918" y="1219200"/>
          <a:ext cx="6409963" cy="4953000"/>
        </p:xfrm>
        <a:graphic>
          <a:graphicData uri="http://schemas.openxmlformats.org/presentationml/2006/ole">
            <p:oleObj spid="_x0000_s14338" name="Acrobat Document" r:id="rId4" imgW="30171429" imgH="2331428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Tile layout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Collaborated to include Gas Injection System passages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Shoulder and Mid-plane</a:t>
            </a:r>
          </a:p>
          <a:p>
            <a:pPr lvl="2"/>
            <a:endParaRPr lang="en-US" dirty="0" smtClean="0">
              <a:sym typeface="Wingdings" pitchFamily="2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7961" t="13710" r="30348" b="5399"/>
          <a:stretch>
            <a:fillRect/>
          </a:stretch>
        </p:blipFill>
        <p:spPr bwMode="auto">
          <a:xfrm>
            <a:off x="685800" y="2438400"/>
            <a:ext cx="39238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4876" t="15082" r="44775" b="9512"/>
          <a:stretch>
            <a:fillRect/>
          </a:stretch>
        </p:blipFill>
        <p:spPr bwMode="auto">
          <a:xfrm>
            <a:off x="5245405" y="2057400"/>
            <a:ext cx="245079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189038" y="990600"/>
          <a:ext cx="6765925" cy="5073650"/>
        </p:xfrm>
        <a:graphic>
          <a:graphicData uri="http://schemas.openxmlformats.org/presentationml/2006/ole">
            <p:oleObj spid="_x0000_s16386" name="Slide" r:id="rId4" imgW="2923028" imgH="2191505" progId="PowerPoint.Slide.12">
              <p:embed/>
            </p:oleObj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077200" cy="4953000"/>
          </a:xfrm>
        </p:spPr>
        <p:txBody>
          <a:bodyPr/>
          <a:lstStyle/>
          <a:p>
            <a:r>
              <a:rPr lang="en-US" dirty="0" smtClean="0"/>
              <a:t>GRD constraint: Use ATJ Graphite and 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	</a:t>
            </a:r>
          </a:p>
          <a:p>
            <a:pPr lvl="2"/>
            <a:r>
              <a:rPr lang="en-US" dirty="0" smtClean="0"/>
              <a:t>The thermal analysis is done using the average heat fluxes associated with a 14 MW plasma of 5 second duration pulse with 1200 second rep rate. (DN loading)</a:t>
            </a:r>
            <a:endParaRPr lang="en-US" sz="1000" dirty="0" smtClean="0"/>
          </a:p>
          <a:p>
            <a:pPr lvl="3"/>
            <a:r>
              <a:rPr lang="en-US" dirty="0" smtClean="0"/>
              <a:t>Heat Flux applied to Plasma Facing Surface of Tiles. For </a:t>
            </a:r>
            <a:r>
              <a:rPr lang="en-US" dirty="0" smtClean="0"/>
              <a:t>IBDhs</a:t>
            </a:r>
            <a:r>
              <a:rPr lang="en-US" dirty="0" smtClean="0"/>
              <a:t> this includes vertical surface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Loading: Thermal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524000" y="1981200"/>
          <a:ext cx="6096000" cy="4572000"/>
        </p:xfrm>
        <a:graphic>
          <a:graphicData uri="http://schemas.openxmlformats.org/presentationml/2006/ole">
            <p:oleObj spid="_x0000_s36865" name="Slide" r:id="rId4" imgW="4570348" imgH="3427542" progId="PowerPoint.Slide.12">
              <p:embed/>
            </p:oleObj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1D results show that SN (15 MW/m2) will probably be limited to 1s if heat flux magnitude is not reduced via operations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Loading: Thermal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71380</TotalTime>
  <Words>1443</Words>
  <Application>Microsoft Office PowerPoint</Application>
  <PresentationFormat>On-screen Show (4:3)</PresentationFormat>
  <Paragraphs>304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Blank Presentation</vt:lpstr>
      <vt:lpstr>Acrobat Document</vt:lpstr>
      <vt:lpstr>Slide</vt:lpstr>
      <vt:lpstr>Slide 1</vt:lpstr>
      <vt:lpstr>Slide title</vt:lpstr>
      <vt:lpstr>Design Specifications</vt:lpstr>
      <vt:lpstr>Design Specifications</vt:lpstr>
      <vt:lpstr>Tile Design</vt:lpstr>
      <vt:lpstr>Tile Design</vt:lpstr>
      <vt:lpstr>Tile Design</vt:lpstr>
      <vt:lpstr>Tile Loading: Thermal</vt:lpstr>
      <vt:lpstr>Tile Loading: Thermal</vt:lpstr>
      <vt:lpstr>Tile Loading: Thermal</vt:lpstr>
      <vt:lpstr>Tile Loading: Thermal</vt:lpstr>
      <vt:lpstr>Tile Loading: Thermal</vt:lpstr>
      <vt:lpstr>Tile Loading: Thermal</vt:lpstr>
      <vt:lpstr>Tile Loading: Thermal Stress</vt:lpstr>
      <vt:lpstr>Tile Loading: Thermal Stress</vt:lpstr>
      <vt:lpstr>Tile Loading: E-Mag</vt:lpstr>
      <vt:lpstr>Tile Loading: E-Mag</vt:lpstr>
      <vt:lpstr>Fastening Scheme</vt:lpstr>
      <vt:lpstr>Fastening Scheme</vt:lpstr>
      <vt:lpstr>Fastening Scheme</vt:lpstr>
      <vt:lpstr>Fastening Scheme</vt:lpstr>
      <vt:lpstr>Fastening Scheme</vt:lpstr>
      <vt:lpstr>Summary</vt:lpstr>
      <vt:lpstr>Summary Continued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ktreseme</cp:lastModifiedBy>
  <cp:revision>12404</cp:revision>
  <dcterms:created xsi:type="dcterms:W3CDTF">2011-05-12T19:12:49Z</dcterms:created>
  <dcterms:modified xsi:type="dcterms:W3CDTF">2011-05-18T12:24:28Z</dcterms:modified>
</cp:coreProperties>
</file>