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36"/>
  </p:notesMasterIdLst>
  <p:handoutMasterIdLst>
    <p:handoutMasterId r:id="rId37"/>
  </p:handoutMasterIdLst>
  <p:sldIdLst>
    <p:sldId id="1217" r:id="rId2"/>
    <p:sldId id="1226" r:id="rId3"/>
    <p:sldId id="1227" r:id="rId4"/>
    <p:sldId id="1228" r:id="rId5"/>
    <p:sldId id="1229" r:id="rId6"/>
    <p:sldId id="1230" r:id="rId7"/>
    <p:sldId id="1231" r:id="rId8"/>
    <p:sldId id="1239" r:id="rId9"/>
    <p:sldId id="1232" r:id="rId10"/>
    <p:sldId id="1241" r:id="rId11"/>
    <p:sldId id="1243" r:id="rId12"/>
    <p:sldId id="1242" r:id="rId13"/>
    <p:sldId id="1233" r:id="rId14"/>
    <p:sldId id="1234" r:id="rId15"/>
    <p:sldId id="1244" r:id="rId16"/>
    <p:sldId id="1245" r:id="rId17"/>
    <p:sldId id="1247" r:id="rId18"/>
    <p:sldId id="1235" r:id="rId19"/>
    <p:sldId id="1240" r:id="rId20"/>
    <p:sldId id="1248" r:id="rId21"/>
    <p:sldId id="1236" r:id="rId22"/>
    <p:sldId id="1238" r:id="rId23"/>
    <p:sldId id="1250" r:id="rId24"/>
    <p:sldId id="1251" r:id="rId25"/>
    <p:sldId id="1259" r:id="rId26"/>
    <p:sldId id="1260" r:id="rId27"/>
    <p:sldId id="1254" r:id="rId28"/>
    <p:sldId id="1258" r:id="rId29"/>
    <p:sldId id="1256" r:id="rId30"/>
    <p:sldId id="1263" r:id="rId31"/>
    <p:sldId id="1255" r:id="rId32"/>
    <p:sldId id="1257" r:id="rId33"/>
    <p:sldId id="1261" r:id="rId34"/>
    <p:sldId id="1264" r:id="rId35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9999FF"/>
    <a:srgbClr val="FF0000"/>
    <a:srgbClr val="00CC66"/>
    <a:srgbClr val="FF9933"/>
    <a:srgbClr val="FFCC00"/>
    <a:srgbClr val="FF33CC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01" autoAdjust="0"/>
    <p:restoredTop sz="94558" autoAdjust="0"/>
  </p:normalViewPr>
  <p:slideViewPr>
    <p:cSldViewPr snapToGrid="0">
      <p:cViewPr varScale="1">
        <p:scale>
          <a:sx n="97" d="100"/>
          <a:sy n="97" d="100"/>
        </p:scale>
        <p:origin x="-984" y="-90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8" d="100"/>
          <a:sy n="98" d="100"/>
        </p:scale>
        <p:origin x="-3420" y="-114"/>
      </p:cViewPr>
      <p:guideLst>
        <p:guide orient="horz" pos="2904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56356A8-B289-41CA-8757-CF23C3BBF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3475" y="684213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3250"/>
            <a:ext cx="5102225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06A292B-CF9A-4BF8-90E5-A63A94F93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92E7DB-C4B0-4A83-91D8-68380181151D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92E7DB-C4B0-4A83-91D8-68380181151D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83FE6-C1EF-462D-BE34-650287E621BE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89FE5-5556-4EEB-B678-18AC27849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539750" cy="18256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rPr>
              <a:t>NSTX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CA1B789A-53F4-4066-B156-291A9BDCC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0" dirty="0" smtClean="0">
                <a:solidFill>
                  <a:srgbClr val="2D2DB9"/>
                </a:solidFill>
              </a:rPr>
              <a:t>NSTX Center Stack Upgrade Peer Review</a:t>
            </a:r>
            <a:r>
              <a:rPr lang="en-US" sz="800" i="0" baseline="0" dirty="0" smtClean="0">
                <a:solidFill>
                  <a:srgbClr val="2D2DB9"/>
                </a:solidFill>
              </a:rPr>
              <a:t> </a:t>
            </a:r>
            <a:r>
              <a:rPr lang="en-US" sz="800" i="0" dirty="0" smtClean="0">
                <a:solidFill>
                  <a:srgbClr val="2D2DB9"/>
                </a:solidFill>
                <a:cs typeface="+mn-cs"/>
              </a:rPr>
              <a:t>(5/18/2011)</a:t>
            </a:r>
            <a:endParaRPr lang="en-US" sz="800" i="0" dirty="0">
              <a:solidFill>
                <a:srgbClr val="2D2DB9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0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2051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2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3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4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5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152400" y="9906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200" i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28" charset="-128"/>
                <a:cs typeface="+mn-cs"/>
              </a:rPr>
              <a:t>Vacuum Vessel &amp; Support Structure 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3200" i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28" charset="-128"/>
                <a:cs typeface="+mn-cs"/>
              </a:rPr>
              <a:t>WBS 1.1.2</a:t>
            </a:r>
            <a:endParaRPr lang="en-US" sz="3200" i="0" dirty="0">
              <a:solidFill>
                <a:schemeClr val="accent2"/>
              </a:solidFill>
              <a:latin typeface="Arial" charset="0"/>
              <a:cs typeface="+mn-cs"/>
            </a:endParaRPr>
          </a:p>
        </p:txBody>
      </p:sp>
      <p:cxnSp>
        <p:nvCxnSpPr>
          <p:cNvPr id="2057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8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9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0" name="Text Box 9"/>
          <p:cNvSpPr txBox="1">
            <a:spLocks noChangeArrowheads="1"/>
          </p:cNvSpPr>
          <p:nvPr/>
        </p:nvSpPr>
        <p:spPr bwMode="auto">
          <a:xfrm>
            <a:off x="1524000" y="2057400"/>
            <a:ext cx="6019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0" dirty="0" smtClean="0">
                <a:solidFill>
                  <a:schemeClr val="tx1"/>
                </a:solidFill>
                <a:latin typeface="Arial" charset="0"/>
              </a:rPr>
              <a:t>Mark Smith</a:t>
            </a:r>
            <a:endParaRPr lang="en-US" sz="1600" b="0" dirty="0">
              <a:solidFill>
                <a:schemeClr val="tx1"/>
              </a:solidFill>
              <a:latin typeface="Arial" charset="0"/>
            </a:endParaRPr>
          </a:p>
          <a:p>
            <a:pPr algn="ctr"/>
            <a:r>
              <a:rPr lang="en-US" sz="1600" b="0" dirty="0">
                <a:solidFill>
                  <a:schemeClr val="tx1"/>
                </a:solidFill>
                <a:latin typeface="Arial" charset="0"/>
              </a:rPr>
              <a:t>and the NSTX</a:t>
            </a:r>
            <a:r>
              <a:rPr lang="en-US" sz="1600" b="0" dirty="0" smtClean="0">
                <a:solidFill>
                  <a:schemeClr val="tx1"/>
                </a:solidFill>
                <a:latin typeface="Arial" charset="0"/>
              </a:rPr>
              <a:t> Upgrade Team</a:t>
            </a:r>
            <a:endParaRPr lang="en-US" sz="1600" b="0" dirty="0">
              <a:solidFill>
                <a:schemeClr val="tx1"/>
              </a:solidFill>
              <a:latin typeface="Arial" charset="0"/>
            </a:endParaRPr>
          </a:p>
        </p:txBody>
      </p:sp>
      <p:cxnSp>
        <p:nvCxnSpPr>
          <p:cNvPr id="2061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2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3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4" name="Text Box 10"/>
          <p:cNvSpPr txBox="1">
            <a:spLocks noChangeArrowheads="1"/>
          </p:cNvSpPr>
          <p:nvPr/>
        </p:nvSpPr>
        <p:spPr bwMode="auto">
          <a:xfrm>
            <a:off x="1676400" y="3352800"/>
            <a:ext cx="5715000" cy="627864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NSTX Center Stack Upgrade Peer Review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LSB B318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May 18, 2011</a:t>
            </a:r>
            <a:endParaRPr lang="en-US" sz="1600" i="0" dirty="0">
              <a:solidFill>
                <a:srgbClr val="FF0000"/>
              </a:solidFill>
            </a:endParaRPr>
          </a:p>
        </p:txBody>
      </p:sp>
      <p:cxnSp>
        <p:nvCxnSpPr>
          <p:cNvPr id="2065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6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7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9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0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1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2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3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4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5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6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7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8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9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80" name="Picture 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cxnSp>
        <p:nvCxnSpPr>
          <p:cNvPr id="2081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2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3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219200" cy="5492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NSTX</a:t>
            </a:r>
          </a:p>
        </p:txBody>
      </p:sp>
      <p:cxnSp>
        <p:nvCxnSpPr>
          <p:cNvPr id="2085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6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7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8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eaLnBrk="0" hangingPunct="0"/>
            <a:r>
              <a:rPr lang="en-US" sz="1800">
                <a:solidFill>
                  <a:schemeClr val="accent2"/>
                </a:solidFill>
                <a:latin typeface="Arial" charset="0"/>
              </a:rPr>
              <a:t>Supported by   </a:t>
            </a:r>
          </a:p>
        </p:txBody>
      </p:sp>
      <p:cxnSp>
        <p:nvCxnSpPr>
          <p:cNvPr id="2089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0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91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2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3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94" name="Picture 53" descr="ppi224.tmp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7313" y="2330450"/>
            <a:ext cx="1284287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95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6" name="Text Box 153"/>
          <p:cNvSpPr txBox="1">
            <a:spLocks noChangeArrowheads="1"/>
          </p:cNvSpPr>
          <p:nvPr/>
        </p:nvSpPr>
        <p:spPr bwMode="auto">
          <a:xfrm>
            <a:off x="7707313" y="2330450"/>
            <a:ext cx="1284287" cy="4375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 anchor="b">
            <a:spAutoFit/>
          </a:bodyPr>
          <a:lstStyle/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St. Andrews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Hebrew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RRC Kurchatov Inst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NFRI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Jülich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</p:txBody>
      </p:sp>
      <p:cxnSp>
        <p:nvCxnSpPr>
          <p:cNvPr id="2097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98" name="Picture 155" descr="nstx_sm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5163" y="4419600"/>
            <a:ext cx="202723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99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100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2102" name="Picture 48" descr="ppi221.tmp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209800"/>
            <a:ext cx="13335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3" name="Text Box 152"/>
          <p:cNvSpPr txBox="1">
            <a:spLocks noChangeArrowheads="1"/>
          </p:cNvSpPr>
          <p:nvPr/>
        </p:nvSpPr>
        <p:spPr bwMode="auto">
          <a:xfrm>
            <a:off x="190500" y="2286000"/>
            <a:ext cx="1257300" cy="441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CompX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FIU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New York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Illinois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Wisconsin</a:t>
            </a: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572000"/>
            <a:ext cx="277882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43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Umbrella Upgrades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25807" t="19433" r="9676" b="27381"/>
          <a:stretch>
            <a:fillRect/>
          </a:stretch>
        </p:blipFill>
        <p:spPr bwMode="auto">
          <a:xfrm>
            <a:off x="4594121" y="1789471"/>
            <a:ext cx="3989388" cy="254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l="21506" t="18056" r="17268" b="16058"/>
          <a:stretch>
            <a:fillRect/>
          </a:stretch>
        </p:blipFill>
        <p:spPr bwMode="auto">
          <a:xfrm>
            <a:off x="3412779" y="4203288"/>
            <a:ext cx="2743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29496" t="12500" r="17491" b="46357"/>
          <a:stretch>
            <a:fillRect/>
          </a:stretch>
        </p:blipFill>
        <p:spPr bwMode="auto">
          <a:xfrm>
            <a:off x="245807" y="1474838"/>
            <a:ext cx="4139380" cy="248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47"/>
          <p:cNvSpPr txBox="1">
            <a:spLocks noChangeArrowheads="1"/>
          </p:cNvSpPr>
          <p:nvPr/>
        </p:nvSpPr>
        <p:spPr bwMode="auto">
          <a:xfrm>
            <a:off x="5319251" y="1199535"/>
            <a:ext cx="1563330" cy="529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New Upper </a:t>
            </a:r>
            <a:r>
              <a:rPr lang="en-US" sz="1600" dirty="0" smtClean="0">
                <a:latin typeface="Calibri" pitchFamily="34" charset="0"/>
              </a:rPr>
              <a:t>Lid </a:t>
            </a:r>
          </a:p>
          <a:p>
            <a:r>
              <a:rPr lang="en-US" sz="1600" dirty="0" smtClean="0">
                <a:latin typeface="Calibri" pitchFamily="34" charset="0"/>
              </a:rPr>
              <a:t>(1 water jet part</a:t>
            </a:r>
            <a:r>
              <a:rPr lang="en-US" sz="1600" dirty="0" smtClean="0">
                <a:latin typeface="Calibri" pitchFamily="34" charset="0"/>
              </a:rPr>
              <a:t>)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18" name="Straight Arrow Connector 17"/>
          <p:cNvCxnSpPr>
            <a:stCxn id="17" idx="2"/>
          </p:cNvCxnSpPr>
          <p:nvPr/>
        </p:nvCxnSpPr>
        <p:spPr>
          <a:xfrm rot="16200000" flipH="1">
            <a:off x="6073096" y="1756730"/>
            <a:ext cx="326030" cy="2703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47"/>
          <p:cNvSpPr txBox="1">
            <a:spLocks noChangeArrowheads="1"/>
          </p:cNvSpPr>
          <p:nvPr/>
        </p:nvSpPr>
        <p:spPr bwMode="auto">
          <a:xfrm>
            <a:off x="358878" y="4016476"/>
            <a:ext cx="2875936" cy="529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Upper </a:t>
            </a:r>
            <a:r>
              <a:rPr lang="en-US" sz="1600" dirty="0" smtClean="0">
                <a:latin typeface="Calibri" pitchFamily="34" charset="0"/>
              </a:rPr>
              <a:t>Lid Reinforcement Ring and Gussets (welded </a:t>
            </a:r>
            <a:r>
              <a:rPr lang="en-US" sz="1600" dirty="0" smtClean="0">
                <a:latin typeface="Calibri" pitchFamily="34" charset="0"/>
              </a:rPr>
              <a:t>)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23" name="Straight Arrow Connector 22"/>
          <p:cNvCxnSpPr>
            <a:stCxn id="22" idx="0"/>
          </p:cNvCxnSpPr>
          <p:nvPr/>
        </p:nvCxnSpPr>
        <p:spPr>
          <a:xfrm rot="5400000" flipH="1" flipV="1">
            <a:off x="1682548" y="3683408"/>
            <a:ext cx="447366" cy="21877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47"/>
          <p:cNvSpPr txBox="1">
            <a:spLocks noChangeArrowheads="1"/>
          </p:cNvSpPr>
          <p:nvPr/>
        </p:nvSpPr>
        <p:spPr bwMode="auto">
          <a:xfrm>
            <a:off x="4758813" y="5329082"/>
            <a:ext cx="2546554" cy="7755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For installation, Upper </a:t>
            </a:r>
            <a:r>
              <a:rPr lang="en-US" sz="1600" dirty="0" smtClean="0">
                <a:latin typeface="Calibri" pitchFamily="34" charset="0"/>
              </a:rPr>
              <a:t>Lid Reinforcement Ring is sectional.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31" name="Straight Arrow Connector 30"/>
          <p:cNvCxnSpPr>
            <a:stCxn id="30" idx="1"/>
          </p:cNvCxnSpPr>
          <p:nvPr/>
        </p:nvCxnSpPr>
        <p:spPr>
          <a:xfrm rot="10800000">
            <a:off x="4316361" y="5270091"/>
            <a:ext cx="442452" cy="44679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47"/>
          <p:cNvSpPr txBox="1">
            <a:spLocks noChangeArrowheads="1"/>
          </p:cNvSpPr>
          <p:nvPr/>
        </p:nvSpPr>
        <p:spPr bwMode="auto">
          <a:xfrm>
            <a:off x="3903406" y="3770671"/>
            <a:ext cx="2074605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Upper </a:t>
            </a:r>
            <a:r>
              <a:rPr lang="en-US" sz="1600" dirty="0" smtClean="0">
                <a:latin typeface="Calibri" pitchFamily="34" charset="0"/>
              </a:rPr>
              <a:t>L</a:t>
            </a:r>
            <a:r>
              <a:rPr lang="en-US" sz="1600" dirty="0" smtClean="0">
                <a:latin typeface="Calibri" pitchFamily="34" charset="0"/>
              </a:rPr>
              <a:t>id </a:t>
            </a:r>
            <a:r>
              <a:rPr lang="en-US" sz="1600" dirty="0" smtClean="0">
                <a:latin typeface="Calibri" pitchFamily="34" charset="0"/>
              </a:rPr>
              <a:t>bolts to </a:t>
            </a:r>
            <a:r>
              <a:rPr lang="en-US" sz="1600" dirty="0" smtClean="0">
                <a:latin typeface="Calibri" pitchFamily="34" charset="0"/>
              </a:rPr>
              <a:t>ring</a:t>
            </a:r>
            <a:r>
              <a:rPr lang="en-US" sz="1600" dirty="0" smtClean="0">
                <a:latin typeface="Calibri" pitchFamily="34" charset="0"/>
              </a:rPr>
              <a:t>.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40" name="TextBox 47"/>
          <p:cNvSpPr txBox="1">
            <a:spLocks noChangeArrowheads="1"/>
          </p:cNvSpPr>
          <p:nvPr/>
        </p:nvSpPr>
        <p:spPr bwMode="auto">
          <a:xfrm>
            <a:off x="486698" y="1101212"/>
            <a:ext cx="2364657" cy="529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Upper </a:t>
            </a:r>
            <a:r>
              <a:rPr lang="en-US" sz="1600" dirty="0" smtClean="0">
                <a:latin typeface="Calibri" pitchFamily="34" charset="0"/>
              </a:rPr>
              <a:t>lid and crown bolt plate attachment (bolted</a:t>
            </a:r>
            <a:r>
              <a:rPr lang="en-US" sz="1600" dirty="0" smtClean="0">
                <a:latin typeface="Calibri" pitchFamily="34" charset="0"/>
              </a:rPr>
              <a:t>)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41" name="Straight Arrow Connector 40"/>
          <p:cNvCxnSpPr>
            <a:stCxn id="40" idx="2"/>
          </p:cNvCxnSpPr>
          <p:nvPr/>
        </p:nvCxnSpPr>
        <p:spPr>
          <a:xfrm rot="16200000" flipH="1">
            <a:off x="1413834" y="1885781"/>
            <a:ext cx="876637" cy="3662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7" idx="2"/>
          </p:cNvCxnSpPr>
          <p:nvPr/>
        </p:nvCxnSpPr>
        <p:spPr>
          <a:xfrm rot="16200000" flipH="1">
            <a:off x="4679163" y="4315370"/>
            <a:ext cx="577172" cy="5408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37" idx="0"/>
          </p:cNvCxnSpPr>
          <p:nvPr/>
        </p:nvCxnSpPr>
        <p:spPr>
          <a:xfrm rot="5400000" flipH="1" flipV="1">
            <a:off x="4798144" y="3426542"/>
            <a:ext cx="486694" cy="20156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37" idx="0"/>
          </p:cNvCxnSpPr>
          <p:nvPr/>
        </p:nvCxnSpPr>
        <p:spPr>
          <a:xfrm rot="16200000" flipV="1">
            <a:off x="4006648" y="2836610"/>
            <a:ext cx="663677" cy="12044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l="24833" t="13262" r="16066" b="23835"/>
          <a:stretch>
            <a:fillRect/>
          </a:stretch>
        </p:blipFill>
        <p:spPr bwMode="auto">
          <a:xfrm>
            <a:off x="4562168" y="1297859"/>
            <a:ext cx="4117405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Umbrella Upgrades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sp>
        <p:nvSpPr>
          <p:cNvPr id="10" name="TextBox 47"/>
          <p:cNvSpPr txBox="1">
            <a:spLocks noChangeArrowheads="1"/>
          </p:cNvSpPr>
          <p:nvPr/>
        </p:nvSpPr>
        <p:spPr bwMode="auto">
          <a:xfrm>
            <a:off x="5024284" y="1042220"/>
            <a:ext cx="3116826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New Lower </a:t>
            </a:r>
            <a:r>
              <a:rPr lang="en-US" sz="1600" dirty="0" smtClean="0">
                <a:latin typeface="Calibri" pitchFamily="34" charset="0"/>
              </a:rPr>
              <a:t>Lid (sectional &amp; bolted</a:t>
            </a:r>
            <a:r>
              <a:rPr lang="en-US" sz="1600" dirty="0" smtClean="0">
                <a:latin typeface="Calibri" pitchFamily="34" charset="0"/>
              </a:rPr>
              <a:t>)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 rot="16200000" flipH="1">
            <a:off x="6338356" y="1569715"/>
            <a:ext cx="562422" cy="737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 l="27135" t="14516" r="16287" b="34372"/>
          <a:stretch>
            <a:fillRect/>
          </a:stretch>
        </p:blipFill>
        <p:spPr bwMode="auto">
          <a:xfrm>
            <a:off x="471946" y="1327355"/>
            <a:ext cx="3840480" cy="268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 l="40931" t="28136" r="18693" b="33692"/>
          <a:stretch>
            <a:fillRect/>
          </a:stretch>
        </p:blipFill>
        <p:spPr bwMode="auto">
          <a:xfrm>
            <a:off x="5171768" y="4237703"/>
            <a:ext cx="2861187" cy="2094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/>
          <a:srcRect l="30970" t="17436" r="18044" b="23149"/>
          <a:stretch>
            <a:fillRect/>
          </a:stretch>
        </p:blipFill>
        <p:spPr bwMode="auto">
          <a:xfrm>
            <a:off x="1277210" y="4163632"/>
            <a:ext cx="324191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47"/>
          <p:cNvSpPr txBox="1">
            <a:spLocks noChangeArrowheads="1"/>
          </p:cNvSpPr>
          <p:nvPr/>
        </p:nvSpPr>
        <p:spPr bwMode="auto">
          <a:xfrm>
            <a:off x="486698" y="1101212"/>
            <a:ext cx="2295832" cy="529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Lower </a:t>
            </a:r>
            <a:r>
              <a:rPr lang="en-US" sz="1600" dirty="0" smtClean="0">
                <a:latin typeface="Calibri" pitchFamily="34" charset="0"/>
              </a:rPr>
              <a:t>lid and </a:t>
            </a:r>
            <a:r>
              <a:rPr lang="en-US" sz="1600" dirty="0" smtClean="0">
                <a:latin typeface="Calibri" pitchFamily="34" charset="0"/>
              </a:rPr>
              <a:t>P</a:t>
            </a:r>
            <a:r>
              <a:rPr lang="en-US" sz="1600" dirty="0" smtClean="0">
                <a:latin typeface="Calibri" pitchFamily="34" charset="0"/>
              </a:rPr>
              <a:t>edestal attachment </a:t>
            </a:r>
            <a:r>
              <a:rPr lang="en-US" sz="1600" dirty="0" smtClean="0">
                <a:latin typeface="Calibri" pitchFamily="34" charset="0"/>
              </a:rPr>
              <a:t>(bolted</a:t>
            </a:r>
            <a:r>
              <a:rPr lang="en-US" sz="1600" dirty="0" smtClean="0">
                <a:latin typeface="Calibri" pitchFamily="34" charset="0"/>
              </a:rPr>
              <a:t>)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18" name="Straight Arrow Connector 17"/>
          <p:cNvCxnSpPr>
            <a:stCxn id="17" idx="2"/>
          </p:cNvCxnSpPr>
          <p:nvPr/>
        </p:nvCxnSpPr>
        <p:spPr>
          <a:xfrm rot="16200000" flipH="1">
            <a:off x="1470371" y="1794831"/>
            <a:ext cx="630830" cy="30234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47"/>
          <p:cNvSpPr txBox="1">
            <a:spLocks noChangeArrowheads="1"/>
          </p:cNvSpPr>
          <p:nvPr/>
        </p:nvSpPr>
        <p:spPr bwMode="auto">
          <a:xfrm>
            <a:off x="5574890" y="5963264"/>
            <a:ext cx="1435510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1 water jet part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22" name="Straight Arrow Connector 21"/>
          <p:cNvCxnSpPr>
            <a:stCxn id="21" idx="0"/>
          </p:cNvCxnSpPr>
          <p:nvPr/>
        </p:nvCxnSpPr>
        <p:spPr>
          <a:xfrm rot="5400000" flipH="1" flipV="1">
            <a:off x="6182035" y="5646176"/>
            <a:ext cx="427698" cy="20647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47"/>
          <p:cNvSpPr txBox="1">
            <a:spLocks noChangeArrowheads="1"/>
          </p:cNvSpPr>
          <p:nvPr/>
        </p:nvSpPr>
        <p:spPr bwMode="auto">
          <a:xfrm>
            <a:off x="2964424" y="3510116"/>
            <a:ext cx="742337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welded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26" name="Straight Arrow Connector 25"/>
          <p:cNvCxnSpPr>
            <a:stCxn id="25" idx="0"/>
          </p:cNvCxnSpPr>
          <p:nvPr/>
        </p:nvCxnSpPr>
        <p:spPr>
          <a:xfrm rot="5400000" flipH="1" flipV="1">
            <a:off x="3295036" y="3245875"/>
            <a:ext cx="304798" cy="22368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47"/>
          <p:cNvSpPr txBox="1">
            <a:spLocks noChangeArrowheads="1"/>
          </p:cNvSpPr>
          <p:nvPr/>
        </p:nvSpPr>
        <p:spPr bwMode="auto">
          <a:xfrm>
            <a:off x="1573161" y="5707626"/>
            <a:ext cx="742337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welded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31" name="Straight Arrow Connector 30"/>
          <p:cNvCxnSpPr>
            <a:stCxn id="30" idx="0"/>
          </p:cNvCxnSpPr>
          <p:nvPr/>
        </p:nvCxnSpPr>
        <p:spPr>
          <a:xfrm rot="5400000" flipH="1" flipV="1">
            <a:off x="1785785" y="5531877"/>
            <a:ext cx="334295" cy="1720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5" idx="0"/>
          </p:cNvCxnSpPr>
          <p:nvPr/>
        </p:nvCxnSpPr>
        <p:spPr>
          <a:xfrm rot="16200000" flipV="1">
            <a:off x="2950908" y="3125430"/>
            <a:ext cx="9832" cy="75953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47"/>
          <p:cNvSpPr txBox="1">
            <a:spLocks noChangeArrowheads="1"/>
          </p:cNvSpPr>
          <p:nvPr/>
        </p:nvSpPr>
        <p:spPr bwMode="auto">
          <a:xfrm>
            <a:off x="6027173" y="3662515"/>
            <a:ext cx="678428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bolted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38" name="Straight Arrow Connector 37"/>
          <p:cNvCxnSpPr>
            <a:stCxn id="37" idx="0"/>
            <a:endCxn id="43" idx="4"/>
          </p:cNvCxnSpPr>
          <p:nvPr/>
        </p:nvCxnSpPr>
        <p:spPr>
          <a:xfrm rot="5400000" flipH="1" flipV="1">
            <a:off x="6159911" y="3333135"/>
            <a:ext cx="535857" cy="1229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7" idx="1"/>
            <a:endCxn id="45" idx="5"/>
          </p:cNvCxnSpPr>
          <p:nvPr/>
        </p:nvCxnSpPr>
        <p:spPr>
          <a:xfrm rot="10800000">
            <a:off x="5803275" y="3558638"/>
            <a:ext cx="223899" cy="24545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6312310" y="2753034"/>
            <a:ext cx="353961" cy="373624"/>
          </a:xfrm>
          <a:prstGeom prst="ellipse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501149" y="3239730"/>
            <a:ext cx="353961" cy="373624"/>
          </a:xfrm>
          <a:prstGeom prst="ellipse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Umbrella Upgrades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 cstate="print"/>
          <a:srcRect l="19330" t="12505" r="36354" b="11111"/>
          <a:stretch>
            <a:fillRect/>
          </a:stretch>
        </p:blipFill>
        <p:spPr bwMode="auto">
          <a:xfrm>
            <a:off x="671051" y="1691148"/>
            <a:ext cx="263057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 l="40217" t="32705" r="34184" b="11111"/>
          <a:stretch>
            <a:fillRect/>
          </a:stretch>
        </p:blipFill>
        <p:spPr bwMode="auto">
          <a:xfrm>
            <a:off x="5476569" y="2418736"/>
            <a:ext cx="2607596" cy="356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 l="34132" t="9721" r="27852" b="30376"/>
          <a:stretch>
            <a:fillRect/>
          </a:stretch>
        </p:blipFill>
        <p:spPr bwMode="auto">
          <a:xfrm>
            <a:off x="2733369" y="2593255"/>
            <a:ext cx="22487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47"/>
          <p:cNvSpPr txBox="1">
            <a:spLocks noChangeArrowheads="1"/>
          </p:cNvSpPr>
          <p:nvPr/>
        </p:nvSpPr>
        <p:spPr bwMode="auto">
          <a:xfrm>
            <a:off x="5879690" y="1863212"/>
            <a:ext cx="1750141" cy="529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Replacement </a:t>
            </a:r>
            <a:r>
              <a:rPr lang="en-US" sz="1600" dirty="0" smtClean="0">
                <a:latin typeface="Calibri" pitchFamily="34" charset="0"/>
              </a:rPr>
              <a:t>L</a:t>
            </a:r>
            <a:r>
              <a:rPr lang="en-US" sz="1600" b="1" dirty="0" smtClean="0">
                <a:latin typeface="Calibri" pitchFamily="34" charset="0"/>
              </a:rPr>
              <a:t>eg </a:t>
            </a:r>
          </a:p>
          <a:p>
            <a:r>
              <a:rPr lang="en-US" sz="1600" b="1" dirty="0" smtClean="0">
                <a:latin typeface="Calibri" pitchFamily="34" charset="0"/>
              </a:rPr>
              <a:t>(1 machined part</a:t>
            </a:r>
            <a:r>
              <a:rPr lang="en-US" sz="1600" b="1" dirty="0" smtClean="0">
                <a:latin typeface="Calibri" pitchFamily="34" charset="0"/>
              </a:rPr>
              <a:t>)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18" name="Straight Arrow Connector 17"/>
          <p:cNvCxnSpPr>
            <a:stCxn id="17" idx="2"/>
          </p:cNvCxnSpPr>
          <p:nvPr/>
        </p:nvCxnSpPr>
        <p:spPr>
          <a:xfrm rot="5400000">
            <a:off x="6613868" y="2464659"/>
            <a:ext cx="212964" cy="688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47"/>
          <p:cNvSpPr txBox="1">
            <a:spLocks noChangeArrowheads="1"/>
          </p:cNvSpPr>
          <p:nvPr/>
        </p:nvSpPr>
        <p:spPr bwMode="auto">
          <a:xfrm>
            <a:off x="167148" y="4552335"/>
            <a:ext cx="2979176" cy="529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Upper &amp; Lower </a:t>
            </a:r>
            <a:r>
              <a:rPr lang="en-US" sz="1600" dirty="0" smtClean="0">
                <a:latin typeface="Calibri" pitchFamily="34" charset="0"/>
              </a:rPr>
              <a:t>Umbrella Legs </a:t>
            </a:r>
            <a:r>
              <a:rPr lang="en-US" sz="1600" dirty="0" smtClean="0">
                <a:latin typeface="Calibri" pitchFamily="34" charset="0"/>
              </a:rPr>
              <a:t>removed </a:t>
            </a:r>
            <a:r>
              <a:rPr lang="en-US" sz="1600" dirty="0" smtClean="0">
                <a:latin typeface="Calibri" pitchFamily="34" charset="0"/>
              </a:rPr>
              <a:t>and </a:t>
            </a:r>
            <a:r>
              <a:rPr lang="en-US" sz="1600" dirty="0" smtClean="0">
                <a:latin typeface="Calibri" pitchFamily="34" charset="0"/>
              </a:rPr>
              <a:t>replaced </a:t>
            </a:r>
            <a:r>
              <a:rPr lang="en-US" sz="1600" dirty="0" smtClean="0">
                <a:latin typeface="Calibri" pitchFamily="34" charset="0"/>
              </a:rPr>
              <a:t>(welded).</a:t>
            </a:r>
          </a:p>
        </p:txBody>
      </p:sp>
      <p:sp>
        <p:nvSpPr>
          <p:cNvPr id="24" name="TextBox 47"/>
          <p:cNvSpPr txBox="1">
            <a:spLocks noChangeArrowheads="1"/>
          </p:cNvSpPr>
          <p:nvPr/>
        </p:nvSpPr>
        <p:spPr bwMode="auto">
          <a:xfrm>
            <a:off x="2521973" y="5456903"/>
            <a:ext cx="2836607" cy="529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Replace foot hardware, capture and slide with Inconel parts.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25" name="Straight Arrow Connector 24"/>
          <p:cNvCxnSpPr>
            <a:stCxn id="24" idx="3"/>
          </p:cNvCxnSpPr>
          <p:nvPr/>
        </p:nvCxnSpPr>
        <p:spPr>
          <a:xfrm flipV="1">
            <a:off x="5358580" y="5545395"/>
            <a:ext cx="894735" cy="1761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4" idx="0"/>
          </p:cNvCxnSpPr>
          <p:nvPr/>
        </p:nvCxnSpPr>
        <p:spPr>
          <a:xfrm rot="5400000" flipH="1" flipV="1">
            <a:off x="2899287" y="4354461"/>
            <a:ext cx="2143432" cy="614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0" idx="0"/>
          </p:cNvCxnSpPr>
          <p:nvPr/>
        </p:nvCxnSpPr>
        <p:spPr>
          <a:xfrm rot="5400000" flipH="1" flipV="1">
            <a:off x="1059427" y="3792798"/>
            <a:ext cx="1356847" cy="16222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47"/>
          <p:cNvSpPr txBox="1">
            <a:spLocks noChangeArrowheads="1"/>
          </p:cNvSpPr>
          <p:nvPr/>
        </p:nvSpPr>
        <p:spPr bwMode="auto">
          <a:xfrm>
            <a:off x="752166" y="1288027"/>
            <a:ext cx="3986982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Arch Reinforcement Ring (sectional &amp; welded</a:t>
            </a:r>
            <a:r>
              <a:rPr lang="en-US" sz="1600" b="1" dirty="0" smtClean="0">
                <a:latin typeface="Calibri" pitchFamily="34" charset="0"/>
              </a:rPr>
              <a:t>) 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38" name="Straight Arrow Connector 37"/>
          <p:cNvCxnSpPr>
            <a:stCxn id="20" idx="0"/>
          </p:cNvCxnSpPr>
          <p:nvPr/>
        </p:nvCxnSpPr>
        <p:spPr>
          <a:xfrm rot="5400000" flipH="1" flipV="1">
            <a:off x="2303208" y="3315931"/>
            <a:ext cx="589933" cy="188287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5" idx="2"/>
          </p:cNvCxnSpPr>
          <p:nvPr/>
        </p:nvCxnSpPr>
        <p:spPr>
          <a:xfrm rot="16200000" flipH="1">
            <a:off x="2561540" y="1755298"/>
            <a:ext cx="395274" cy="270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PF2/3 Support Upgrades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19354" t="28333" r="9676" b="23334"/>
          <a:stretch>
            <a:fillRect/>
          </a:stretch>
        </p:blipFill>
        <p:spPr bwMode="auto">
          <a:xfrm>
            <a:off x="565354" y="1152833"/>
            <a:ext cx="4191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l="36130" t="11667" r="18788" b="38333"/>
          <a:stretch>
            <a:fillRect/>
          </a:stretch>
        </p:blipFill>
        <p:spPr bwMode="auto">
          <a:xfrm>
            <a:off x="1052051" y="3642851"/>
            <a:ext cx="26622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 l="24731" t="12500" r="19353" b="15279"/>
          <a:stretch>
            <a:fillRect/>
          </a:stretch>
        </p:blipFill>
        <p:spPr bwMode="auto">
          <a:xfrm>
            <a:off x="5970638" y="1020097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/>
          <a:srcRect l="51534" t="45729" r="26530" b="22604"/>
          <a:stretch>
            <a:fillRect/>
          </a:stretch>
        </p:blipFill>
        <p:spPr bwMode="auto">
          <a:xfrm>
            <a:off x="4638368" y="3276601"/>
            <a:ext cx="28638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47"/>
          <p:cNvSpPr txBox="1">
            <a:spLocks noChangeArrowheads="1"/>
          </p:cNvSpPr>
          <p:nvPr/>
        </p:nvSpPr>
        <p:spPr bwMode="auto">
          <a:xfrm>
            <a:off x="850489" y="3195486"/>
            <a:ext cx="1961538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Additional PF2 </a:t>
            </a:r>
            <a:r>
              <a:rPr lang="en-US" sz="1600" b="1" dirty="0" smtClean="0">
                <a:latin typeface="Calibri" pitchFamily="34" charset="0"/>
              </a:rPr>
              <a:t>Clamp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15" name="Straight Arrow Connector 14"/>
          <p:cNvCxnSpPr>
            <a:stCxn id="14" idx="0"/>
            <a:endCxn id="21" idx="4"/>
          </p:cNvCxnSpPr>
          <p:nvPr/>
        </p:nvCxnSpPr>
        <p:spPr>
          <a:xfrm rot="16200000" flipV="1">
            <a:off x="1141771" y="2505998"/>
            <a:ext cx="1170041" cy="2089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268361" y="1317522"/>
            <a:ext cx="707923" cy="707923"/>
          </a:xfrm>
          <a:prstGeom prst="ellipse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TextBox 47"/>
          <p:cNvSpPr txBox="1">
            <a:spLocks noChangeArrowheads="1"/>
          </p:cNvSpPr>
          <p:nvPr/>
        </p:nvSpPr>
        <p:spPr bwMode="auto">
          <a:xfrm>
            <a:off x="6646604" y="3751008"/>
            <a:ext cx="2177847" cy="529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Weld </a:t>
            </a:r>
            <a:r>
              <a:rPr lang="en-US" sz="1600" b="1" dirty="0" smtClean="0">
                <a:latin typeface="Calibri" pitchFamily="34" charset="0"/>
              </a:rPr>
              <a:t>reinforcement on PF3 </a:t>
            </a:r>
            <a:r>
              <a:rPr lang="en-US" sz="1600" b="1" dirty="0" smtClean="0">
                <a:latin typeface="Calibri" pitchFamily="34" charset="0"/>
              </a:rPr>
              <a:t>mount. 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23" name="TextBox 47"/>
          <p:cNvSpPr txBox="1">
            <a:spLocks noChangeArrowheads="1"/>
          </p:cNvSpPr>
          <p:nvPr/>
        </p:nvSpPr>
        <p:spPr bwMode="auto">
          <a:xfrm>
            <a:off x="801326" y="5791201"/>
            <a:ext cx="3475706" cy="529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Remove PF2/3 hardware and replace </a:t>
            </a:r>
            <a:r>
              <a:rPr lang="en-US" sz="1600" dirty="0" smtClean="0">
                <a:latin typeface="Calibri" pitchFamily="34" charset="0"/>
              </a:rPr>
              <a:t>with ASTM A193 B8M Class2 Material. 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29" name="Straight Arrow Connector 28"/>
          <p:cNvCxnSpPr>
            <a:stCxn id="23" idx="0"/>
          </p:cNvCxnSpPr>
          <p:nvPr/>
        </p:nvCxnSpPr>
        <p:spPr>
          <a:xfrm rot="5400000" flipH="1" flipV="1">
            <a:off x="2301977" y="5212327"/>
            <a:ext cx="816076" cy="34167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0"/>
          </p:cNvCxnSpPr>
          <p:nvPr/>
        </p:nvCxnSpPr>
        <p:spPr>
          <a:xfrm rot="16200000" flipV="1">
            <a:off x="1967682" y="5219703"/>
            <a:ext cx="845575" cy="29742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3" idx="0"/>
          </p:cNvCxnSpPr>
          <p:nvPr/>
        </p:nvCxnSpPr>
        <p:spPr>
          <a:xfrm rot="16200000" flipV="1">
            <a:off x="1771038" y="5023060"/>
            <a:ext cx="1268361" cy="2679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2" idx="1"/>
          </p:cNvCxnSpPr>
          <p:nvPr/>
        </p:nvCxnSpPr>
        <p:spPr>
          <a:xfrm rot="10800000" flipV="1">
            <a:off x="5624056" y="4015696"/>
            <a:ext cx="1022548" cy="4186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2" idx="1"/>
          </p:cNvCxnSpPr>
          <p:nvPr/>
        </p:nvCxnSpPr>
        <p:spPr>
          <a:xfrm rot="10800000" flipV="1">
            <a:off x="6292646" y="4015695"/>
            <a:ext cx="353959" cy="27116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7"/>
          <p:cNvSpPr txBox="1">
            <a:spLocks noChangeArrowheads="1"/>
          </p:cNvSpPr>
          <p:nvPr/>
        </p:nvSpPr>
        <p:spPr bwMode="auto">
          <a:xfrm>
            <a:off x="7806814" y="2526893"/>
            <a:ext cx="1022554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PF3 </a:t>
            </a:r>
            <a:r>
              <a:rPr lang="en-US" sz="1600" b="1" dirty="0" smtClean="0">
                <a:latin typeface="Calibri" pitchFamily="34" charset="0"/>
              </a:rPr>
              <a:t>mount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45" name="TextBox 47"/>
          <p:cNvSpPr txBox="1">
            <a:spLocks noChangeArrowheads="1"/>
          </p:cNvSpPr>
          <p:nvPr/>
        </p:nvSpPr>
        <p:spPr bwMode="auto">
          <a:xfrm>
            <a:off x="6597443" y="1165125"/>
            <a:ext cx="1061886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PF2 </a:t>
            </a:r>
            <a:r>
              <a:rPr lang="en-US" sz="1600" b="1" dirty="0" smtClean="0">
                <a:latin typeface="Calibri" pitchFamily="34" charset="0"/>
              </a:rPr>
              <a:t>mount 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46" name="TextBox 47"/>
          <p:cNvSpPr txBox="1">
            <a:spLocks noChangeArrowheads="1"/>
          </p:cNvSpPr>
          <p:nvPr/>
        </p:nvSpPr>
        <p:spPr bwMode="auto">
          <a:xfrm>
            <a:off x="4365520" y="2738287"/>
            <a:ext cx="1091383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PF3 </a:t>
            </a:r>
            <a:r>
              <a:rPr lang="en-US" sz="1600" b="1" dirty="0" smtClean="0">
                <a:latin typeface="Calibri" pitchFamily="34" charset="0"/>
              </a:rPr>
              <a:t>Clamp 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48" name="Straight Arrow Connector 47"/>
          <p:cNvCxnSpPr>
            <a:stCxn id="46" idx="1"/>
          </p:cNvCxnSpPr>
          <p:nvPr/>
        </p:nvCxnSpPr>
        <p:spPr>
          <a:xfrm rot="10800000">
            <a:off x="3864078" y="2222090"/>
            <a:ext cx="501443" cy="65777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PF4/5 Support Upgrades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24731" t="13889" r="11826" b="12500"/>
          <a:stretch>
            <a:fillRect/>
          </a:stretch>
        </p:blipFill>
        <p:spPr bwMode="auto">
          <a:xfrm>
            <a:off x="1356851" y="990600"/>
            <a:ext cx="6107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3893574" y="4050891"/>
            <a:ext cx="707923" cy="2074607"/>
          </a:xfrm>
          <a:prstGeom prst="ellipse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048864" y="3927988"/>
            <a:ext cx="707923" cy="2074607"/>
          </a:xfrm>
          <a:prstGeom prst="ellipse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47"/>
          <p:cNvSpPr txBox="1">
            <a:spLocks noChangeArrowheads="1"/>
          </p:cNvSpPr>
          <p:nvPr/>
        </p:nvSpPr>
        <p:spPr bwMode="auto">
          <a:xfrm>
            <a:off x="6636774" y="5412658"/>
            <a:ext cx="1750141" cy="529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6 New (additional) PF4/5 </a:t>
            </a:r>
            <a:r>
              <a:rPr lang="en-US" sz="1600" b="1" dirty="0" smtClean="0">
                <a:latin typeface="Calibri" pitchFamily="34" charset="0"/>
              </a:rPr>
              <a:t>Supports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17" name="Straight Arrow Connector 16"/>
          <p:cNvCxnSpPr>
            <a:stCxn id="16" idx="1"/>
            <a:endCxn id="15" idx="6"/>
          </p:cNvCxnSpPr>
          <p:nvPr/>
        </p:nvCxnSpPr>
        <p:spPr>
          <a:xfrm rot="10800000">
            <a:off x="5756788" y="4965292"/>
            <a:ext cx="879987" cy="71205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47"/>
          <p:cNvSpPr txBox="1">
            <a:spLocks noChangeArrowheads="1"/>
          </p:cNvSpPr>
          <p:nvPr/>
        </p:nvSpPr>
        <p:spPr bwMode="auto">
          <a:xfrm>
            <a:off x="1007807" y="5555226"/>
            <a:ext cx="1750141" cy="7755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Modifications to </a:t>
            </a:r>
            <a:r>
              <a:rPr lang="en-US" sz="1600" dirty="0" smtClean="0">
                <a:latin typeface="Calibri" pitchFamily="34" charset="0"/>
              </a:rPr>
              <a:t>existing </a:t>
            </a:r>
            <a:r>
              <a:rPr lang="en-US" sz="1600" b="1" dirty="0" smtClean="0">
                <a:latin typeface="Calibri" pitchFamily="34" charset="0"/>
              </a:rPr>
              <a:t>PF4/5 </a:t>
            </a:r>
            <a:r>
              <a:rPr lang="en-US" sz="1600" b="1" dirty="0" smtClean="0">
                <a:latin typeface="Calibri" pitchFamily="34" charset="0"/>
              </a:rPr>
              <a:t>supports</a:t>
            </a:r>
            <a:r>
              <a:rPr lang="en-US" sz="1600" b="1" dirty="0" smtClean="0">
                <a:latin typeface="Calibri" pitchFamily="34" charset="0"/>
              </a:rPr>
              <a:t>.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21" name="Straight Arrow Connector 20"/>
          <p:cNvCxnSpPr>
            <a:stCxn id="20" idx="3"/>
          </p:cNvCxnSpPr>
          <p:nvPr/>
        </p:nvCxnSpPr>
        <p:spPr>
          <a:xfrm flipV="1">
            <a:off x="2757948" y="5093116"/>
            <a:ext cx="1096297" cy="84990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47"/>
          <p:cNvSpPr txBox="1">
            <a:spLocks noChangeArrowheads="1"/>
          </p:cNvSpPr>
          <p:nvPr/>
        </p:nvSpPr>
        <p:spPr bwMode="auto">
          <a:xfrm>
            <a:off x="6145162" y="1002891"/>
            <a:ext cx="2812026" cy="7755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4 of 6 existing </a:t>
            </a:r>
            <a:r>
              <a:rPr lang="en-US" sz="1600" b="1" dirty="0" smtClean="0">
                <a:latin typeface="Calibri" pitchFamily="34" charset="0"/>
              </a:rPr>
              <a:t>PF4/5 supports</a:t>
            </a:r>
            <a:r>
              <a:rPr lang="en-US" sz="1600" dirty="0" smtClean="0">
                <a:latin typeface="Calibri" pitchFamily="34" charset="0"/>
              </a:rPr>
              <a:t>  free to slide </a:t>
            </a:r>
            <a:r>
              <a:rPr lang="en-US" sz="1600" dirty="0" err="1" smtClean="0">
                <a:latin typeface="Calibri" pitchFamily="34" charset="0"/>
              </a:rPr>
              <a:t>radially</a:t>
            </a:r>
            <a:r>
              <a:rPr lang="en-US" sz="1600" dirty="0" smtClean="0">
                <a:latin typeface="Calibri" pitchFamily="34" charset="0"/>
              </a:rPr>
              <a:t> for thermal expansion.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28" name="Straight Arrow Connector 27"/>
          <p:cNvCxnSpPr>
            <a:stCxn id="24" idx="2"/>
          </p:cNvCxnSpPr>
          <p:nvPr/>
        </p:nvCxnSpPr>
        <p:spPr>
          <a:xfrm rot="16200000" flipH="1">
            <a:off x="1213501" y="2108237"/>
            <a:ext cx="1727130" cy="97831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4" idx="2"/>
          </p:cNvCxnSpPr>
          <p:nvPr/>
        </p:nvCxnSpPr>
        <p:spPr>
          <a:xfrm rot="16200000" flipH="1">
            <a:off x="3676482" y="-354744"/>
            <a:ext cx="694740" cy="487188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47"/>
          <p:cNvSpPr txBox="1">
            <a:spLocks noChangeArrowheads="1"/>
          </p:cNvSpPr>
          <p:nvPr/>
        </p:nvSpPr>
        <p:spPr bwMode="auto">
          <a:xfrm>
            <a:off x="275305" y="1204452"/>
            <a:ext cx="2625211" cy="529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2 of 6 existing </a:t>
            </a:r>
            <a:r>
              <a:rPr lang="en-US" sz="1600" b="1" dirty="0" smtClean="0">
                <a:latin typeface="Calibri" pitchFamily="34" charset="0"/>
              </a:rPr>
              <a:t>PF4/5 supports</a:t>
            </a:r>
            <a:r>
              <a:rPr lang="en-US" sz="1600" dirty="0" smtClean="0">
                <a:latin typeface="Calibri" pitchFamily="34" charset="0"/>
              </a:rPr>
              <a:t>  (180˚ apart) fixed </a:t>
            </a:r>
            <a:r>
              <a:rPr lang="en-US" sz="1600" dirty="0" err="1" smtClean="0">
                <a:latin typeface="Calibri" pitchFamily="34" charset="0"/>
              </a:rPr>
              <a:t>radially</a:t>
            </a:r>
            <a:r>
              <a:rPr lang="en-US" sz="1600" dirty="0" smtClean="0">
                <a:latin typeface="Calibri" pitchFamily="34" charset="0"/>
              </a:rPr>
              <a:t>.</a:t>
            </a:r>
            <a:endParaRPr lang="en-US" sz="16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PF4/5 Support Upgrades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45752" t="9945" r="23653" b="5556"/>
          <a:stretch>
            <a:fillRect/>
          </a:stretch>
        </p:blipFill>
        <p:spPr bwMode="auto">
          <a:xfrm>
            <a:off x="4354707" y="1267706"/>
            <a:ext cx="2168013" cy="463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/>
          <a:srcRect l="49519" t="36707" r="29111" b="10062"/>
          <a:stretch>
            <a:fillRect/>
          </a:stretch>
        </p:blipFill>
        <p:spPr bwMode="auto">
          <a:xfrm>
            <a:off x="657942" y="1052051"/>
            <a:ext cx="23701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>
            <a:stCxn id="19" idx="0"/>
          </p:cNvCxnSpPr>
          <p:nvPr/>
        </p:nvCxnSpPr>
        <p:spPr>
          <a:xfrm rot="16200000" flipV="1">
            <a:off x="1094249" y="4698590"/>
            <a:ext cx="1391264" cy="72512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9" idx="0"/>
          </p:cNvCxnSpPr>
          <p:nvPr/>
        </p:nvCxnSpPr>
        <p:spPr>
          <a:xfrm rot="5400000" flipH="1" flipV="1">
            <a:off x="1635022" y="5040262"/>
            <a:ext cx="1233948" cy="19910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783302" y="5756787"/>
            <a:ext cx="2738285" cy="529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>
                <a:latin typeface="Calibri" pitchFamily="34" charset="0"/>
              </a:rPr>
              <a:t>Replace </a:t>
            </a:r>
            <a:r>
              <a:rPr lang="en-US" sz="1600" b="1" dirty="0" smtClean="0">
                <a:latin typeface="Calibri" pitchFamily="34" charset="0"/>
              </a:rPr>
              <a:t>hardware </a:t>
            </a:r>
            <a:r>
              <a:rPr lang="en-US" sz="1600" b="1" dirty="0">
                <a:latin typeface="Calibri" pitchFamily="34" charset="0"/>
              </a:rPr>
              <a:t>with ASTM A193 B8M Class2 </a:t>
            </a:r>
            <a:r>
              <a:rPr lang="en-US" sz="1600" b="1" dirty="0" smtClean="0">
                <a:latin typeface="Calibri" pitchFamily="34" charset="0"/>
              </a:rPr>
              <a:t>Material.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800942" y="1052051"/>
            <a:ext cx="304800" cy="2438400"/>
          </a:xfrm>
          <a:prstGeom prst="ellipse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1" name="Straight Arrow Connector 20"/>
          <p:cNvCxnSpPr>
            <a:stCxn id="25" idx="1"/>
            <a:endCxn id="20" idx="6"/>
          </p:cNvCxnSpPr>
          <p:nvPr/>
        </p:nvCxnSpPr>
        <p:spPr>
          <a:xfrm rot="10800000">
            <a:off x="2105743" y="2271252"/>
            <a:ext cx="410497" cy="12682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2489199" y="3576483"/>
            <a:ext cx="1337187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>
                <a:latin typeface="Calibri" pitchFamily="34" charset="0"/>
              </a:rPr>
              <a:t>Remove </a:t>
            </a:r>
            <a:r>
              <a:rPr lang="en-US" sz="1600" b="1" dirty="0" smtClean="0">
                <a:latin typeface="Calibri" pitchFamily="34" charset="0"/>
              </a:rPr>
              <a:t>clevis.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800942" y="3490451"/>
            <a:ext cx="304800" cy="381000"/>
          </a:xfrm>
          <a:prstGeom prst="ellipse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4" name="Straight Arrow Connector 23"/>
          <p:cNvCxnSpPr>
            <a:stCxn id="22" idx="1"/>
            <a:endCxn id="23" idx="6"/>
          </p:cNvCxnSpPr>
          <p:nvPr/>
        </p:nvCxnSpPr>
        <p:spPr>
          <a:xfrm rot="10800000">
            <a:off x="2105743" y="3680952"/>
            <a:ext cx="383457" cy="3710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2516239" y="2256503"/>
            <a:ext cx="1671484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>
                <a:latin typeface="Calibri" pitchFamily="34" charset="0"/>
              </a:rPr>
              <a:t>Replace </a:t>
            </a:r>
            <a:r>
              <a:rPr lang="en-US" sz="1600" dirty="0" smtClean="0">
                <a:latin typeface="Calibri" pitchFamily="34" charset="0"/>
              </a:rPr>
              <a:t>c</a:t>
            </a:r>
            <a:r>
              <a:rPr lang="en-US" sz="1600" b="1" dirty="0" smtClean="0">
                <a:latin typeface="Calibri" pitchFamily="34" charset="0"/>
              </a:rPr>
              <a:t>olumn.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26" name="Straight Arrow Connector 25"/>
          <p:cNvCxnSpPr>
            <a:stCxn id="19" idx="0"/>
          </p:cNvCxnSpPr>
          <p:nvPr/>
        </p:nvCxnSpPr>
        <p:spPr>
          <a:xfrm rot="16200000" flipV="1">
            <a:off x="1438378" y="5042720"/>
            <a:ext cx="585019" cy="8431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5" cstate="print"/>
          <a:srcRect l="29033" t="18056" r="22646" b="6337"/>
          <a:stretch>
            <a:fillRect/>
          </a:stretch>
        </p:blipFill>
        <p:spPr bwMode="auto">
          <a:xfrm>
            <a:off x="6594004" y="3640557"/>
            <a:ext cx="2187575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8"/>
          <p:cNvSpPr txBox="1">
            <a:spLocks noChangeArrowheads="1"/>
          </p:cNvSpPr>
          <p:nvPr/>
        </p:nvSpPr>
        <p:spPr bwMode="auto">
          <a:xfrm>
            <a:off x="6250038" y="2922638"/>
            <a:ext cx="1989394" cy="529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2 part column with spacer for installation.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50" name="Straight Arrow Connector 49"/>
          <p:cNvCxnSpPr>
            <a:stCxn id="49" idx="1"/>
          </p:cNvCxnSpPr>
          <p:nvPr/>
        </p:nvCxnSpPr>
        <p:spPr>
          <a:xfrm rot="10800000" flipV="1">
            <a:off x="5683060" y="3187325"/>
            <a:ext cx="566979" cy="53909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8"/>
          <p:cNvSpPr txBox="1">
            <a:spLocks noChangeArrowheads="1"/>
          </p:cNvSpPr>
          <p:nvPr/>
        </p:nvSpPr>
        <p:spPr bwMode="auto">
          <a:xfrm>
            <a:off x="4709651" y="6014884"/>
            <a:ext cx="2546555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Studs used for installation. 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54" name="Straight Arrow Connector 53"/>
          <p:cNvCxnSpPr>
            <a:stCxn id="53" idx="0"/>
          </p:cNvCxnSpPr>
          <p:nvPr/>
        </p:nvCxnSpPr>
        <p:spPr>
          <a:xfrm rot="16200000" flipV="1">
            <a:off x="5278694" y="5310649"/>
            <a:ext cx="1020097" cy="38837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PF4/5 Support Upgrades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l="44089" t="9721" r="33331" b="6944"/>
          <a:stretch>
            <a:fillRect/>
          </a:stretch>
        </p:blipFill>
        <p:spPr bwMode="auto">
          <a:xfrm>
            <a:off x="366253" y="1408471"/>
            <a:ext cx="160072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40862" t="19444" r="31181" b="12500"/>
          <a:stretch>
            <a:fillRect/>
          </a:stretch>
        </p:blipFill>
        <p:spPr bwMode="auto">
          <a:xfrm>
            <a:off x="6191865" y="1582994"/>
            <a:ext cx="242595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 l="42500" t="10728" r="20078" b="22604"/>
          <a:stretch>
            <a:fillRect/>
          </a:stretch>
        </p:blipFill>
        <p:spPr bwMode="auto">
          <a:xfrm>
            <a:off x="2067232" y="1406012"/>
            <a:ext cx="2209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47"/>
          <p:cNvSpPr txBox="1">
            <a:spLocks noChangeArrowheads="1"/>
          </p:cNvSpPr>
          <p:nvPr/>
        </p:nvSpPr>
        <p:spPr bwMode="auto">
          <a:xfrm>
            <a:off x="2359742" y="1086464"/>
            <a:ext cx="2861187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New (additional) PF4/5 </a:t>
            </a:r>
            <a:r>
              <a:rPr lang="en-US" sz="1600" b="1" dirty="0" smtClean="0">
                <a:latin typeface="Calibri" pitchFamily="34" charset="0"/>
              </a:rPr>
              <a:t>Support</a:t>
            </a:r>
            <a:endParaRPr lang="en-US" sz="1600" b="1" dirty="0">
              <a:latin typeface="Calibri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 cstate="print"/>
          <a:srcRect l="40242" t="23981" r="19994" b="16433"/>
          <a:stretch>
            <a:fillRect/>
          </a:stretch>
        </p:blipFill>
        <p:spPr bwMode="auto">
          <a:xfrm>
            <a:off x="3677264" y="3529781"/>
            <a:ext cx="236437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2015612" y="5680586"/>
            <a:ext cx="2723536" cy="529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T-slot allows for relative motion between PF4 and PF5. 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17" name="Straight Arrow Connector 16"/>
          <p:cNvCxnSpPr>
            <a:stCxn id="16" idx="0"/>
          </p:cNvCxnSpPr>
          <p:nvPr/>
        </p:nvCxnSpPr>
        <p:spPr>
          <a:xfrm rot="5400000" flipH="1" flipV="1">
            <a:off x="3238500" y="4406080"/>
            <a:ext cx="1413386" cy="113562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TF Outer Leg Support Upgrades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27653" t="9140" r="18668" b="5556"/>
          <a:stretch>
            <a:fillRect/>
          </a:stretch>
        </p:blipFill>
        <p:spPr bwMode="auto">
          <a:xfrm>
            <a:off x="1917290" y="1012722"/>
            <a:ext cx="570539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/>
          <a:srcRect l="34410" t="18056" r="15051" b="20833"/>
          <a:stretch>
            <a:fillRect/>
          </a:stretch>
        </p:blipFill>
        <p:spPr bwMode="auto">
          <a:xfrm>
            <a:off x="7403691" y="960320"/>
            <a:ext cx="1366684" cy="127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TF Outer Leg Support Upgrades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 l="34457" t="12500" r="10915" b="5556"/>
          <a:stretch>
            <a:fillRect/>
          </a:stretch>
        </p:blipFill>
        <p:spPr bwMode="auto">
          <a:xfrm>
            <a:off x="2396613" y="1138085"/>
            <a:ext cx="4953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47"/>
          <p:cNvSpPr txBox="1">
            <a:spLocks noChangeArrowheads="1"/>
          </p:cNvSpPr>
          <p:nvPr/>
        </p:nvSpPr>
        <p:spPr bwMode="auto">
          <a:xfrm>
            <a:off x="5083278" y="1558412"/>
            <a:ext cx="2487561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Remove and replace clevis. 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rot="5400000">
            <a:off x="5770544" y="1911385"/>
            <a:ext cx="626334" cy="48669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5" idx="0"/>
          </p:cNvCxnSpPr>
          <p:nvPr/>
        </p:nvCxnSpPr>
        <p:spPr>
          <a:xfrm rot="5400000" flipH="1" flipV="1">
            <a:off x="3912012" y="4211892"/>
            <a:ext cx="545689" cy="20402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5" cstate="print"/>
          <a:srcRect l="32342" t="26398" r="17520" b="27178"/>
          <a:stretch>
            <a:fillRect/>
          </a:stretch>
        </p:blipFill>
        <p:spPr bwMode="auto">
          <a:xfrm>
            <a:off x="127820" y="983226"/>
            <a:ext cx="2153264" cy="154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3"/>
          <p:cNvPicPr>
            <a:picLocks noChangeAspect="1" noChangeArrowheads="1"/>
          </p:cNvPicPr>
          <p:nvPr/>
        </p:nvPicPr>
        <p:blipFill>
          <a:blip r:embed="rId6" cstate="print"/>
          <a:srcRect l="26881" t="19444" r="13976" b="13889"/>
          <a:stretch>
            <a:fillRect/>
          </a:stretch>
        </p:blipFill>
        <p:spPr bwMode="auto">
          <a:xfrm>
            <a:off x="147485" y="2991463"/>
            <a:ext cx="20955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7" cstate="print"/>
          <a:srcRect l="28366" t="27748" r="17227" b="30416"/>
          <a:stretch>
            <a:fillRect/>
          </a:stretch>
        </p:blipFill>
        <p:spPr bwMode="auto">
          <a:xfrm>
            <a:off x="5570102" y="4355689"/>
            <a:ext cx="3455911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8" cstate="print"/>
          <a:srcRect l="35958" t="31840" r="13406" b="26788"/>
          <a:stretch>
            <a:fillRect/>
          </a:stretch>
        </p:blipFill>
        <p:spPr bwMode="auto">
          <a:xfrm>
            <a:off x="2084438" y="5024284"/>
            <a:ext cx="2300749" cy="145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47"/>
          <p:cNvSpPr txBox="1">
            <a:spLocks noChangeArrowheads="1"/>
          </p:cNvSpPr>
          <p:nvPr/>
        </p:nvSpPr>
        <p:spPr bwMode="auto">
          <a:xfrm>
            <a:off x="2600632" y="4586747"/>
            <a:ext cx="2964426" cy="529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Remove and replace existing TFO Leg support turnbuckles. 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 rot="16200000" flipH="1">
            <a:off x="2574041" y="2190579"/>
            <a:ext cx="286702" cy="199841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47"/>
          <p:cNvSpPr txBox="1">
            <a:spLocks noChangeArrowheads="1"/>
          </p:cNvSpPr>
          <p:nvPr/>
        </p:nvSpPr>
        <p:spPr bwMode="auto">
          <a:xfrm>
            <a:off x="717755" y="2517057"/>
            <a:ext cx="2000864" cy="529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Remove and replace connecting rods. 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22" name="TextBox 47"/>
          <p:cNvSpPr txBox="1">
            <a:spLocks noChangeArrowheads="1"/>
          </p:cNvSpPr>
          <p:nvPr/>
        </p:nvSpPr>
        <p:spPr bwMode="auto">
          <a:xfrm>
            <a:off x="4263593" y="5808243"/>
            <a:ext cx="742337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welded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23" name="Straight Arrow Connector 22"/>
          <p:cNvCxnSpPr>
            <a:stCxn id="22" idx="0"/>
          </p:cNvCxnSpPr>
          <p:nvPr/>
        </p:nvCxnSpPr>
        <p:spPr>
          <a:xfrm rot="16200000" flipV="1">
            <a:off x="4305300" y="5478781"/>
            <a:ext cx="291363" cy="3675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47"/>
          <p:cNvSpPr txBox="1">
            <a:spLocks noChangeArrowheads="1"/>
          </p:cNvSpPr>
          <p:nvPr/>
        </p:nvSpPr>
        <p:spPr bwMode="auto">
          <a:xfrm>
            <a:off x="5944582" y="3705122"/>
            <a:ext cx="2620298" cy="529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Shimmed</a:t>
            </a:r>
            <a:r>
              <a:rPr lang="en-US" sz="1600" dirty="0" smtClean="0">
                <a:latin typeface="Calibri" pitchFamily="34" charset="0"/>
              </a:rPr>
              <a:t> around existing TFO leg clamp.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34" name="Straight Arrow Connector 33"/>
          <p:cNvCxnSpPr>
            <a:stCxn id="22" idx="3"/>
          </p:cNvCxnSpPr>
          <p:nvPr/>
        </p:nvCxnSpPr>
        <p:spPr>
          <a:xfrm flipV="1">
            <a:off x="5005930" y="5913120"/>
            <a:ext cx="734470" cy="367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4" idx="1"/>
          </p:cNvCxnSpPr>
          <p:nvPr/>
        </p:nvCxnSpPr>
        <p:spPr>
          <a:xfrm rot="10800000">
            <a:off x="5293360" y="3566160"/>
            <a:ext cx="651222" cy="4036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Interconnections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l="38225" t="13441" r="5330" b="22939"/>
          <a:stretch>
            <a:fillRect/>
          </a:stretch>
        </p:blipFill>
        <p:spPr bwMode="auto">
          <a:xfrm>
            <a:off x="186813" y="1032387"/>
            <a:ext cx="6033169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 l="29137" t="23835" r="14392" b="26882"/>
          <a:stretch>
            <a:fillRect/>
          </a:stretch>
        </p:blipFill>
        <p:spPr bwMode="auto">
          <a:xfrm>
            <a:off x="4493340" y="3706760"/>
            <a:ext cx="4001729" cy="270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47"/>
          <p:cNvSpPr txBox="1">
            <a:spLocks noChangeArrowheads="1"/>
          </p:cNvSpPr>
          <p:nvPr/>
        </p:nvSpPr>
        <p:spPr bwMode="auto">
          <a:xfrm>
            <a:off x="2871019" y="5690256"/>
            <a:ext cx="2390551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Upper Crown-Lid Bolt Plate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13" name="Straight Arrow Connector 12"/>
          <p:cNvCxnSpPr>
            <a:stCxn id="12" idx="0"/>
          </p:cNvCxnSpPr>
          <p:nvPr/>
        </p:nvCxnSpPr>
        <p:spPr>
          <a:xfrm rot="5400000" flipH="1" flipV="1">
            <a:off x="4369621" y="5104416"/>
            <a:ext cx="282514" cy="88916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" idx="0"/>
          </p:cNvCxnSpPr>
          <p:nvPr/>
        </p:nvCxnSpPr>
        <p:spPr>
          <a:xfrm rot="16200000" flipV="1">
            <a:off x="2496575" y="4120536"/>
            <a:ext cx="2071985" cy="10674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 l="57221" t="40728" r="29901" b="36469"/>
          <a:stretch>
            <a:fillRect/>
          </a:stretch>
        </p:blipFill>
        <p:spPr bwMode="auto">
          <a:xfrm>
            <a:off x="5791200" y="1120876"/>
            <a:ext cx="213359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5562600"/>
          </a:xfrm>
        </p:spPr>
        <p:txBody>
          <a:bodyPr/>
          <a:lstStyle/>
          <a:p>
            <a:pPr>
              <a:buClr>
                <a:srgbClr val="010000"/>
              </a:buClr>
            </a:pPr>
            <a:r>
              <a:rPr lang="en-US" sz="2300" dirty="0" smtClean="0"/>
              <a:t>Charge Questions</a:t>
            </a:r>
          </a:p>
          <a:p>
            <a:pPr>
              <a:buClr>
                <a:srgbClr val="010000"/>
              </a:buClr>
            </a:pPr>
            <a:r>
              <a:rPr lang="en-US" sz="2300" dirty="0" smtClean="0"/>
              <a:t>CHITs</a:t>
            </a:r>
          </a:p>
          <a:p>
            <a:pPr>
              <a:buClr>
                <a:srgbClr val="010000"/>
              </a:buClr>
            </a:pPr>
            <a:r>
              <a:rPr lang="en-US" sz="2300" dirty="0" smtClean="0"/>
              <a:t>Design Overview</a:t>
            </a:r>
          </a:p>
          <a:p>
            <a:pPr>
              <a:buClr>
                <a:srgbClr val="010000"/>
              </a:buClr>
            </a:pPr>
            <a:r>
              <a:rPr lang="en-US" sz="2300" dirty="0" smtClean="0"/>
              <a:t>Vessel Leg Reinforcement</a:t>
            </a:r>
          </a:p>
          <a:p>
            <a:pPr>
              <a:buClr>
                <a:srgbClr val="010000"/>
              </a:buClr>
            </a:pPr>
            <a:r>
              <a:rPr lang="en-US" sz="2300" dirty="0" smtClean="0"/>
              <a:t>Pedestal Upgrade</a:t>
            </a:r>
          </a:p>
          <a:p>
            <a:pPr>
              <a:buClr>
                <a:srgbClr val="010000"/>
              </a:buClr>
            </a:pPr>
            <a:r>
              <a:rPr lang="en-US" sz="2300" dirty="0" smtClean="0"/>
              <a:t>Umbrella Upgrades</a:t>
            </a:r>
          </a:p>
          <a:p>
            <a:pPr>
              <a:buClr>
                <a:srgbClr val="010000"/>
              </a:buClr>
            </a:pPr>
            <a:r>
              <a:rPr lang="en-US" sz="2300" dirty="0" smtClean="0"/>
              <a:t>PF2/3 Support Upgrades</a:t>
            </a:r>
          </a:p>
          <a:p>
            <a:pPr>
              <a:buClr>
                <a:srgbClr val="010000"/>
              </a:buClr>
            </a:pPr>
            <a:r>
              <a:rPr lang="en-US" sz="2300" dirty="0" smtClean="0"/>
              <a:t>PF4/5 Support Upgrades</a:t>
            </a:r>
          </a:p>
          <a:p>
            <a:pPr>
              <a:buClr>
                <a:srgbClr val="010000"/>
              </a:buClr>
            </a:pPr>
            <a:r>
              <a:rPr lang="en-US" sz="2300" dirty="0" smtClean="0"/>
              <a:t>TF Outer Leg Support Upgrades</a:t>
            </a:r>
          </a:p>
          <a:p>
            <a:pPr>
              <a:buClr>
                <a:srgbClr val="010000"/>
              </a:buClr>
            </a:pPr>
            <a:r>
              <a:rPr lang="en-US" sz="2300" dirty="0" smtClean="0"/>
              <a:t>Interconnections</a:t>
            </a:r>
          </a:p>
          <a:p>
            <a:pPr>
              <a:buClr>
                <a:srgbClr val="010000"/>
              </a:buClr>
            </a:pPr>
            <a:r>
              <a:rPr lang="en-US" sz="2300" dirty="0" smtClean="0"/>
              <a:t>Cost &amp; </a:t>
            </a:r>
            <a:r>
              <a:rPr lang="en-US" sz="2300" dirty="0" smtClean="0"/>
              <a:t>Schedule</a:t>
            </a:r>
            <a:endParaRPr lang="en-US" sz="2300" dirty="0" smtClean="0"/>
          </a:p>
          <a:p>
            <a:pPr>
              <a:buClr>
                <a:srgbClr val="010000"/>
              </a:buClr>
            </a:pPr>
            <a:r>
              <a:rPr lang="en-US" sz="2300" dirty="0" smtClean="0"/>
              <a:t>Open Items</a:t>
            </a:r>
          </a:p>
        </p:txBody>
      </p: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Interconnections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 l="49103" t="11111" r="7390" b="12007"/>
          <a:stretch>
            <a:fillRect/>
          </a:stretch>
        </p:blipFill>
        <p:spPr bwMode="auto">
          <a:xfrm>
            <a:off x="737419" y="1120876"/>
            <a:ext cx="427565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 l="25530" t="21505" r="12727" b="19713"/>
          <a:stretch>
            <a:fillRect/>
          </a:stretch>
        </p:blipFill>
        <p:spPr bwMode="auto">
          <a:xfrm>
            <a:off x="4286864" y="3647767"/>
            <a:ext cx="3597662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61359" t="24751" r="20632" b="51936"/>
          <a:stretch>
            <a:fillRect/>
          </a:stretch>
        </p:blipFill>
        <p:spPr bwMode="auto">
          <a:xfrm>
            <a:off x="5201264" y="1130709"/>
            <a:ext cx="291829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47"/>
          <p:cNvSpPr txBox="1">
            <a:spLocks noChangeArrowheads="1"/>
          </p:cNvSpPr>
          <p:nvPr/>
        </p:nvSpPr>
        <p:spPr bwMode="auto">
          <a:xfrm>
            <a:off x="2054943" y="5798411"/>
            <a:ext cx="2517058" cy="529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Lower  Crown-Lid-Pedestal  Bolt Plate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>
          <a:xfrm rot="5400000" flipH="1" flipV="1">
            <a:off x="3767069" y="4895158"/>
            <a:ext cx="449657" cy="135685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0"/>
          </p:cNvCxnSpPr>
          <p:nvPr/>
        </p:nvCxnSpPr>
        <p:spPr>
          <a:xfrm rot="16200000" flipV="1">
            <a:off x="1358164" y="3843103"/>
            <a:ext cx="3192862" cy="71775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&amp; </a:t>
            </a:r>
            <a:r>
              <a:rPr lang="en-US" dirty="0" smtClean="0"/>
              <a:t>Schedule</a:t>
            </a:r>
            <a:endParaRPr lang="en-US" dirty="0" smtClean="0"/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62232" y="1020097"/>
            <a:ext cx="8839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ETC updated for FDR effort and M&amp;S.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010000"/>
              </a:buClr>
              <a:buFontTx/>
              <a:buChar char="–"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Additional EAEM man-hours required: </a:t>
            </a:r>
            <a:r>
              <a:rPr lang="en-US" sz="2000" b="0" i="0" kern="0" dirty="0" smtClean="0">
                <a:solidFill>
                  <a:schemeClr val="accent2"/>
                </a:solidFill>
              </a:rPr>
              <a:t>≈ 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830 man-hours.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010000"/>
              </a:buClr>
              <a:buFontTx/>
              <a:buChar char="–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Assembly and detailed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 drawings mostly completed.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010000"/>
              </a:buClr>
              <a:buFontTx/>
              <a:buChar char="–"/>
            </a:pPr>
            <a:r>
              <a:rPr lang="en-US" sz="2000" b="0" i="0" kern="0" baseline="0" dirty="0" smtClean="0">
                <a:solidFill>
                  <a:schemeClr val="accent2"/>
                </a:solidFill>
                <a:latin typeface="+mn-lt"/>
              </a:rPr>
              <a:t>Design finalization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 pending calculation completion.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010000"/>
              </a:buClr>
              <a:buFontTx/>
              <a:buChar char="–"/>
              <a:defRPr/>
            </a:pPr>
            <a:r>
              <a:rPr lang="en-US" sz="2000" b="0" i="0" kern="0" dirty="0" smtClean="0">
                <a:solidFill>
                  <a:schemeClr val="accent2"/>
                </a:solidFill>
              </a:rPr>
              <a:t>M&amp;S reduced ≈ $200k.</a:t>
            </a:r>
          </a:p>
          <a:p>
            <a:pPr marL="1200150" lvl="2" indent="-285750" eaLnBrk="0" hangingPunct="0">
              <a:spcBef>
                <a:spcPct val="20000"/>
              </a:spcBef>
              <a:buClr>
                <a:srgbClr val="010000"/>
              </a:buClr>
              <a:buFontTx/>
              <a:buChar char="–"/>
            </a:pPr>
            <a:r>
              <a:rPr lang="en-US" sz="1800" b="0" i="0" kern="0" dirty="0" smtClean="0">
                <a:solidFill>
                  <a:srgbClr val="FF0000"/>
                </a:solidFill>
              </a:rPr>
              <a:t>This </a:t>
            </a:r>
            <a:r>
              <a:rPr lang="en-US" sz="1800" b="0" i="0" kern="0" dirty="0" smtClean="0">
                <a:solidFill>
                  <a:srgbClr val="FF0000"/>
                </a:solidFill>
              </a:rPr>
              <a:t>requires validation.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Will need to update ETC upon completion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the calculations.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Items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162232" y="1020097"/>
            <a:ext cx="8839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Anchor spacing &amp; Concrete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Loading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r>
              <a:rPr lang="en-US" sz="28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Pedestal bolted details.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 Lid Assembly bolted details.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r>
              <a:rPr lang="en-US" sz="28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Upper/Lower Lid to Crown Bolt </a:t>
            </a:r>
            <a:r>
              <a:rPr lang="en-US" sz="28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Plate details.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r>
              <a:rPr lang="en-US" sz="2800" b="0" i="0" kern="0" dirty="0" smtClean="0">
                <a:solidFill>
                  <a:schemeClr val="tx1"/>
                </a:solidFill>
                <a:latin typeface="+mn-lt"/>
                <a:cs typeface="+mn-cs"/>
              </a:rPr>
              <a:t>PF4/5 New Support FEA details.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TFO Leg Weldment bolted details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10000"/>
              </a:buClr>
              <a:buFontTx/>
              <a:buChar char="•"/>
              <a:defRPr/>
            </a:pPr>
            <a:r>
              <a:rPr lang="en-US" sz="2800" b="0" i="0" kern="0" dirty="0" smtClean="0">
                <a:solidFill>
                  <a:schemeClr val="tx1"/>
                </a:solidFill>
              </a:rPr>
              <a:t>ETC Cost </a:t>
            </a:r>
            <a:r>
              <a:rPr lang="en-US" sz="2800" b="0" i="0" kern="0" dirty="0" smtClean="0">
                <a:solidFill>
                  <a:schemeClr val="tx1"/>
                </a:solidFill>
              </a:rPr>
              <a:t>&amp; </a:t>
            </a:r>
            <a:r>
              <a:rPr lang="en-US" sz="2800" b="0" i="0" kern="0" dirty="0" smtClean="0">
                <a:solidFill>
                  <a:schemeClr val="tx1"/>
                </a:solidFill>
              </a:rPr>
              <a:t>Schedule.</a:t>
            </a:r>
            <a:endParaRPr lang="en-US" sz="2800" b="0" i="0" kern="0" dirty="0" smtClean="0">
              <a:solidFill>
                <a:schemeClr val="tx1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0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2051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2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3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4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5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152400" y="9906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200" i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28" charset="-128"/>
                <a:cs typeface="+mn-cs"/>
              </a:rPr>
              <a:t>Bus Bars &amp; Supports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3200" i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28" charset="-128"/>
                <a:cs typeface="+mn-cs"/>
              </a:rPr>
              <a:t>WBS </a:t>
            </a:r>
            <a:r>
              <a:rPr lang="en-US" sz="3200" i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28" charset="-128"/>
                <a:cs typeface="+mn-cs"/>
              </a:rPr>
              <a:t>1.5.5</a:t>
            </a:r>
            <a:endParaRPr lang="en-US" sz="3200" i="0" dirty="0">
              <a:solidFill>
                <a:schemeClr val="accent2"/>
              </a:solidFill>
              <a:latin typeface="Arial" charset="0"/>
              <a:cs typeface="+mn-cs"/>
            </a:endParaRPr>
          </a:p>
        </p:txBody>
      </p:sp>
      <p:cxnSp>
        <p:nvCxnSpPr>
          <p:cNvPr id="2057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8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9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0" name="Text Box 9"/>
          <p:cNvSpPr txBox="1">
            <a:spLocks noChangeArrowheads="1"/>
          </p:cNvSpPr>
          <p:nvPr/>
        </p:nvSpPr>
        <p:spPr bwMode="auto">
          <a:xfrm>
            <a:off x="1524000" y="2057400"/>
            <a:ext cx="6019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0" dirty="0" smtClean="0">
                <a:solidFill>
                  <a:schemeClr val="tx1"/>
                </a:solidFill>
                <a:latin typeface="Arial" charset="0"/>
              </a:rPr>
              <a:t>Mark Smith</a:t>
            </a:r>
            <a:endParaRPr lang="en-US" sz="1600" b="0" dirty="0">
              <a:solidFill>
                <a:schemeClr val="tx1"/>
              </a:solidFill>
              <a:latin typeface="Arial" charset="0"/>
            </a:endParaRPr>
          </a:p>
          <a:p>
            <a:pPr algn="ctr"/>
            <a:r>
              <a:rPr lang="en-US" sz="1600" b="0" dirty="0">
                <a:solidFill>
                  <a:schemeClr val="tx1"/>
                </a:solidFill>
                <a:latin typeface="Arial" charset="0"/>
              </a:rPr>
              <a:t>and the NSTX</a:t>
            </a:r>
            <a:r>
              <a:rPr lang="en-US" sz="1600" b="0" dirty="0" smtClean="0">
                <a:solidFill>
                  <a:schemeClr val="tx1"/>
                </a:solidFill>
                <a:latin typeface="Arial" charset="0"/>
              </a:rPr>
              <a:t> Upgrade Team</a:t>
            </a:r>
            <a:endParaRPr lang="en-US" sz="1600" b="0" dirty="0">
              <a:solidFill>
                <a:schemeClr val="tx1"/>
              </a:solidFill>
              <a:latin typeface="Arial" charset="0"/>
            </a:endParaRPr>
          </a:p>
        </p:txBody>
      </p:sp>
      <p:cxnSp>
        <p:nvCxnSpPr>
          <p:cNvPr id="2061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2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3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4" name="Text Box 10"/>
          <p:cNvSpPr txBox="1">
            <a:spLocks noChangeArrowheads="1"/>
          </p:cNvSpPr>
          <p:nvPr/>
        </p:nvSpPr>
        <p:spPr bwMode="auto">
          <a:xfrm>
            <a:off x="1676400" y="3352800"/>
            <a:ext cx="5715000" cy="627864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NSTX Center Stack Upgrade Peer Review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LSB B318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May 18, 2011</a:t>
            </a:r>
            <a:endParaRPr lang="en-US" sz="1600" i="0" dirty="0">
              <a:solidFill>
                <a:srgbClr val="FF0000"/>
              </a:solidFill>
            </a:endParaRPr>
          </a:p>
        </p:txBody>
      </p:sp>
      <p:cxnSp>
        <p:nvCxnSpPr>
          <p:cNvPr id="2065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6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7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9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0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1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2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3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4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5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6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7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8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9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80" name="Picture 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cxnSp>
        <p:nvCxnSpPr>
          <p:cNvPr id="2081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2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3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219200" cy="5492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NSTX</a:t>
            </a:r>
          </a:p>
        </p:txBody>
      </p:sp>
      <p:cxnSp>
        <p:nvCxnSpPr>
          <p:cNvPr id="2085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6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7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8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eaLnBrk="0" hangingPunct="0"/>
            <a:r>
              <a:rPr lang="en-US" sz="1800">
                <a:solidFill>
                  <a:schemeClr val="accent2"/>
                </a:solidFill>
                <a:latin typeface="Arial" charset="0"/>
              </a:rPr>
              <a:t>Supported by   </a:t>
            </a:r>
          </a:p>
        </p:txBody>
      </p:sp>
      <p:cxnSp>
        <p:nvCxnSpPr>
          <p:cNvPr id="2089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0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91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2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3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94" name="Picture 53" descr="ppi224.tmp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7313" y="2330450"/>
            <a:ext cx="1284287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95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6" name="Text Box 153"/>
          <p:cNvSpPr txBox="1">
            <a:spLocks noChangeArrowheads="1"/>
          </p:cNvSpPr>
          <p:nvPr/>
        </p:nvSpPr>
        <p:spPr bwMode="auto">
          <a:xfrm>
            <a:off x="7707313" y="2330450"/>
            <a:ext cx="1284287" cy="4375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 anchor="b">
            <a:spAutoFit/>
          </a:bodyPr>
          <a:lstStyle/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St. Andrews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Hebrew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RRC Kurchatov Inst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NFRI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Jülich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</p:txBody>
      </p:sp>
      <p:cxnSp>
        <p:nvCxnSpPr>
          <p:cNvPr id="2097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98" name="Picture 155" descr="nstx_sm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5163" y="4419600"/>
            <a:ext cx="202723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99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100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2102" name="Picture 48" descr="ppi221.tmp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209800"/>
            <a:ext cx="13335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3" name="Text Box 152"/>
          <p:cNvSpPr txBox="1">
            <a:spLocks noChangeArrowheads="1"/>
          </p:cNvSpPr>
          <p:nvPr/>
        </p:nvSpPr>
        <p:spPr bwMode="auto">
          <a:xfrm>
            <a:off x="190500" y="2286000"/>
            <a:ext cx="1257300" cy="441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CompX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FIU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New York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Illinois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Wisconsin</a:t>
            </a: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572000"/>
            <a:ext cx="277882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43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5562600"/>
          </a:xfrm>
        </p:spPr>
        <p:txBody>
          <a:bodyPr/>
          <a:lstStyle/>
          <a:p>
            <a:pPr>
              <a:buClr>
                <a:srgbClr val="010000"/>
              </a:buClr>
            </a:pPr>
            <a:r>
              <a:rPr lang="en-US" sz="2300" dirty="0" smtClean="0"/>
              <a:t>Charge Questions &amp; CHITs</a:t>
            </a:r>
          </a:p>
          <a:p>
            <a:pPr>
              <a:buClr>
                <a:srgbClr val="010000"/>
              </a:buClr>
            </a:pPr>
            <a:r>
              <a:rPr lang="en-US" sz="2300" dirty="0" smtClean="0"/>
              <a:t>Installation Layout</a:t>
            </a:r>
          </a:p>
          <a:p>
            <a:pPr>
              <a:buClr>
                <a:srgbClr val="010000"/>
              </a:buClr>
            </a:pPr>
            <a:r>
              <a:rPr lang="en-US" sz="2300" dirty="0" smtClean="0"/>
              <a:t>CHI Ring Bus</a:t>
            </a:r>
          </a:p>
          <a:p>
            <a:pPr>
              <a:buClr>
                <a:srgbClr val="010000"/>
              </a:buClr>
            </a:pPr>
            <a:r>
              <a:rPr lang="en-US" sz="2300" dirty="0" smtClean="0"/>
              <a:t>PF 1a, b, c Bus</a:t>
            </a:r>
          </a:p>
          <a:p>
            <a:pPr>
              <a:buClr>
                <a:srgbClr val="010000"/>
              </a:buClr>
            </a:pPr>
            <a:r>
              <a:rPr lang="en-US" sz="2300" dirty="0" smtClean="0"/>
              <a:t>OH Coaxial Bus</a:t>
            </a:r>
          </a:p>
          <a:p>
            <a:pPr>
              <a:buClr>
                <a:srgbClr val="010000"/>
              </a:buClr>
            </a:pPr>
            <a:r>
              <a:rPr lang="en-US" sz="2300" dirty="0" smtClean="0"/>
              <a:t>TF </a:t>
            </a:r>
            <a:r>
              <a:rPr lang="en-US" sz="2300" dirty="0" smtClean="0"/>
              <a:t>Bus</a:t>
            </a:r>
          </a:p>
          <a:p>
            <a:pPr>
              <a:buClr>
                <a:srgbClr val="010000"/>
              </a:buClr>
            </a:pPr>
            <a:r>
              <a:rPr lang="en-US" sz="2300" dirty="0" smtClean="0"/>
              <a:t>Cost &amp; Schedule</a:t>
            </a:r>
            <a:endParaRPr lang="en-US" sz="2300" dirty="0" smtClean="0"/>
          </a:p>
          <a:p>
            <a:pPr>
              <a:buClr>
                <a:srgbClr val="010000"/>
              </a:buClr>
            </a:pPr>
            <a:endParaRPr lang="en-US" sz="2300" dirty="0" smtClean="0"/>
          </a:p>
          <a:p>
            <a:pPr>
              <a:buClr>
                <a:srgbClr val="010000"/>
              </a:buClr>
            </a:pPr>
            <a:endParaRPr lang="en-US" sz="2300" dirty="0" smtClean="0"/>
          </a:p>
          <a:p>
            <a:pPr>
              <a:buClr>
                <a:srgbClr val="010000"/>
              </a:buClr>
            </a:pPr>
            <a:endParaRPr lang="en-US" sz="2300" dirty="0" smtClean="0"/>
          </a:p>
        </p:txBody>
      </p: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 Questions &amp; CHITs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5562600"/>
          </a:xfrm>
        </p:spPr>
        <p:txBody>
          <a:bodyPr/>
          <a:lstStyle/>
          <a:p>
            <a:r>
              <a:rPr lang="en-US" sz="2000" dirty="0" smtClean="0"/>
              <a:t>Has ES&amp;H been properly addressed? </a:t>
            </a:r>
          </a:p>
          <a:p>
            <a:r>
              <a:rPr lang="en-US" sz="2000" dirty="0" smtClean="0"/>
              <a:t> Does the final design meet the GRD? </a:t>
            </a:r>
          </a:p>
          <a:p>
            <a:r>
              <a:rPr lang="en-US" sz="2000" dirty="0" smtClean="0"/>
              <a:t> Does the FDR satisfy PPPL Procedure ENG‐033 Design Verification?</a:t>
            </a:r>
          </a:p>
          <a:p>
            <a:pPr lvl="1"/>
            <a:r>
              <a:rPr lang="en-US" sz="1800" dirty="0" smtClean="0"/>
              <a:t>Attachment 4: Design Review Objectives and Input Documentation</a:t>
            </a:r>
          </a:p>
          <a:p>
            <a:pPr lvl="1"/>
            <a:r>
              <a:rPr lang="en-US" sz="1800" dirty="0" smtClean="0"/>
              <a:t>Attachment 6: Human Performance Improvement/Factors Considerations.</a:t>
            </a:r>
          </a:p>
          <a:p>
            <a:r>
              <a:rPr lang="en-US" sz="2000" dirty="0" smtClean="0"/>
              <a:t>Have the CHITS &amp; previous recommendations been addressed?</a:t>
            </a:r>
          </a:p>
          <a:p>
            <a:r>
              <a:rPr lang="en-US" sz="2000" dirty="0" smtClean="0"/>
              <a:t> Have risks been appropriately identified and mitigated? </a:t>
            </a:r>
          </a:p>
          <a:p>
            <a:r>
              <a:rPr lang="en-US" sz="2000" dirty="0" smtClean="0"/>
              <a:t> Are the cost and schedule estimates updated and reasonable?</a:t>
            </a:r>
          </a:p>
          <a:p>
            <a:endParaRPr lang="en-US" sz="2000" dirty="0" smtClean="0"/>
          </a:p>
          <a:p>
            <a:r>
              <a:rPr lang="en-US" sz="2000" dirty="0" smtClean="0"/>
              <a:t>There are no open CHITs.</a:t>
            </a:r>
          </a:p>
          <a:p>
            <a:pPr>
              <a:buNone/>
            </a:pPr>
            <a:endParaRPr lang="en-US" sz="2000" dirty="0" smtClean="0"/>
          </a:p>
          <a:p>
            <a:pPr>
              <a:buClr>
                <a:srgbClr val="010000"/>
              </a:buClr>
            </a:pPr>
            <a:endParaRPr lang="en-US" sz="2800" dirty="0" smtClean="0"/>
          </a:p>
          <a:p>
            <a:pPr>
              <a:buClr>
                <a:srgbClr val="010000"/>
              </a:buClr>
            </a:pPr>
            <a:endParaRPr lang="en-US" sz="2800" dirty="0" smtClean="0"/>
          </a:p>
        </p:txBody>
      </p: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Layout</a:t>
            </a:r>
            <a:endParaRPr lang="en-US" dirty="0" smtClean="0"/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5562600"/>
          </a:xfrm>
        </p:spPr>
        <p:txBody>
          <a:bodyPr/>
          <a:lstStyle/>
          <a:p>
            <a:pPr>
              <a:buClr>
                <a:srgbClr val="010000"/>
              </a:buClr>
            </a:pPr>
            <a:endParaRPr lang="en-US" sz="2300" dirty="0" smtClean="0"/>
          </a:p>
          <a:p>
            <a:pPr>
              <a:buClr>
                <a:srgbClr val="010000"/>
              </a:buClr>
            </a:pPr>
            <a:endParaRPr lang="en-US" sz="2300" dirty="0" smtClean="0"/>
          </a:p>
          <a:p>
            <a:pPr>
              <a:buClr>
                <a:srgbClr val="010000"/>
              </a:buClr>
            </a:pPr>
            <a:endParaRPr lang="en-US" sz="2300" dirty="0" smtClean="0"/>
          </a:p>
        </p:txBody>
      </p: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7323" t="9946" r="16488" b="6250"/>
          <a:stretch>
            <a:fillRect/>
          </a:stretch>
        </p:blipFill>
        <p:spPr bwMode="auto">
          <a:xfrm>
            <a:off x="1927452" y="1012723"/>
            <a:ext cx="56283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>
            <a:endCxn id="13" idx="1"/>
          </p:cNvCxnSpPr>
          <p:nvPr/>
        </p:nvCxnSpPr>
        <p:spPr>
          <a:xfrm flipV="1">
            <a:off x="7256209" y="1921403"/>
            <a:ext cx="269078" cy="572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7525287" y="1779826"/>
            <a:ext cx="986870" cy="2831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18288" tIns="18288" rIns="18288" bIns="18288">
            <a:spAutoFit/>
          </a:bodyPr>
          <a:lstStyle/>
          <a:p>
            <a:pPr algn="ctr"/>
            <a:r>
              <a:rPr lang="en-US" sz="1600" b="1" dirty="0" smtClean="0">
                <a:latin typeface="Calibri" pitchFamily="34" charset="0"/>
              </a:rPr>
              <a:t>Bus Tower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990144" y="5906386"/>
            <a:ext cx="1355160" cy="2831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18288" tIns="18288" rIns="18288" bIns="18288">
            <a:spAutoFit/>
          </a:bodyPr>
          <a:lstStyle/>
          <a:p>
            <a:pPr algn="ctr"/>
            <a:r>
              <a:rPr lang="en-US" sz="1600" b="1" dirty="0">
                <a:latin typeface="Calibri" pitchFamily="34" charset="0"/>
              </a:rPr>
              <a:t>CHI </a:t>
            </a:r>
            <a:r>
              <a:rPr lang="en-US" sz="1600" b="1" dirty="0" smtClean="0">
                <a:latin typeface="Calibri" pitchFamily="34" charset="0"/>
              </a:rPr>
              <a:t>Ring Bus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494217" y="5269763"/>
            <a:ext cx="1430246" cy="2831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18288" tIns="18288" rIns="18288" bIns="18288">
            <a:spAutoFit/>
          </a:bodyPr>
          <a:lstStyle/>
          <a:p>
            <a:pPr algn="ctr"/>
            <a:r>
              <a:rPr lang="en-US" sz="1600" b="1">
                <a:latin typeface="Calibri" pitchFamily="34" charset="0"/>
              </a:rPr>
              <a:t>TF Bus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701500" y="1043604"/>
            <a:ext cx="1837867" cy="2831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18288" tIns="18288" rIns="18288" bIns="18288">
            <a:spAutoFit/>
          </a:bodyPr>
          <a:lstStyle/>
          <a:p>
            <a:pPr algn="ctr"/>
            <a:r>
              <a:rPr lang="en-US" sz="1600" b="1">
                <a:latin typeface="Calibri" pitchFamily="34" charset="0"/>
              </a:rPr>
              <a:t>Upper PF1 Bus</a:t>
            </a:r>
          </a:p>
        </p:txBody>
      </p:sp>
      <p:cxnSp>
        <p:nvCxnSpPr>
          <p:cNvPr id="18" name="Straight Arrow Connector 17"/>
          <p:cNvCxnSpPr>
            <a:endCxn id="16" idx="2"/>
          </p:cNvCxnSpPr>
          <p:nvPr/>
        </p:nvCxnSpPr>
        <p:spPr>
          <a:xfrm rot="5400000" flipH="1" flipV="1">
            <a:off x="6357919" y="1438466"/>
            <a:ext cx="374223" cy="15080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4" idx="3"/>
          </p:cNvCxnSpPr>
          <p:nvPr/>
        </p:nvCxnSpPr>
        <p:spPr>
          <a:xfrm rot="10800000">
            <a:off x="3345305" y="6047964"/>
            <a:ext cx="803909" cy="107031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5" idx="1"/>
          </p:cNvCxnSpPr>
          <p:nvPr/>
        </p:nvCxnSpPr>
        <p:spPr>
          <a:xfrm flipV="1">
            <a:off x="5594555" y="5411340"/>
            <a:ext cx="899662" cy="330699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15" idx="1"/>
          </p:cNvCxnSpPr>
          <p:nvPr/>
        </p:nvCxnSpPr>
        <p:spPr>
          <a:xfrm rot="5400000">
            <a:off x="6185155" y="5087539"/>
            <a:ext cx="632863" cy="1473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Layout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5562600"/>
          </a:xfrm>
        </p:spPr>
        <p:txBody>
          <a:bodyPr/>
          <a:lstStyle/>
          <a:p>
            <a:pPr>
              <a:buClr>
                <a:srgbClr val="010000"/>
              </a:buClr>
            </a:pPr>
            <a:endParaRPr lang="en-US" sz="2300" dirty="0" smtClean="0"/>
          </a:p>
          <a:p>
            <a:pPr>
              <a:buClr>
                <a:srgbClr val="010000"/>
              </a:buClr>
            </a:pPr>
            <a:endParaRPr lang="en-US" sz="2300" dirty="0" smtClean="0"/>
          </a:p>
          <a:p>
            <a:pPr>
              <a:buClr>
                <a:srgbClr val="010000"/>
              </a:buClr>
            </a:pPr>
            <a:endParaRPr lang="en-US" sz="2300" dirty="0" smtClean="0"/>
          </a:p>
        </p:txBody>
      </p: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36761" t="10001" r="23100" b="5417"/>
          <a:stretch>
            <a:fillRect/>
          </a:stretch>
        </p:blipFill>
        <p:spPr bwMode="auto">
          <a:xfrm>
            <a:off x="2162253" y="970457"/>
            <a:ext cx="41751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>
            <a:endCxn id="13" idx="1"/>
          </p:cNvCxnSpPr>
          <p:nvPr/>
        </p:nvCxnSpPr>
        <p:spPr>
          <a:xfrm flipV="1">
            <a:off x="6013528" y="1980396"/>
            <a:ext cx="430212" cy="133063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6443740" y="1838819"/>
            <a:ext cx="986870" cy="2831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18288" tIns="18288" rIns="18288" bIns="18288">
            <a:spAutoFit/>
          </a:bodyPr>
          <a:lstStyle/>
          <a:p>
            <a:pPr algn="ctr"/>
            <a:r>
              <a:rPr lang="en-US" sz="1600" b="1" dirty="0" smtClean="0">
                <a:latin typeface="Calibri" pitchFamily="34" charset="0"/>
              </a:rPr>
              <a:t>Bus Tower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14" name="Straight Arrow Connector 13"/>
          <p:cNvCxnSpPr>
            <a:endCxn id="15" idx="3"/>
          </p:cNvCxnSpPr>
          <p:nvPr/>
        </p:nvCxnSpPr>
        <p:spPr>
          <a:xfrm rot="10800000">
            <a:off x="2513009" y="6146044"/>
            <a:ext cx="789485" cy="6181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889678" y="6004466"/>
            <a:ext cx="1623330" cy="2831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18288" tIns="18288" rIns="18288" bIns="18288">
            <a:spAutoFit/>
          </a:bodyPr>
          <a:lstStyle/>
          <a:p>
            <a:pPr algn="ctr"/>
            <a:r>
              <a:rPr lang="en-US" sz="1600" b="1">
                <a:latin typeface="Calibri" pitchFamily="34" charset="0"/>
              </a:rPr>
              <a:t>Pedestal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4791153" y="5204319"/>
            <a:ext cx="1287222" cy="2831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18288" tIns="18288" rIns="18288" bIns="18288">
            <a:spAutoFit/>
          </a:bodyPr>
          <a:lstStyle/>
          <a:p>
            <a:pPr algn="ctr"/>
            <a:r>
              <a:rPr lang="en-US" sz="1600" b="1">
                <a:latin typeface="Calibri" pitchFamily="34" charset="0"/>
              </a:rPr>
              <a:t>OH Bus</a:t>
            </a: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4772673" y="5975212"/>
            <a:ext cx="1355160" cy="2831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18288" tIns="18288" rIns="18288" bIns="18288">
            <a:spAutoFit/>
          </a:bodyPr>
          <a:lstStyle/>
          <a:p>
            <a:pPr algn="ctr"/>
            <a:r>
              <a:rPr lang="en-US" sz="1600" b="1" dirty="0">
                <a:latin typeface="Calibri" pitchFamily="34" charset="0"/>
              </a:rPr>
              <a:t>CHI </a:t>
            </a:r>
            <a:r>
              <a:rPr lang="en-US" sz="1600" b="1" dirty="0" smtClean="0">
                <a:latin typeface="Calibri" pitchFamily="34" charset="0"/>
              </a:rPr>
              <a:t>Ring Bus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3003766" y="2851027"/>
            <a:ext cx="1430246" cy="2831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18288" tIns="18288" rIns="18288" bIns="18288">
            <a:spAutoFit/>
          </a:bodyPr>
          <a:lstStyle/>
          <a:p>
            <a:pPr algn="ctr"/>
            <a:r>
              <a:rPr lang="en-US" sz="1600" b="1">
                <a:latin typeface="Calibri" pitchFamily="34" charset="0"/>
              </a:rPr>
              <a:t>TF Bus</a:t>
            </a: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1139332" y="1181255"/>
            <a:ext cx="1837867" cy="2831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18288" tIns="18288" rIns="18288" bIns="18288">
            <a:spAutoFit/>
          </a:bodyPr>
          <a:lstStyle/>
          <a:p>
            <a:pPr algn="ctr"/>
            <a:r>
              <a:rPr lang="en-US" sz="1600" b="1">
                <a:latin typeface="Calibri" pitchFamily="34" charset="0"/>
              </a:rPr>
              <a:t>Upper PF1 Bus</a:t>
            </a:r>
          </a:p>
        </p:txBody>
      </p:sp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1203479" y="4036953"/>
            <a:ext cx="1837867" cy="2831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18288" tIns="18288" rIns="18288" bIns="18288">
            <a:spAutoFit/>
          </a:bodyPr>
          <a:lstStyle/>
          <a:p>
            <a:pPr algn="ctr"/>
            <a:r>
              <a:rPr lang="en-US" sz="1600" b="1" dirty="0">
                <a:latin typeface="Calibri" pitchFamily="34" charset="0"/>
              </a:rPr>
              <a:t>Lower PF1 Bus</a:t>
            </a:r>
          </a:p>
        </p:txBody>
      </p:sp>
      <p:cxnSp>
        <p:nvCxnSpPr>
          <p:cNvPr id="21" name="Straight Arrow Connector 20"/>
          <p:cNvCxnSpPr>
            <a:stCxn id="43" idx="7"/>
            <a:endCxn id="19" idx="3"/>
          </p:cNvCxnSpPr>
          <p:nvPr/>
        </p:nvCxnSpPr>
        <p:spPr>
          <a:xfrm rot="10800000">
            <a:off x="2977200" y="1322833"/>
            <a:ext cx="404297" cy="251487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7" idx="1"/>
          </p:cNvCxnSpPr>
          <p:nvPr/>
        </p:nvCxnSpPr>
        <p:spPr>
          <a:xfrm>
            <a:off x="4305670" y="5832629"/>
            <a:ext cx="467003" cy="28416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 rot="16200000">
            <a:off x="3412409" y="4782838"/>
            <a:ext cx="641350" cy="354012"/>
          </a:xfrm>
          <a:prstGeom prst="ellipse">
            <a:avLst/>
          </a:prstGeom>
          <a:noFill/>
          <a:ln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4" name="Straight Arrow Connector 23"/>
          <p:cNvCxnSpPr>
            <a:stCxn id="23" idx="4"/>
            <a:endCxn id="16" idx="1"/>
          </p:cNvCxnSpPr>
          <p:nvPr/>
        </p:nvCxnSpPr>
        <p:spPr>
          <a:xfrm>
            <a:off x="3910090" y="4959844"/>
            <a:ext cx="881063" cy="386052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8" idx="2"/>
          </p:cNvCxnSpPr>
          <p:nvPr/>
        </p:nvCxnSpPr>
        <p:spPr>
          <a:xfrm rot="16200000" flipV="1">
            <a:off x="3688426" y="3164644"/>
            <a:ext cx="452398" cy="391472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20" idx="3"/>
          </p:cNvCxnSpPr>
          <p:nvPr/>
        </p:nvCxnSpPr>
        <p:spPr>
          <a:xfrm rot="10800000">
            <a:off x="3041346" y="4178531"/>
            <a:ext cx="554110" cy="100507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 rot="15149528">
            <a:off x="3656513" y="717788"/>
            <a:ext cx="976331" cy="1955475"/>
          </a:xfrm>
          <a:prstGeom prst="ellipse">
            <a:avLst/>
          </a:prstGeom>
          <a:noFill/>
          <a:ln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 Ring Bus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5562600"/>
          </a:xfrm>
        </p:spPr>
        <p:txBody>
          <a:bodyPr/>
          <a:lstStyle/>
          <a:p>
            <a:pPr>
              <a:buClr>
                <a:srgbClr val="010000"/>
              </a:buClr>
            </a:pPr>
            <a:endParaRPr lang="en-US" sz="2300" dirty="0" smtClean="0"/>
          </a:p>
          <a:p>
            <a:pPr>
              <a:buClr>
                <a:srgbClr val="010000"/>
              </a:buClr>
            </a:pPr>
            <a:endParaRPr lang="en-US" sz="2300" dirty="0" smtClean="0"/>
          </a:p>
          <a:p>
            <a:pPr>
              <a:buClr>
                <a:srgbClr val="010000"/>
              </a:buClr>
            </a:pPr>
            <a:endParaRPr lang="en-US" sz="2300" dirty="0" smtClean="0"/>
          </a:p>
        </p:txBody>
      </p: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1200" t="13620" r="10866" b="16846"/>
          <a:stretch>
            <a:fillRect/>
          </a:stretch>
        </p:blipFill>
        <p:spPr bwMode="auto">
          <a:xfrm>
            <a:off x="1700980" y="1612490"/>
            <a:ext cx="5702709" cy="381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47"/>
          <p:cNvSpPr txBox="1">
            <a:spLocks noChangeArrowheads="1"/>
          </p:cNvSpPr>
          <p:nvPr/>
        </p:nvSpPr>
        <p:spPr bwMode="auto">
          <a:xfrm>
            <a:off x="2713703" y="5169146"/>
            <a:ext cx="1160207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G10 spacer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 flipV="1">
            <a:off x="3873910" y="5112774"/>
            <a:ext cx="560438" cy="19794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8" idx="2"/>
          </p:cNvCxnSpPr>
          <p:nvPr/>
        </p:nvCxnSpPr>
        <p:spPr>
          <a:xfrm rot="16200000" flipH="1">
            <a:off x="1992419" y="2257889"/>
            <a:ext cx="481471" cy="52848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47"/>
          <p:cNvSpPr txBox="1">
            <a:spLocks noChangeArrowheads="1"/>
          </p:cNvSpPr>
          <p:nvPr/>
        </p:nvSpPr>
        <p:spPr bwMode="auto">
          <a:xfrm>
            <a:off x="6661354" y="5124902"/>
            <a:ext cx="1430594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Support/mount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18" name="TextBox 47"/>
          <p:cNvSpPr txBox="1">
            <a:spLocks noChangeArrowheads="1"/>
          </p:cNvSpPr>
          <p:nvPr/>
        </p:nvSpPr>
        <p:spPr bwMode="auto">
          <a:xfrm>
            <a:off x="1627240" y="1998243"/>
            <a:ext cx="683342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Clamp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24" name="Straight Arrow Connector 23"/>
          <p:cNvCxnSpPr>
            <a:stCxn id="17" idx="1"/>
          </p:cNvCxnSpPr>
          <p:nvPr/>
        </p:nvCxnSpPr>
        <p:spPr>
          <a:xfrm rot="10800000">
            <a:off x="6228736" y="4970207"/>
            <a:ext cx="432618" cy="2962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47"/>
          <p:cNvSpPr txBox="1">
            <a:spLocks noChangeArrowheads="1"/>
          </p:cNvSpPr>
          <p:nvPr/>
        </p:nvSpPr>
        <p:spPr bwMode="auto">
          <a:xfrm>
            <a:off x="5717458" y="1654113"/>
            <a:ext cx="1450258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Water cooled .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27" name="Straight Arrow Connector 26"/>
          <p:cNvCxnSpPr>
            <a:stCxn id="26" idx="2"/>
          </p:cNvCxnSpPr>
          <p:nvPr/>
        </p:nvCxnSpPr>
        <p:spPr>
          <a:xfrm rot="5400000">
            <a:off x="6067890" y="2034206"/>
            <a:ext cx="471637" cy="27775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PF 1a, b, c Bus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5562600"/>
          </a:xfrm>
        </p:spPr>
        <p:txBody>
          <a:bodyPr/>
          <a:lstStyle/>
          <a:p>
            <a:pPr>
              <a:buClr>
                <a:srgbClr val="010000"/>
              </a:buClr>
            </a:pPr>
            <a:endParaRPr lang="en-US" sz="2300" dirty="0" smtClean="0"/>
          </a:p>
          <a:p>
            <a:pPr>
              <a:buClr>
                <a:srgbClr val="010000"/>
              </a:buClr>
            </a:pPr>
            <a:endParaRPr lang="en-US" sz="2300" dirty="0" smtClean="0"/>
          </a:p>
          <a:p>
            <a:pPr>
              <a:buClr>
                <a:srgbClr val="010000"/>
              </a:buClr>
            </a:pPr>
            <a:endParaRPr lang="en-US" sz="2300" dirty="0" smtClean="0"/>
          </a:p>
        </p:txBody>
      </p: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22371" t="10215" r="13794" b="16846"/>
          <a:stretch>
            <a:fillRect/>
          </a:stretch>
        </p:blipFill>
        <p:spPr bwMode="auto">
          <a:xfrm>
            <a:off x="1455174" y="1307690"/>
            <a:ext cx="612221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47"/>
          <p:cNvSpPr txBox="1">
            <a:spLocks noChangeArrowheads="1"/>
          </p:cNvSpPr>
          <p:nvPr/>
        </p:nvSpPr>
        <p:spPr bwMode="auto">
          <a:xfrm>
            <a:off x="5766618" y="4938089"/>
            <a:ext cx="1430594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Support/mount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14" name="TextBox 47"/>
          <p:cNvSpPr txBox="1">
            <a:spLocks noChangeArrowheads="1"/>
          </p:cNvSpPr>
          <p:nvPr/>
        </p:nvSpPr>
        <p:spPr bwMode="auto">
          <a:xfrm>
            <a:off x="3770671" y="4584128"/>
            <a:ext cx="683342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Clamp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>
          <a:xfrm flipV="1">
            <a:off x="4454013" y="3814917"/>
            <a:ext cx="501444" cy="9107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3"/>
          </p:cNvCxnSpPr>
          <p:nvPr/>
        </p:nvCxnSpPr>
        <p:spPr>
          <a:xfrm flipV="1">
            <a:off x="4454013" y="4522839"/>
            <a:ext cx="619432" cy="20286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3"/>
          </p:cNvCxnSpPr>
          <p:nvPr/>
        </p:nvCxnSpPr>
        <p:spPr>
          <a:xfrm flipV="1">
            <a:off x="4454013" y="3431459"/>
            <a:ext cx="1661652" cy="12942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3" idx="1"/>
          </p:cNvCxnSpPr>
          <p:nvPr/>
        </p:nvCxnSpPr>
        <p:spPr>
          <a:xfrm rot="10800000">
            <a:off x="5211098" y="4798142"/>
            <a:ext cx="555521" cy="2815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47"/>
          <p:cNvSpPr txBox="1">
            <a:spLocks noChangeArrowheads="1"/>
          </p:cNvSpPr>
          <p:nvPr/>
        </p:nvSpPr>
        <p:spPr bwMode="auto">
          <a:xfrm>
            <a:off x="3854245" y="5995058"/>
            <a:ext cx="1936955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Upper PF1 Bus Runs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27" name="TextBox 47"/>
          <p:cNvSpPr txBox="1">
            <a:spLocks noChangeArrowheads="1"/>
          </p:cNvSpPr>
          <p:nvPr/>
        </p:nvSpPr>
        <p:spPr bwMode="auto">
          <a:xfrm>
            <a:off x="1017639" y="2863484"/>
            <a:ext cx="1027471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Bus Tower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28" name="Straight Arrow Connector 27"/>
          <p:cNvCxnSpPr>
            <a:stCxn id="27" idx="3"/>
          </p:cNvCxnSpPr>
          <p:nvPr/>
        </p:nvCxnSpPr>
        <p:spPr>
          <a:xfrm flipV="1">
            <a:off x="2045110" y="2998839"/>
            <a:ext cx="393290" cy="62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 Questions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5562600"/>
          </a:xfrm>
        </p:spPr>
        <p:txBody>
          <a:bodyPr/>
          <a:lstStyle/>
          <a:p>
            <a:r>
              <a:rPr lang="en-US" sz="2000" dirty="0" smtClean="0"/>
              <a:t>Has ES&amp;H been properly addressed? </a:t>
            </a:r>
          </a:p>
          <a:p>
            <a:r>
              <a:rPr lang="en-US" sz="2000" dirty="0" smtClean="0"/>
              <a:t> Does the final design meet the GRD? </a:t>
            </a:r>
          </a:p>
          <a:p>
            <a:r>
              <a:rPr lang="en-US" sz="2000" dirty="0" smtClean="0"/>
              <a:t> Does the FDR satisfy PPPL Procedure ENG‐033 Design Verification?</a:t>
            </a:r>
          </a:p>
          <a:p>
            <a:pPr lvl="1"/>
            <a:r>
              <a:rPr lang="en-US" sz="1800" dirty="0" smtClean="0"/>
              <a:t>Attachment 4: Design Review Objectives and Input Documentation</a:t>
            </a:r>
          </a:p>
          <a:p>
            <a:pPr lvl="1"/>
            <a:r>
              <a:rPr lang="en-US" sz="1800" dirty="0" smtClean="0"/>
              <a:t>Attachment 6: Human Performance Improvement/Factors Considerations.</a:t>
            </a:r>
          </a:p>
          <a:p>
            <a:r>
              <a:rPr lang="en-US" sz="2000" dirty="0" smtClean="0"/>
              <a:t>Have the CHITS &amp; previous recommendations been addressed?</a:t>
            </a:r>
          </a:p>
          <a:p>
            <a:r>
              <a:rPr lang="en-US" sz="2000" dirty="0" smtClean="0"/>
              <a:t> Have risks been appropriately identified and mitigated? </a:t>
            </a:r>
          </a:p>
          <a:p>
            <a:r>
              <a:rPr lang="en-US" sz="2000" dirty="0" smtClean="0"/>
              <a:t> Are the cost and schedule estimates updated and reasonable?</a:t>
            </a:r>
          </a:p>
          <a:p>
            <a:pPr>
              <a:buClr>
                <a:srgbClr val="010000"/>
              </a:buClr>
            </a:pPr>
            <a:endParaRPr lang="en-US" sz="2800" dirty="0" smtClean="0"/>
          </a:p>
          <a:p>
            <a:pPr>
              <a:buClr>
                <a:srgbClr val="010000"/>
              </a:buClr>
            </a:pPr>
            <a:endParaRPr lang="en-US" sz="2800" dirty="0" smtClean="0"/>
          </a:p>
        </p:txBody>
      </p: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PF 1a, b, c Bus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5562600"/>
          </a:xfrm>
        </p:spPr>
        <p:txBody>
          <a:bodyPr/>
          <a:lstStyle/>
          <a:p>
            <a:pPr>
              <a:buClr>
                <a:srgbClr val="010000"/>
              </a:buClr>
            </a:pPr>
            <a:endParaRPr lang="en-US" sz="2300" dirty="0" smtClean="0"/>
          </a:p>
          <a:p>
            <a:pPr>
              <a:buClr>
                <a:srgbClr val="010000"/>
              </a:buClr>
            </a:pPr>
            <a:endParaRPr lang="en-US" sz="2300" dirty="0" smtClean="0"/>
          </a:p>
          <a:p>
            <a:pPr>
              <a:buClr>
                <a:srgbClr val="010000"/>
              </a:buClr>
            </a:pPr>
            <a:endParaRPr lang="en-US" sz="2300" dirty="0" smtClean="0"/>
          </a:p>
        </p:txBody>
      </p: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25182" t="10573" r="19182" b="18100"/>
          <a:stretch>
            <a:fillRect/>
          </a:stretch>
        </p:blipFill>
        <p:spPr bwMode="auto">
          <a:xfrm>
            <a:off x="1327355" y="934063"/>
            <a:ext cx="654783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47"/>
          <p:cNvSpPr txBox="1">
            <a:spLocks noChangeArrowheads="1"/>
          </p:cNvSpPr>
          <p:nvPr/>
        </p:nvSpPr>
        <p:spPr bwMode="auto">
          <a:xfrm>
            <a:off x="6651523" y="4652954"/>
            <a:ext cx="683342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Clamp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>
          <a:xfrm rot="5400000" flipH="1" flipV="1">
            <a:off x="6799088" y="4382648"/>
            <a:ext cx="464412" cy="76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3" idx="0"/>
          </p:cNvCxnSpPr>
          <p:nvPr/>
        </p:nvCxnSpPr>
        <p:spPr>
          <a:xfrm rot="16200000" flipV="1">
            <a:off x="6218985" y="3878744"/>
            <a:ext cx="1142838" cy="40558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47"/>
          <p:cNvSpPr txBox="1">
            <a:spLocks noChangeArrowheads="1"/>
          </p:cNvSpPr>
          <p:nvPr/>
        </p:nvSpPr>
        <p:spPr bwMode="auto">
          <a:xfrm>
            <a:off x="4050890" y="5827910"/>
            <a:ext cx="1936955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Lower PF1 Bus Runs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23" name="TextBox 47"/>
          <p:cNvSpPr txBox="1">
            <a:spLocks noChangeArrowheads="1"/>
          </p:cNvSpPr>
          <p:nvPr/>
        </p:nvSpPr>
        <p:spPr bwMode="auto">
          <a:xfrm>
            <a:off x="1017639" y="2863484"/>
            <a:ext cx="1027471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Bus Tower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/>
        </p:nvCxnSpPr>
        <p:spPr>
          <a:xfrm flipV="1">
            <a:off x="2045110" y="2998839"/>
            <a:ext cx="393290" cy="62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OH Coaxial Bus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5562600"/>
          </a:xfrm>
        </p:spPr>
        <p:txBody>
          <a:bodyPr/>
          <a:lstStyle/>
          <a:p>
            <a:pPr>
              <a:buClr>
                <a:srgbClr val="010000"/>
              </a:buClr>
            </a:pPr>
            <a:endParaRPr lang="en-US" sz="2300" dirty="0" smtClean="0"/>
          </a:p>
          <a:p>
            <a:pPr>
              <a:buClr>
                <a:srgbClr val="010000"/>
              </a:buClr>
            </a:pPr>
            <a:endParaRPr lang="en-US" sz="2300" dirty="0" smtClean="0"/>
          </a:p>
          <a:p>
            <a:pPr>
              <a:buClr>
                <a:srgbClr val="010000"/>
              </a:buClr>
            </a:pPr>
            <a:endParaRPr lang="en-US" sz="2300" dirty="0" smtClean="0"/>
          </a:p>
        </p:txBody>
      </p: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42804" t="9677" r="27430" b="6452"/>
          <a:stretch>
            <a:fillRect/>
          </a:stretch>
        </p:blipFill>
        <p:spPr bwMode="auto">
          <a:xfrm>
            <a:off x="456872" y="952090"/>
            <a:ext cx="297917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20326" t="13067" r="10444" b="13600"/>
          <a:stretch>
            <a:fillRect/>
          </a:stretch>
        </p:blipFill>
        <p:spPr bwMode="auto">
          <a:xfrm>
            <a:off x="3952240" y="1158240"/>
            <a:ext cx="4622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27680" t="27141" r="10956" b="25081"/>
          <a:stretch>
            <a:fillRect/>
          </a:stretch>
        </p:blipFill>
        <p:spPr bwMode="auto">
          <a:xfrm>
            <a:off x="4170845" y="4076206"/>
            <a:ext cx="3665466" cy="220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47"/>
          <p:cNvSpPr txBox="1">
            <a:spLocks noChangeArrowheads="1"/>
          </p:cNvSpPr>
          <p:nvPr/>
        </p:nvSpPr>
        <p:spPr bwMode="auto">
          <a:xfrm>
            <a:off x="2222089" y="4903675"/>
            <a:ext cx="1160207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G10 spacer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15" name="Straight Arrow Connector 14"/>
          <p:cNvCxnSpPr>
            <a:stCxn id="16" idx="1"/>
          </p:cNvCxnSpPr>
          <p:nvPr/>
        </p:nvCxnSpPr>
        <p:spPr>
          <a:xfrm rot="10800000" flipV="1">
            <a:off x="1533832" y="5885911"/>
            <a:ext cx="919316" cy="2327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47"/>
          <p:cNvSpPr txBox="1">
            <a:spLocks noChangeArrowheads="1"/>
          </p:cNvSpPr>
          <p:nvPr/>
        </p:nvSpPr>
        <p:spPr bwMode="auto">
          <a:xfrm>
            <a:off x="2453148" y="5744334"/>
            <a:ext cx="1430594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Support/mount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20" name="Straight Arrow Connector 19"/>
          <p:cNvCxnSpPr>
            <a:stCxn id="14" idx="1"/>
          </p:cNvCxnSpPr>
          <p:nvPr/>
        </p:nvCxnSpPr>
        <p:spPr>
          <a:xfrm rot="10800000">
            <a:off x="1710813" y="4935794"/>
            <a:ext cx="511276" cy="10945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4" idx="1"/>
          </p:cNvCxnSpPr>
          <p:nvPr/>
        </p:nvCxnSpPr>
        <p:spPr>
          <a:xfrm rot="10800000" flipV="1">
            <a:off x="1553497" y="5045252"/>
            <a:ext cx="668592" cy="51980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47"/>
          <p:cNvSpPr txBox="1">
            <a:spLocks noChangeArrowheads="1"/>
          </p:cNvSpPr>
          <p:nvPr/>
        </p:nvSpPr>
        <p:spPr bwMode="auto">
          <a:xfrm>
            <a:off x="1991031" y="3050293"/>
            <a:ext cx="2148350" cy="529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Water cooled rectangular bus section.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28" name="Straight Arrow Connector 27"/>
          <p:cNvCxnSpPr>
            <a:stCxn id="27" idx="1"/>
          </p:cNvCxnSpPr>
          <p:nvPr/>
        </p:nvCxnSpPr>
        <p:spPr>
          <a:xfrm rot="10800000">
            <a:off x="1568257" y="3023427"/>
            <a:ext cx="422775" cy="29155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7" idx="1"/>
          </p:cNvCxnSpPr>
          <p:nvPr/>
        </p:nvCxnSpPr>
        <p:spPr>
          <a:xfrm rot="10800000">
            <a:off x="1750143" y="2939845"/>
            <a:ext cx="240888" cy="37513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6" idx="0"/>
          </p:cNvCxnSpPr>
          <p:nvPr/>
        </p:nvCxnSpPr>
        <p:spPr>
          <a:xfrm rot="5400000" flipH="1" flipV="1">
            <a:off x="5513522" y="3008589"/>
            <a:ext cx="936356" cy="22860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47"/>
          <p:cNvSpPr txBox="1">
            <a:spLocks noChangeArrowheads="1"/>
          </p:cNvSpPr>
          <p:nvPr/>
        </p:nvSpPr>
        <p:spPr bwMode="auto">
          <a:xfrm>
            <a:off x="4980038" y="3591067"/>
            <a:ext cx="1774723" cy="529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Air cooled Coaxial Bus section.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41" name="Straight Arrow Connector 40"/>
          <p:cNvCxnSpPr>
            <a:stCxn id="36" idx="2"/>
          </p:cNvCxnSpPr>
          <p:nvPr/>
        </p:nvCxnSpPr>
        <p:spPr>
          <a:xfrm rot="16200000" flipH="1">
            <a:off x="5529781" y="4458062"/>
            <a:ext cx="717028" cy="4179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7"/>
          <p:cNvSpPr txBox="1">
            <a:spLocks noChangeArrowheads="1"/>
          </p:cNvSpPr>
          <p:nvPr/>
        </p:nvSpPr>
        <p:spPr bwMode="auto">
          <a:xfrm>
            <a:off x="5978012" y="1255906"/>
            <a:ext cx="2064775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Connection to OH coil. 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45" name="Straight Arrow Connector 44"/>
          <p:cNvCxnSpPr>
            <a:stCxn id="44" idx="1"/>
          </p:cNvCxnSpPr>
          <p:nvPr/>
        </p:nvCxnSpPr>
        <p:spPr>
          <a:xfrm rot="10800000" flipV="1">
            <a:off x="5506064" y="1397482"/>
            <a:ext cx="471948" cy="10685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TF Bus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5562600"/>
          </a:xfrm>
        </p:spPr>
        <p:txBody>
          <a:bodyPr/>
          <a:lstStyle/>
          <a:p>
            <a:pPr>
              <a:buClr>
                <a:srgbClr val="010000"/>
              </a:buClr>
            </a:pPr>
            <a:endParaRPr lang="en-US" sz="2300" dirty="0" smtClean="0"/>
          </a:p>
          <a:p>
            <a:pPr>
              <a:buClr>
                <a:srgbClr val="010000"/>
              </a:buClr>
            </a:pPr>
            <a:endParaRPr lang="en-US" sz="2300" dirty="0" smtClean="0"/>
          </a:p>
          <a:p>
            <a:pPr>
              <a:buClr>
                <a:srgbClr val="010000"/>
              </a:buClr>
            </a:pPr>
            <a:endParaRPr lang="en-US" sz="2300" dirty="0" smtClean="0"/>
          </a:p>
        </p:txBody>
      </p: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27408" t="10573" r="7820" b="17563"/>
          <a:stretch>
            <a:fillRect/>
          </a:stretch>
        </p:blipFill>
        <p:spPr bwMode="auto">
          <a:xfrm>
            <a:off x="727586" y="1022555"/>
            <a:ext cx="756603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47"/>
          <p:cNvSpPr txBox="1">
            <a:spLocks noChangeArrowheads="1"/>
          </p:cNvSpPr>
          <p:nvPr/>
        </p:nvSpPr>
        <p:spPr bwMode="auto">
          <a:xfrm>
            <a:off x="4798142" y="3605817"/>
            <a:ext cx="1160207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G10 spacer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13" name="Straight Arrow Connector 12"/>
          <p:cNvCxnSpPr>
            <a:stCxn id="14" idx="1"/>
          </p:cNvCxnSpPr>
          <p:nvPr/>
        </p:nvCxnSpPr>
        <p:spPr>
          <a:xfrm rot="10800000">
            <a:off x="4286866" y="5506064"/>
            <a:ext cx="565355" cy="2126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47"/>
          <p:cNvSpPr txBox="1">
            <a:spLocks noChangeArrowheads="1"/>
          </p:cNvSpPr>
          <p:nvPr/>
        </p:nvSpPr>
        <p:spPr bwMode="auto">
          <a:xfrm>
            <a:off x="4852220" y="5577185"/>
            <a:ext cx="1430594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Support/mount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15" name="TextBox 47"/>
          <p:cNvSpPr txBox="1">
            <a:spLocks noChangeArrowheads="1"/>
          </p:cNvSpPr>
          <p:nvPr/>
        </p:nvSpPr>
        <p:spPr bwMode="auto">
          <a:xfrm>
            <a:off x="899651" y="3630397"/>
            <a:ext cx="2010698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Water cooled section.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16" name="TextBox 47"/>
          <p:cNvSpPr txBox="1">
            <a:spLocks noChangeArrowheads="1"/>
          </p:cNvSpPr>
          <p:nvPr/>
        </p:nvSpPr>
        <p:spPr bwMode="auto">
          <a:xfrm>
            <a:off x="4517923" y="1172335"/>
            <a:ext cx="1027471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Bus Tower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17" name="Straight Arrow Connector 16"/>
          <p:cNvCxnSpPr>
            <a:stCxn id="16" idx="3"/>
          </p:cNvCxnSpPr>
          <p:nvPr/>
        </p:nvCxnSpPr>
        <p:spPr>
          <a:xfrm flipV="1">
            <a:off x="5545394" y="1307690"/>
            <a:ext cx="393290" cy="62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" idx="0"/>
          </p:cNvCxnSpPr>
          <p:nvPr/>
        </p:nvCxnSpPr>
        <p:spPr>
          <a:xfrm rot="5400000" flipH="1" flipV="1">
            <a:off x="5197660" y="2874625"/>
            <a:ext cx="911778" cy="55060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2" idx="1"/>
          </p:cNvCxnSpPr>
          <p:nvPr/>
        </p:nvCxnSpPr>
        <p:spPr>
          <a:xfrm rot="10800000">
            <a:off x="4483510" y="3746090"/>
            <a:ext cx="314632" cy="13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6" idx="1"/>
          </p:cNvCxnSpPr>
          <p:nvPr/>
        </p:nvCxnSpPr>
        <p:spPr>
          <a:xfrm rot="10800000">
            <a:off x="5982930" y="3033251"/>
            <a:ext cx="565355" cy="2126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47"/>
          <p:cNvSpPr txBox="1">
            <a:spLocks noChangeArrowheads="1"/>
          </p:cNvSpPr>
          <p:nvPr/>
        </p:nvSpPr>
        <p:spPr bwMode="auto">
          <a:xfrm>
            <a:off x="6548284" y="3104372"/>
            <a:ext cx="1430594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Support/mount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27" name="Straight Arrow Connector 26"/>
          <p:cNvCxnSpPr>
            <a:stCxn id="12" idx="1"/>
          </p:cNvCxnSpPr>
          <p:nvPr/>
        </p:nvCxnSpPr>
        <p:spPr>
          <a:xfrm rot="10800000" flipV="1">
            <a:off x="3972232" y="3747393"/>
            <a:ext cx="825910" cy="109990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 rot="16200000">
            <a:off x="1597743" y="4468762"/>
            <a:ext cx="1248698" cy="983224"/>
          </a:xfrm>
          <a:prstGeom prst="ellipse">
            <a:avLst/>
          </a:prstGeom>
          <a:noFill/>
          <a:ln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1" name="Straight Arrow Connector 30"/>
          <p:cNvCxnSpPr>
            <a:stCxn id="15" idx="2"/>
            <a:endCxn id="30" idx="6"/>
          </p:cNvCxnSpPr>
          <p:nvPr/>
        </p:nvCxnSpPr>
        <p:spPr>
          <a:xfrm rot="16200000" flipH="1">
            <a:off x="1852309" y="3966242"/>
            <a:ext cx="422474" cy="31709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42" idx="0"/>
          </p:cNvCxnSpPr>
          <p:nvPr/>
        </p:nvCxnSpPr>
        <p:spPr>
          <a:xfrm rot="5400000" flipH="1" flipV="1">
            <a:off x="1076713" y="5882067"/>
            <a:ext cx="282514" cy="3170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7"/>
          <p:cNvSpPr txBox="1">
            <a:spLocks noChangeArrowheads="1"/>
          </p:cNvSpPr>
          <p:nvPr/>
        </p:nvSpPr>
        <p:spPr bwMode="auto">
          <a:xfrm>
            <a:off x="344128" y="6181869"/>
            <a:ext cx="1430594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Support/mount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47" name="TextBox 47"/>
          <p:cNvSpPr txBox="1">
            <a:spLocks noChangeArrowheads="1"/>
          </p:cNvSpPr>
          <p:nvPr/>
        </p:nvSpPr>
        <p:spPr bwMode="auto">
          <a:xfrm>
            <a:off x="250722" y="5056075"/>
            <a:ext cx="1160207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G10 spacer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48" name="Straight Arrow Connector 47"/>
          <p:cNvCxnSpPr>
            <a:stCxn id="47" idx="2"/>
          </p:cNvCxnSpPr>
          <p:nvPr/>
        </p:nvCxnSpPr>
        <p:spPr>
          <a:xfrm rot="16200000" flipH="1">
            <a:off x="794110" y="5375944"/>
            <a:ext cx="343819" cy="2703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TF Bus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5562600"/>
          </a:xfrm>
        </p:spPr>
        <p:txBody>
          <a:bodyPr/>
          <a:lstStyle/>
          <a:p>
            <a:pPr>
              <a:buClr>
                <a:srgbClr val="010000"/>
              </a:buClr>
            </a:pPr>
            <a:endParaRPr lang="en-US" sz="2300" dirty="0" smtClean="0"/>
          </a:p>
          <a:p>
            <a:pPr>
              <a:buClr>
                <a:srgbClr val="010000"/>
              </a:buClr>
            </a:pPr>
            <a:endParaRPr lang="en-US" sz="2300" dirty="0" smtClean="0"/>
          </a:p>
          <a:p>
            <a:pPr>
              <a:buClr>
                <a:srgbClr val="010000"/>
              </a:buClr>
            </a:pPr>
            <a:endParaRPr lang="en-US" sz="2300" dirty="0" smtClean="0"/>
          </a:p>
        </p:txBody>
      </p: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16793" t="11111" r="7410" b="6250"/>
          <a:stretch>
            <a:fillRect/>
          </a:stretch>
        </p:blipFill>
        <p:spPr bwMode="auto">
          <a:xfrm>
            <a:off x="748890" y="1019277"/>
            <a:ext cx="769940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47"/>
          <p:cNvSpPr txBox="1">
            <a:spLocks noChangeArrowheads="1"/>
          </p:cNvSpPr>
          <p:nvPr/>
        </p:nvSpPr>
        <p:spPr bwMode="auto">
          <a:xfrm>
            <a:off x="3126658" y="1668862"/>
            <a:ext cx="1160207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G10 spacer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13" name="Straight Arrow Connector 12"/>
          <p:cNvCxnSpPr>
            <a:stCxn id="14" idx="3"/>
          </p:cNvCxnSpPr>
          <p:nvPr/>
        </p:nvCxnSpPr>
        <p:spPr>
          <a:xfrm flipV="1">
            <a:off x="3215149" y="5771535"/>
            <a:ext cx="196645" cy="31102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47"/>
          <p:cNvSpPr txBox="1">
            <a:spLocks noChangeArrowheads="1"/>
          </p:cNvSpPr>
          <p:nvPr/>
        </p:nvSpPr>
        <p:spPr bwMode="auto">
          <a:xfrm>
            <a:off x="1784555" y="5940978"/>
            <a:ext cx="1430594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Support/mount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15" name="TextBox 47"/>
          <p:cNvSpPr txBox="1">
            <a:spLocks noChangeArrowheads="1"/>
          </p:cNvSpPr>
          <p:nvPr/>
        </p:nvSpPr>
        <p:spPr bwMode="auto">
          <a:xfrm>
            <a:off x="6445045" y="2421029"/>
            <a:ext cx="2010698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Water cooled section.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16" name="TextBox 47"/>
          <p:cNvSpPr txBox="1">
            <a:spLocks noChangeArrowheads="1"/>
          </p:cNvSpPr>
          <p:nvPr/>
        </p:nvSpPr>
        <p:spPr bwMode="auto">
          <a:xfrm>
            <a:off x="388374" y="3246941"/>
            <a:ext cx="1027471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Bus Tower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17" name="Straight Arrow Connector 16"/>
          <p:cNvCxnSpPr>
            <a:stCxn id="16" idx="0"/>
          </p:cNvCxnSpPr>
          <p:nvPr/>
        </p:nvCxnSpPr>
        <p:spPr>
          <a:xfrm rot="5400000" flipH="1" flipV="1">
            <a:off x="971018" y="2890605"/>
            <a:ext cx="287428" cy="42524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>
            <a:off x="1995949" y="1789471"/>
            <a:ext cx="1101213" cy="4916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0" idx="1"/>
          </p:cNvCxnSpPr>
          <p:nvPr/>
        </p:nvCxnSpPr>
        <p:spPr>
          <a:xfrm rot="10800000" flipV="1">
            <a:off x="2172929" y="2174232"/>
            <a:ext cx="1681316" cy="33299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47"/>
          <p:cNvSpPr txBox="1">
            <a:spLocks noChangeArrowheads="1"/>
          </p:cNvSpPr>
          <p:nvPr/>
        </p:nvSpPr>
        <p:spPr bwMode="auto">
          <a:xfrm>
            <a:off x="3854245" y="2032655"/>
            <a:ext cx="1430594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Support/mount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 rot="16200000">
            <a:off x="6838337" y="3554362"/>
            <a:ext cx="1248698" cy="983224"/>
          </a:xfrm>
          <a:prstGeom prst="ellipse">
            <a:avLst/>
          </a:prstGeom>
          <a:noFill/>
          <a:ln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Arrow Connector 21"/>
          <p:cNvCxnSpPr>
            <a:stCxn id="15" idx="2"/>
            <a:endCxn id="21" idx="6"/>
          </p:cNvCxnSpPr>
          <p:nvPr/>
        </p:nvCxnSpPr>
        <p:spPr>
          <a:xfrm rot="16200000" flipH="1">
            <a:off x="7097819" y="3056758"/>
            <a:ext cx="717442" cy="1229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47"/>
          <p:cNvSpPr txBox="1">
            <a:spLocks noChangeArrowheads="1"/>
          </p:cNvSpPr>
          <p:nvPr/>
        </p:nvSpPr>
        <p:spPr bwMode="auto">
          <a:xfrm>
            <a:off x="4203290" y="3925366"/>
            <a:ext cx="1160207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G10 spacer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24" name="Straight Arrow Connector 23"/>
          <p:cNvCxnSpPr>
            <a:stCxn id="23" idx="1"/>
          </p:cNvCxnSpPr>
          <p:nvPr/>
        </p:nvCxnSpPr>
        <p:spPr>
          <a:xfrm rot="10800000" flipV="1">
            <a:off x="3903406" y="4066942"/>
            <a:ext cx="299884" cy="1412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4" idx="3"/>
          </p:cNvCxnSpPr>
          <p:nvPr/>
        </p:nvCxnSpPr>
        <p:spPr>
          <a:xfrm flipV="1">
            <a:off x="3215149" y="6017342"/>
            <a:ext cx="658761" cy="6521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3" idx="2"/>
          </p:cNvCxnSpPr>
          <p:nvPr/>
        </p:nvCxnSpPr>
        <p:spPr>
          <a:xfrm rot="16200000" flipH="1">
            <a:off x="4825336" y="4166577"/>
            <a:ext cx="963250" cy="10471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3" idx="2"/>
          </p:cNvCxnSpPr>
          <p:nvPr/>
        </p:nvCxnSpPr>
        <p:spPr>
          <a:xfrm rot="5400000">
            <a:off x="4004343" y="4402551"/>
            <a:ext cx="973083" cy="58502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&amp; </a:t>
            </a:r>
            <a:r>
              <a:rPr lang="en-US" dirty="0" smtClean="0"/>
              <a:t>Schedule</a:t>
            </a:r>
            <a:endParaRPr lang="en-US" dirty="0" smtClean="0"/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62232" y="1020097"/>
            <a:ext cx="8839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ETC required for FDR.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Note: Since bus runs are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 field fit, 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esign is frozen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until installation.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–"/>
              <a:tabLst/>
              <a:defRPr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1</a:t>
            </a:r>
            <a:r>
              <a:rPr lang="en-US" sz="2000" b="0" i="0" kern="0" baseline="30000" dirty="0" smtClean="0">
                <a:solidFill>
                  <a:schemeClr val="accent2"/>
                </a:solidFill>
                <a:latin typeface="+mn-lt"/>
              </a:rPr>
              <a:t>st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 pass analysis is completed.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–"/>
              <a:tabLst/>
              <a:defRPr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Assembly and detailed drawings mostly completed.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010000"/>
              </a:buClr>
              <a:buFontTx/>
              <a:buChar char="–"/>
            </a:pPr>
            <a:r>
              <a:rPr lang="en-US" sz="2000" b="0" i="0" kern="0" dirty="0" smtClean="0">
                <a:solidFill>
                  <a:schemeClr val="accent2"/>
                </a:solidFill>
              </a:rPr>
              <a:t>Design modifications (per analysis) implemented prior to installation.</a:t>
            </a:r>
            <a:endParaRPr lang="en-US" sz="2000" b="0" i="0" kern="0" dirty="0" smtClean="0">
              <a:solidFill>
                <a:schemeClr val="accent2"/>
              </a:solidFill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–"/>
              <a:tabLst/>
              <a:defRPr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ETC to include designer man-hours.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–"/>
              <a:tabLst/>
              <a:defRPr/>
            </a:pPr>
            <a:r>
              <a:rPr lang="en-US" sz="2000" b="0" i="0" kern="0" dirty="0" smtClean="0">
                <a:solidFill>
                  <a:schemeClr val="accent2"/>
                </a:solidFill>
                <a:latin typeface="+mn-lt"/>
              </a:rPr>
              <a:t>ETC to include EMEM man-hours.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ETC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 to include additional EAEM (analysis) man-hours.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CHITs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2232" y="1020097"/>
            <a:ext cx="8839200" cy="5562600"/>
          </a:xfrm>
        </p:spPr>
        <p:txBody>
          <a:bodyPr/>
          <a:lstStyle/>
          <a:p>
            <a:pPr>
              <a:buClr>
                <a:srgbClr val="010000"/>
              </a:buClr>
            </a:pPr>
            <a:r>
              <a:rPr lang="en-US" sz="2800" dirty="0" smtClean="0"/>
              <a:t>CHIT log line item 215: CHIT-07 PDR June 2010</a:t>
            </a:r>
            <a:endParaRPr lang="en-US" dirty="0" smtClean="0"/>
          </a:p>
          <a:p>
            <a:pPr lvl="1">
              <a:buClr>
                <a:srgbClr val="010000"/>
              </a:buClr>
            </a:pPr>
            <a:r>
              <a:rPr lang="en-US" dirty="0" smtClean="0"/>
              <a:t>TF Outer Leg Support Bolted Joint:</a:t>
            </a:r>
          </a:p>
          <a:p>
            <a:pPr lvl="2">
              <a:buClr>
                <a:srgbClr val="010000"/>
              </a:buClr>
            </a:pPr>
            <a:r>
              <a:rPr lang="en-US" dirty="0" smtClean="0"/>
              <a:t>Are dielectric breaks (insulated joints) required? </a:t>
            </a:r>
          </a:p>
          <a:p>
            <a:pPr lvl="2">
              <a:buClr>
                <a:srgbClr val="010000"/>
              </a:buClr>
            </a:pPr>
            <a:r>
              <a:rPr lang="en-US" i="1" dirty="0" smtClean="0">
                <a:solidFill>
                  <a:schemeClr val="tx1"/>
                </a:solidFill>
              </a:rPr>
              <a:t>No. </a:t>
            </a:r>
          </a:p>
          <a:p>
            <a:pPr lvl="2">
              <a:buClr>
                <a:srgbClr val="010000"/>
              </a:buClr>
            </a:pPr>
            <a:r>
              <a:rPr lang="en-US" dirty="0" smtClean="0"/>
              <a:t>How is a shear load carried?</a:t>
            </a:r>
          </a:p>
          <a:p>
            <a:pPr lvl="2">
              <a:buClr>
                <a:srgbClr val="010000"/>
              </a:buClr>
            </a:pPr>
            <a:r>
              <a:rPr lang="en-US" i="1" dirty="0" smtClean="0">
                <a:solidFill>
                  <a:schemeClr val="tx1"/>
                </a:solidFill>
              </a:rPr>
              <a:t>Design has been modified to accommodate shear load.</a:t>
            </a:r>
          </a:p>
          <a:p>
            <a:pPr>
              <a:buClr>
                <a:srgbClr val="010000"/>
              </a:buClr>
            </a:pPr>
            <a:r>
              <a:rPr lang="en-US" sz="2800" dirty="0" smtClean="0"/>
              <a:t>CHIT is closed.</a:t>
            </a:r>
          </a:p>
        </p:txBody>
      </p: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Overview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11" name="Picture 10" descr="ves-iso.jpg"/>
          <p:cNvPicPr>
            <a:picLocks noChangeAspect="1"/>
          </p:cNvPicPr>
          <p:nvPr/>
        </p:nvPicPr>
        <p:blipFill>
          <a:blip r:embed="rId3" cstate="print"/>
          <a:srcRect l="22710" t="3226" r="14380" b="8756"/>
          <a:stretch>
            <a:fillRect/>
          </a:stretch>
        </p:blipFill>
        <p:spPr>
          <a:xfrm>
            <a:off x="1927123" y="914399"/>
            <a:ext cx="5074681" cy="548640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25" idx="1"/>
          </p:cNvCxnSpPr>
          <p:nvPr/>
        </p:nvCxnSpPr>
        <p:spPr>
          <a:xfrm rot="10800000">
            <a:off x="5250428" y="1403555"/>
            <a:ext cx="1103669" cy="12137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9" idx="1"/>
          </p:cNvCxnSpPr>
          <p:nvPr/>
        </p:nvCxnSpPr>
        <p:spPr>
          <a:xfrm rot="10800000">
            <a:off x="4889098" y="2091814"/>
            <a:ext cx="1597735" cy="24427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4" idx="1"/>
          </p:cNvCxnSpPr>
          <p:nvPr/>
        </p:nvCxnSpPr>
        <p:spPr>
          <a:xfrm rot="10800000">
            <a:off x="5181605" y="4227871"/>
            <a:ext cx="1437963" cy="711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33" idx="1"/>
          </p:cNvCxnSpPr>
          <p:nvPr/>
        </p:nvCxnSpPr>
        <p:spPr>
          <a:xfrm rot="10800000">
            <a:off x="5432323" y="3431458"/>
            <a:ext cx="1039761" cy="14980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0" idx="1"/>
          </p:cNvCxnSpPr>
          <p:nvPr/>
        </p:nvCxnSpPr>
        <p:spPr>
          <a:xfrm rot="10800000">
            <a:off x="4857137" y="5781369"/>
            <a:ext cx="1347018" cy="8352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286000" y="2362200"/>
            <a:ext cx="457200" cy="12536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2" idx="3"/>
          </p:cNvCxnSpPr>
          <p:nvPr/>
        </p:nvCxnSpPr>
        <p:spPr>
          <a:xfrm flipV="1">
            <a:off x="2605548" y="3362632"/>
            <a:ext cx="727587" cy="2309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7" idx="3"/>
          </p:cNvCxnSpPr>
          <p:nvPr/>
        </p:nvCxnSpPr>
        <p:spPr>
          <a:xfrm>
            <a:off x="2961967" y="1147783"/>
            <a:ext cx="793956" cy="6158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1" idx="2"/>
          </p:cNvCxnSpPr>
          <p:nvPr/>
        </p:nvCxnSpPr>
        <p:spPr>
          <a:xfrm rot="16200000" flipH="1">
            <a:off x="1532373" y="5479153"/>
            <a:ext cx="439224" cy="76814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8" idx="1"/>
          </p:cNvCxnSpPr>
          <p:nvPr/>
        </p:nvCxnSpPr>
        <p:spPr>
          <a:xfrm rot="10800000" flipV="1">
            <a:off x="5314341" y="5289621"/>
            <a:ext cx="919311" cy="13532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6" idx="3"/>
          </p:cNvCxnSpPr>
          <p:nvPr/>
        </p:nvCxnSpPr>
        <p:spPr>
          <a:xfrm>
            <a:off x="2679290" y="1677331"/>
            <a:ext cx="1302775" cy="23995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37"/>
          <p:cNvSpPr txBox="1">
            <a:spLocks noChangeArrowheads="1"/>
          </p:cNvSpPr>
          <p:nvPr/>
        </p:nvSpPr>
        <p:spPr bwMode="auto">
          <a:xfrm>
            <a:off x="6354096" y="1337187"/>
            <a:ext cx="1600200" cy="3754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18288" rIns="45720" bIns="18288">
            <a:spAutoFit/>
          </a:bodyPr>
          <a:lstStyle/>
          <a:p>
            <a:pPr algn="ctr"/>
            <a:r>
              <a:rPr lang="en-US" sz="1100" b="1" dirty="0" smtClean="0">
                <a:latin typeface="Calibri" pitchFamily="34" charset="0"/>
              </a:rPr>
              <a:t>Upper &amp; Lower Umbrella </a:t>
            </a:r>
            <a:r>
              <a:rPr lang="en-US" sz="1100" b="1" dirty="0">
                <a:latin typeface="Calibri" pitchFamily="34" charset="0"/>
              </a:rPr>
              <a:t>Reinforcements</a:t>
            </a:r>
          </a:p>
        </p:txBody>
      </p:sp>
      <p:sp>
        <p:nvSpPr>
          <p:cNvPr id="27" name="TextBox 39"/>
          <p:cNvSpPr txBox="1">
            <a:spLocks noChangeArrowheads="1"/>
          </p:cNvSpPr>
          <p:nvPr/>
        </p:nvSpPr>
        <p:spPr bwMode="auto">
          <a:xfrm>
            <a:off x="1170038" y="1044678"/>
            <a:ext cx="1791929" cy="2062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pPr algn="ctr"/>
            <a:r>
              <a:rPr lang="en-US" sz="1100" b="1" dirty="0">
                <a:latin typeface="Calibri" pitchFamily="34" charset="0"/>
              </a:rPr>
              <a:t>New Umbrella Upper Lid </a:t>
            </a:r>
          </a:p>
        </p:txBody>
      </p:sp>
      <p:sp>
        <p:nvSpPr>
          <p:cNvPr id="28" name="TextBox 40"/>
          <p:cNvSpPr txBox="1">
            <a:spLocks noChangeArrowheads="1"/>
          </p:cNvSpPr>
          <p:nvPr/>
        </p:nvSpPr>
        <p:spPr bwMode="auto">
          <a:xfrm>
            <a:off x="6233651" y="5186516"/>
            <a:ext cx="1514167" cy="2062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pPr algn="ctr"/>
            <a:r>
              <a:rPr lang="en-US" sz="1100" b="1" dirty="0">
                <a:latin typeface="Calibri" pitchFamily="34" charset="0"/>
              </a:rPr>
              <a:t>New Umbrella Lower Lid</a:t>
            </a:r>
          </a:p>
        </p:txBody>
      </p:sp>
      <p:sp>
        <p:nvSpPr>
          <p:cNvPr id="29" name="TextBox 41"/>
          <p:cNvSpPr txBox="1">
            <a:spLocks noChangeArrowheads="1"/>
          </p:cNvSpPr>
          <p:nvPr/>
        </p:nvSpPr>
        <p:spPr bwMode="auto">
          <a:xfrm>
            <a:off x="6486832" y="2148348"/>
            <a:ext cx="1828800" cy="3754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18288" rIns="45720" bIns="18288">
            <a:spAutoFit/>
          </a:bodyPr>
          <a:lstStyle/>
          <a:p>
            <a:pPr algn="ctr"/>
            <a:r>
              <a:rPr lang="en-US" sz="1100" b="1" dirty="0">
                <a:latin typeface="Calibri" pitchFamily="34" charset="0"/>
              </a:rPr>
              <a:t>Additional PF2 </a:t>
            </a:r>
            <a:r>
              <a:rPr lang="en-US" sz="1100" b="1" dirty="0" smtClean="0">
                <a:latin typeface="Calibri" pitchFamily="34" charset="0"/>
              </a:rPr>
              <a:t>Clamp,</a:t>
            </a:r>
            <a:endParaRPr lang="en-US" sz="1100" b="1" dirty="0">
              <a:latin typeface="Calibri" pitchFamily="34" charset="0"/>
            </a:endParaRPr>
          </a:p>
          <a:p>
            <a:pPr algn="ctr"/>
            <a:r>
              <a:rPr lang="en-US" sz="1100" b="1" dirty="0">
                <a:latin typeface="Calibri" pitchFamily="34" charset="0"/>
              </a:rPr>
              <a:t>PF2/3 </a:t>
            </a:r>
            <a:r>
              <a:rPr lang="en-US" sz="1100" b="1" dirty="0" smtClean="0">
                <a:latin typeface="Calibri" pitchFamily="34" charset="0"/>
              </a:rPr>
              <a:t>Support Upgrades</a:t>
            </a:r>
            <a:endParaRPr lang="en-US" sz="1100" b="1" dirty="0">
              <a:latin typeface="Calibri" pitchFamily="34" charset="0"/>
            </a:endParaRPr>
          </a:p>
        </p:txBody>
      </p:sp>
      <p:sp>
        <p:nvSpPr>
          <p:cNvPr id="30" name="TextBox 42"/>
          <p:cNvSpPr txBox="1">
            <a:spLocks noChangeArrowheads="1"/>
          </p:cNvSpPr>
          <p:nvPr/>
        </p:nvSpPr>
        <p:spPr bwMode="auto">
          <a:xfrm>
            <a:off x="6204155" y="5761703"/>
            <a:ext cx="1295400" cy="206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18288" rIns="45720" bIns="18288">
            <a:spAutoFit/>
          </a:bodyPr>
          <a:lstStyle/>
          <a:p>
            <a:pPr algn="ctr"/>
            <a:r>
              <a:rPr lang="en-US" sz="1100" b="1">
                <a:latin typeface="Calibri" pitchFamily="34" charset="0"/>
              </a:rPr>
              <a:t>New Pedestal</a:t>
            </a:r>
          </a:p>
        </p:txBody>
      </p:sp>
      <p:sp>
        <p:nvSpPr>
          <p:cNvPr id="31" name="TextBox 43"/>
          <p:cNvSpPr txBox="1">
            <a:spLocks noChangeArrowheads="1"/>
          </p:cNvSpPr>
          <p:nvPr/>
        </p:nvSpPr>
        <p:spPr bwMode="auto">
          <a:xfrm>
            <a:off x="567813" y="5437239"/>
            <a:ext cx="1600200" cy="206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18288" rIns="45720" bIns="18288">
            <a:spAutoFit/>
          </a:bodyPr>
          <a:lstStyle/>
          <a:p>
            <a:pPr algn="ctr"/>
            <a:r>
              <a:rPr lang="en-US" sz="1100" b="1">
                <a:latin typeface="Calibri" pitchFamily="34" charset="0"/>
              </a:rPr>
              <a:t>VV Foot Reinforcement</a:t>
            </a:r>
          </a:p>
        </p:txBody>
      </p:sp>
      <p:sp>
        <p:nvSpPr>
          <p:cNvPr id="32" name="TextBox 45"/>
          <p:cNvSpPr txBox="1">
            <a:spLocks noChangeArrowheads="1"/>
          </p:cNvSpPr>
          <p:nvPr/>
        </p:nvSpPr>
        <p:spPr bwMode="auto">
          <a:xfrm>
            <a:off x="353961" y="3490451"/>
            <a:ext cx="2251587" cy="2062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pPr algn="ctr"/>
            <a:r>
              <a:rPr lang="en-US" sz="1100" b="1" dirty="0">
                <a:latin typeface="Calibri" pitchFamily="34" charset="0"/>
              </a:rPr>
              <a:t>Existing PF4/5 Supports Upgraded</a:t>
            </a:r>
          </a:p>
        </p:txBody>
      </p:sp>
      <p:sp>
        <p:nvSpPr>
          <p:cNvPr id="33" name="TextBox 46"/>
          <p:cNvSpPr txBox="1">
            <a:spLocks noChangeArrowheads="1"/>
          </p:cNvSpPr>
          <p:nvPr/>
        </p:nvSpPr>
        <p:spPr bwMode="auto">
          <a:xfrm>
            <a:off x="6472083" y="3478161"/>
            <a:ext cx="2111477" cy="2062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pPr algn="ctr"/>
            <a:r>
              <a:rPr lang="en-US" sz="1100" b="1" dirty="0">
                <a:latin typeface="Calibri" pitchFamily="34" charset="0"/>
              </a:rPr>
              <a:t>New (additional) PF4/5 Supports</a:t>
            </a:r>
          </a:p>
        </p:txBody>
      </p:sp>
      <p:sp>
        <p:nvSpPr>
          <p:cNvPr id="34" name="TextBox 47"/>
          <p:cNvSpPr txBox="1">
            <a:spLocks noChangeArrowheads="1"/>
          </p:cNvSpPr>
          <p:nvPr/>
        </p:nvSpPr>
        <p:spPr bwMode="auto">
          <a:xfrm>
            <a:off x="6619567" y="4195916"/>
            <a:ext cx="1895167" cy="2062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pPr algn="ctr"/>
            <a:r>
              <a:rPr lang="en-US" sz="1100" b="1">
                <a:latin typeface="Calibri" pitchFamily="34" charset="0"/>
              </a:rPr>
              <a:t>New Clevis &amp; Connecting Rods</a:t>
            </a:r>
          </a:p>
        </p:txBody>
      </p:sp>
      <p:sp>
        <p:nvSpPr>
          <p:cNvPr id="36" name="TextBox 49"/>
          <p:cNvSpPr txBox="1">
            <a:spLocks noChangeArrowheads="1"/>
          </p:cNvSpPr>
          <p:nvPr/>
        </p:nvSpPr>
        <p:spPr bwMode="auto">
          <a:xfrm>
            <a:off x="589935" y="2209800"/>
            <a:ext cx="1772265" cy="2062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pPr algn="ctr"/>
            <a:r>
              <a:rPr lang="en-US" sz="1100" b="1">
                <a:latin typeface="Calibri" pitchFamily="34" charset="0"/>
              </a:rPr>
              <a:t>New TFO Leg Support Ring</a:t>
            </a:r>
          </a:p>
        </p:txBody>
      </p:sp>
      <p:cxnSp>
        <p:nvCxnSpPr>
          <p:cNvPr id="60" name="Straight Arrow Connector 59"/>
          <p:cNvCxnSpPr>
            <a:stCxn id="25" idx="1"/>
          </p:cNvCxnSpPr>
          <p:nvPr/>
        </p:nvCxnSpPr>
        <p:spPr>
          <a:xfrm rot="10800000">
            <a:off x="4975126" y="1140549"/>
            <a:ext cx="1378971" cy="38438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37"/>
          <p:cNvSpPr txBox="1">
            <a:spLocks noChangeArrowheads="1"/>
          </p:cNvSpPr>
          <p:nvPr/>
        </p:nvSpPr>
        <p:spPr bwMode="auto">
          <a:xfrm>
            <a:off x="1079090" y="1489587"/>
            <a:ext cx="1600200" cy="3754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18288" rIns="45720" bIns="18288">
            <a:spAutoFit/>
          </a:bodyPr>
          <a:lstStyle/>
          <a:p>
            <a:pPr algn="ctr"/>
            <a:r>
              <a:rPr lang="en-US" sz="1100" b="1" dirty="0" smtClean="0">
                <a:latin typeface="Calibri" pitchFamily="34" charset="0"/>
              </a:rPr>
              <a:t>Upper &amp; Lower Umbrella </a:t>
            </a:r>
            <a:r>
              <a:rPr lang="en-US" sz="1100" b="1" dirty="0">
                <a:latin typeface="Calibri" pitchFamily="34" charset="0"/>
              </a:rPr>
              <a:t>Reinforcements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Vessel Leg Reinforcement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35046" t="23610" r="29909" b="13889"/>
          <a:stretch>
            <a:fillRect/>
          </a:stretch>
        </p:blipFill>
        <p:spPr bwMode="auto">
          <a:xfrm>
            <a:off x="1295400" y="1371600"/>
            <a:ext cx="3048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 l="35484" t="20833" r="20428" b="25000"/>
          <a:stretch>
            <a:fillRect/>
          </a:stretch>
        </p:blipFill>
        <p:spPr bwMode="auto">
          <a:xfrm>
            <a:off x="4495800" y="1371600"/>
            <a:ext cx="3124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>
            <a:stCxn id="17" idx="0"/>
          </p:cNvCxnSpPr>
          <p:nvPr/>
        </p:nvCxnSpPr>
        <p:spPr>
          <a:xfrm rot="5400000" flipH="1" flipV="1">
            <a:off x="2514600" y="3657600"/>
            <a:ext cx="1066800" cy="1524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47"/>
          <p:cNvSpPr txBox="1">
            <a:spLocks noChangeArrowheads="1"/>
          </p:cNvSpPr>
          <p:nvPr/>
        </p:nvSpPr>
        <p:spPr bwMode="auto">
          <a:xfrm>
            <a:off x="3810000" y="1219200"/>
            <a:ext cx="3308555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Horseshoe shaped foot </a:t>
            </a:r>
            <a:r>
              <a:rPr lang="en-US" sz="1600" dirty="0" smtClean="0">
                <a:latin typeface="Calibri" pitchFamily="34" charset="0"/>
              </a:rPr>
              <a:t>reinforcement</a:t>
            </a: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17" name="TextBox 47"/>
          <p:cNvSpPr txBox="1">
            <a:spLocks noChangeArrowheads="1"/>
          </p:cNvSpPr>
          <p:nvPr/>
        </p:nvSpPr>
        <p:spPr bwMode="auto">
          <a:xfrm>
            <a:off x="457200" y="4953000"/>
            <a:ext cx="3657600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1 </a:t>
            </a:r>
            <a:r>
              <a:rPr lang="en-US" sz="1600" dirty="0" smtClean="0">
                <a:latin typeface="Calibri" pitchFamily="34" charset="0"/>
              </a:rPr>
              <a:t>reinforcement per set of VV supports.</a:t>
            </a:r>
          </a:p>
        </p:txBody>
      </p:sp>
      <p:sp>
        <p:nvSpPr>
          <p:cNvPr id="20" name="TextBox 47"/>
          <p:cNvSpPr txBox="1">
            <a:spLocks noChangeArrowheads="1"/>
          </p:cNvSpPr>
          <p:nvPr/>
        </p:nvSpPr>
        <p:spPr bwMode="auto">
          <a:xfrm>
            <a:off x="4800600" y="4724400"/>
            <a:ext cx="3657600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Epoxy </a:t>
            </a:r>
            <a:r>
              <a:rPr lang="en-US" sz="1600" dirty="0" smtClean="0">
                <a:latin typeface="Calibri" pitchFamily="34" charset="0"/>
              </a:rPr>
              <a:t>a</a:t>
            </a:r>
            <a:r>
              <a:rPr lang="en-US" sz="1600" b="1" dirty="0" smtClean="0">
                <a:latin typeface="Calibri" pitchFamily="34" charset="0"/>
              </a:rPr>
              <a:t>nchor bolts attach to the concrete.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22" name="Straight Arrow Connector 21"/>
          <p:cNvCxnSpPr>
            <a:stCxn id="20" idx="0"/>
          </p:cNvCxnSpPr>
          <p:nvPr/>
        </p:nvCxnSpPr>
        <p:spPr>
          <a:xfrm rot="16200000" flipV="1">
            <a:off x="5905500" y="4000500"/>
            <a:ext cx="12954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39242" t="28292" r="14854" b="13644"/>
          <a:stretch>
            <a:fillRect/>
          </a:stretch>
        </p:blipFill>
        <p:spPr bwMode="auto">
          <a:xfrm>
            <a:off x="5565058" y="1111047"/>
            <a:ext cx="233425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 l="36731" t="24668" r="12210" b="11533"/>
          <a:stretch>
            <a:fillRect/>
          </a:stretch>
        </p:blipFill>
        <p:spPr bwMode="auto">
          <a:xfrm>
            <a:off x="5565058" y="3962400"/>
            <a:ext cx="236305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Pedestal Upgrade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26772" t="22221" r="17642" b="16667"/>
          <a:stretch>
            <a:fillRect/>
          </a:stretch>
        </p:blipFill>
        <p:spPr bwMode="auto">
          <a:xfrm>
            <a:off x="452283" y="1027470"/>
            <a:ext cx="428507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7"/>
          <p:cNvPicPr>
            <a:picLocks noChangeAspect="1" noChangeArrowheads="1"/>
          </p:cNvPicPr>
          <p:nvPr/>
        </p:nvPicPr>
        <p:blipFill>
          <a:blip r:embed="rId6" cstate="print"/>
          <a:srcRect l="31184" t="20833" r="15051" b="20833"/>
          <a:stretch>
            <a:fillRect/>
          </a:stretch>
        </p:blipFill>
        <p:spPr bwMode="auto">
          <a:xfrm>
            <a:off x="1396181" y="4070556"/>
            <a:ext cx="272124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47"/>
          <p:cNvSpPr txBox="1">
            <a:spLocks noChangeArrowheads="1"/>
          </p:cNvSpPr>
          <p:nvPr/>
        </p:nvSpPr>
        <p:spPr bwMode="auto">
          <a:xfrm>
            <a:off x="911941" y="5820696"/>
            <a:ext cx="995517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Base Plate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59" name="Straight Arrow Connector 58"/>
          <p:cNvCxnSpPr>
            <a:stCxn id="58" idx="0"/>
          </p:cNvCxnSpPr>
          <p:nvPr/>
        </p:nvCxnSpPr>
        <p:spPr>
          <a:xfrm rot="5400000" flipH="1" flipV="1">
            <a:off x="1348864" y="5448914"/>
            <a:ext cx="432618" cy="31094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47"/>
          <p:cNvSpPr txBox="1">
            <a:spLocks noChangeArrowheads="1"/>
          </p:cNvSpPr>
          <p:nvPr/>
        </p:nvSpPr>
        <p:spPr bwMode="auto">
          <a:xfrm>
            <a:off x="5545394" y="6159909"/>
            <a:ext cx="2035278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Lower Pedestal Section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63" name="Straight Arrow Connector 62"/>
          <p:cNvCxnSpPr>
            <a:stCxn id="62" idx="0"/>
          </p:cNvCxnSpPr>
          <p:nvPr/>
        </p:nvCxnSpPr>
        <p:spPr>
          <a:xfrm rot="5400000" flipH="1" flipV="1">
            <a:off x="6489293" y="5982929"/>
            <a:ext cx="250721" cy="1032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47"/>
          <p:cNvSpPr txBox="1">
            <a:spLocks noChangeArrowheads="1"/>
          </p:cNvSpPr>
          <p:nvPr/>
        </p:nvSpPr>
        <p:spPr bwMode="auto">
          <a:xfrm>
            <a:off x="5451986" y="3431457"/>
            <a:ext cx="2035278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Upper Pedestal Section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67" name="Straight Arrow Connector 66"/>
          <p:cNvCxnSpPr>
            <a:stCxn id="66" idx="0"/>
          </p:cNvCxnSpPr>
          <p:nvPr/>
        </p:nvCxnSpPr>
        <p:spPr>
          <a:xfrm rot="5400000" flipH="1" flipV="1">
            <a:off x="6366395" y="3239733"/>
            <a:ext cx="294955" cy="8849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47"/>
          <p:cNvSpPr txBox="1">
            <a:spLocks noChangeArrowheads="1"/>
          </p:cNvSpPr>
          <p:nvPr/>
        </p:nvSpPr>
        <p:spPr bwMode="auto">
          <a:xfrm>
            <a:off x="1936953" y="3721510"/>
            <a:ext cx="1347021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New Pedestal</a:t>
            </a:r>
            <a:endParaRPr lang="en-US" sz="16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33907" t="26281" r="22203" b="29391"/>
          <a:stretch>
            <a:fillRect/>
          </a:stretch>
        </p:blipFill>
        <p:spPr bwMode="auto">
          <a:xfrm>
            <a:off x="7669162" y="2546555"/>
            <a:ext cx="1307690" cy="102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l="30247" t="22222" r="11062" b="7168"/>
          <a:stretch>
            <a:fillRect/>
          </a:stretch>
        </p:blipFill>
        <p:spPr bwMode="auto">
          <a:xfrm>
            <a:off x="688257" y="1838633"/>
            <a:ext cx="441766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Pedestal Upgrade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sp>
        <p:nvSpPr>
          <p:cNvPr id="36" name="TextBox 47"/>
          <p:cNvSpPr txBox="1">
            <a:spLocks noChangeArrowheads="1"/>
          </p:cNvSpPr>
          <p:nvPr/>
        </p:nvSpPr>
        <p:spPr bwMode="auto">
          <a:xfrm>
            <a:off x="5085738" y="4252451"/>
            <a:ext cx="3657600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Epoxy </a:t>
            </a:r>
            <a:r>
              <a:rPr lang="en-US" sz="1600" dirty="0" smtClean="0">
                <a:latin typeface="Calibri" pitchFamily="34" charset="0"/>
              </a:rPr>
              <a:t>a</a:t>
            </a:r>
            <a:r>
              <a:rPr lang="en-US" sz="1600" b="1" dirty="0" smtClean="0">
                <a:latin typeface="Calibri" pitchFamily="34" charset="0"/>
              </a:rPr>
              <a:t>nchor bolts attach to the concrete.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42" name="Straight Arrow Connector 41"/>
          <p:cNvCxnSpPr>
            <a:stCxn id="36" idx="1"/>
          </p:cNvCxnSpPr>
          <p:nvPr/>
        </p:nvCxnSpPr>
        <p:spPr>
          <a:xfrm rot="10800000" flipV="1">
            <a:off x="4336026" y="4394027"/>
            <a:ext cx="749712" cy="21730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7"/>
          <p:cNvSpPr txBox="1">
            <a:spLocks noChangeArrowheads="1"/>
          </p:cNvSpPr>
          <p:nvPr/>
        </p:nvSpPr>
        <p:spPr bwMode="auto">
          <a:xfrm>
            <a:off x="4889090" y="3485535"/>
            <a:ext cx="4018936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Gap allows for height adjustment via shims. 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48" name="Straight Arrow Connector 47"/>
          <p:cNvCxnSpPr>
            <a:stCxn id="47" idx="1"/>
          </p:cNvCxnSpPr>
          <p:nvPr/>
        </p:nvCxnSpPr>
        <p:spPr>
          <a:xfrm rot="10800000" flipV="1">
            <a:off x="4119716" y="3627112"/>
            <a:ext cx="769374" cy="1681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47"/>
          <p:cNvSpPr txBox="1">
            <a:spLocks noChangeArrowheads="1"/>
          </p:cNvSpPr>
          <p:nvPr/>
        </p:nvSpPr>
        <p:spPr bwMode="auto">
          <a:xfrm>
            <a:off x="4589206" y="2939846"/>
            <a:ext cx="2932472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Bolt slots provide for alignment. 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53" name="Straight Arrow Connector 52"/>
          <p:cNvCxnSpPr>
            <a:stCxn id="52" idx="1"/>
          </p:cNvCxnSpPr>
          <p:nvPr/>
        </p:nvCxnSpPr>
        <p:spPr>
          <a:xfrm rot="10800000" flipV="1">
            <a:off x="3913242" y="3081422"/>
            <a:ext cx="675965" cy="3205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47"/>
          <p:cNvSpPr txBox="1">
            <a:spLocks noChangeArrowheads="1"/>
          </p:cNvSpPr>
          <p:nvPr/>
        </p:nvSpPr>
        <p:spPr bwMode="auto">
          <a:xfrm>
            <a:off x="5346291" y="4788310"/>
            <a:ext cx="2883309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Grouted base allows for leveling. 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57" name="Straight Arrow Connector 56"/>
          <p:cNvCxnSpPr>
            <a:stCxn id="56" idx="1"/>
          </p:cNvCxnSpPr>
          <p:nvPr/>
        </p:nvCxnSpPr>
        <p:spPr>
          <a:xfrm rot="10800000">
            <a:off x="4916129" y="4906297"/>
            <a:ext cx="430162" cy="235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47"/>
          <p:cNvSpPr txBox="1">
            <a:spLocks noChangeArrowheads="1"/>
          </p:cNvSpPr>
          <p:nvPr/>
        </p:nvSpPr>
        <p:spPr bwMode="auto">
          <a:xfrm>
            <a:off x="867697" y="5678129"/>
            <a:ext cx="2932472" cy="2831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err="1" smtClean="0">
                <a:latin typeface="Calibri" pitchFamily="34" charset="0"/>
              </a:rPr>
              <a:t>Fiducials</a:t>
            </a:r>
            <a:r>
              <a:rPr lang="en-US" sz="1600" b="1" dirty="0" smtClean="0">
                <a:latin typeface="Calibri" pitchFamily="34" charset="0"/>
              </a:rPr>
              <a:t> provided for alignment. 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62" name="Straight Arrow Connector 61"/>
          <p:cNvCxnSpPr>
            <a:stCxn id="61" idx="0"/>
          </p:cNvCxnSpPr>
          <p:nvPr/>
        </p:nvCxnSpPr>
        <p:spPr>
          <a:xfrm rot="5400000" flipH="1" flipV="1">
            <a:off x="2295220" y="4994172"/>
            <a:ext cx="722671" cy="64524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61" idx="0"/>
          </p:cNvCxnSpPr>
          <p:nvPr/>
        </p:nvCxnSpPr>
        <p:spPr>
          <a:xfrm rot="5400000" flipH="1" flipV="1">
            <a:off x="2555774" y="5156404"/>
            <a:ext cx="299884" cy="74356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47"/>
          <p:cNvSpPr txBox="1">
            <a:spLocks noChangeArrowheads="1"/>
          </p:cNvSpPr>
          <p:nvPr/>
        </p:nvSpPr>
        <p:spPr bwMode="auto">
          <a:xfrm>
            <a:off x="4594123" y="1843549"/>
            <a:ext cx="3232354" cy="529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Attachments for lower </a:t>
            </a:r>
            <a:r>
              <a:rPr lang="en-US" sz="1600" b="1" dirty="0" smtClean="0">
                <a:latin typeface="Calibri" pitchFamily="34" charset="0"/>
              </a:rPr>
              <a:t>crown bolt plate and umbrella lower lid</a:t>
            </a:r>
            <a:r>
              <a:rPr lang="en-US" sz="1600" b="1" dirty="0" smtClean="0">
                <a:latin typeface="Calibri" pitchFamily="34" charset="0"/>
              </a:rPr>
              <a:t>. 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70" name="Straight Arrow Connector 69"/>
          <p:cNvCxnSpPr>
            <a:stCxn id="69" idx="1"/>
          </p:cNvCxnSpPr>
          <p:nvPr/>
        </p:nvCxnSpPr>
        <p:spPr>
          <a:xfrm rot="10800000" flipV="1">
            <a:off x="3844413" y="2108236"/>
            <a:ext cx="749710" cy="32032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47"/>
          <p:cNvSpPr txBox="1">
            <a:spLocks noChangeArrowheads="1"/>
          </p:cNvSpPr>
          <p:nvPr/>
        </p:nvSpPr>
        <p:spPr bwMode="auto">
          <a:xfrm>
            <a:off x="356421" y="1312606"/>
            <a:ext cx="3193025" cy="529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Design provides access / clearance for equipment.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73" name="Straight Arrow Connector 72"/>
          <p:cNvCxnSpPr>
            <a:stCxn id="72" idx="2"/>
          </p:cNvCxnSpPr>
          <p:nvPr/>
        </p:nvCxnSpPr>
        <p:spPr>
          <a:xfrm rot="16200000" flipH="1">
            <a:off x="1931871" y="1863044"/>
            <a:ext cx="822563" cy="7804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47"/>
          <p:cNvSpPr txBox="1">
            <a:spLocks noChangeArrowheads="1"/>
          </p:cNvSpPr>
          <p:nvPr/>
        </p:nvSpPr>
        <p:spPr bwMode="auto">
          <a:xfrm>
            <a:off x="4731775" y="5255342"/>
            <a:ext cx="3832121" cy="5293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Base Plate distributes load and </a:t>
            </a:r>
            <a:r>
              <a:rPr lang="en-US" sz="1600" b="1" dirty="0" smtClean="0">
                <a:latin typeface="Calibri" pitchFamily="34" charset="0"/>
              </a:rPr>
              <a:t>provides attachment </a:t>
            </a:r>
            <a:r>
              <a:rPr lang="en-US" sz="1600" b="1" dirty="0" smtClean="0">
                <a:latin typeface="Calibri" pitchFamily="34" charset="0"/>
              </a:rPr>
              <a:t>point for equipment.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80" name="Straight Arrow Connector 79"/>
          <p:cNvCxnSpPr>
            <a:stCxn id="78" idx="1"/>
          </p:cNvCxnSpPr>
          <p:nvPr/>
        </p:nvCxnSpPr>
        <p:spPr>
          <a:xfrm rot="10800000">
            <a:off x="4198379" y="5447074"/>
            <a:ext cx="533397" cy="7295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 l="42400" t="22581" r="24804" b="30107"/>
          <a:stretch>
            <a:fillRect/>
          </a:stretch>
        </p:blipFill>
        <p:spPr bwMode="auto">
          <a:xfrm>
            <a:off x="4739148" y="1887795"/>
            <a:ext cx="2753033" cy="259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 l="53557" t="15054" r="29238" b="15771"/>
          <a:stretch>
            <a:fillRect/>
          </a:stretch>
        </p:blipFill>
        <p:spPr bwMode="auto">
          <a:xfrm>
            <a:off x="7629833" y="2192593"/>
            <a:ext cx="1219200" cy="379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Umbrella Upgrades</a:t>
            </a:r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6C599-0D23-48F5-984F-F0FF625A721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 l="31448" t="13889" r="20743" b="28405"/>
          <a:stretch>
            <a:fillRect/>
          </a:stretch>
        </p:blipFill>
        <p:spPr bwMode="auto">
          <a:xfrm>
            <a:off x="432619" y="1071718"/>
            <a:ext cx="4080387" cy="3165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47"/>
          <p:cNvSpPr txBox="1">
            <a:spLocks noChangeArrowheads="1"/>
          </p:cNvSpPr>
          <p:nvPr/>
        </p:nvSpPr>
        <p:spPr bwMode="auto">
          <a:xfrm>
            <a:off x="4935792" y="1056968"/>
            <a:ext cx="3962402" cy="10218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Upper &amp; Lower </a:t>
            </a:r>
            <a:r>
              <a:rPr lang="en-US" sz="1600" dirty="0" smtClean="0">
                <a:latin typeface="Calibri" pitchFamily="34" charset="0"/>
              </a:rPr>
              <a:t>Umbrellas</a:t>
            </a:r>
          </a:p>
          <a:p>
            <a:r>
              <a:rPr lang="en-US" sz="1600" b="1" dirty="0" smtClean="0">
                <a:latin typeface="Calibri" pitchFamily="34" charset="0"/>
              </a:rPr>
              <a:t>Internal Reinforcement adjacent to </a:t>
            </a:r>
            <a:r>
              <a:rPr lang="en-US" sz="1600" dirty="0" smtClean="0">
                <a:latin typeface="Calibri" pitchFamily="34" charset="0"/>
              </a:rPr>
              <a:t>Al Blocks </a:t>
            </a:r>
          </a:p>
          <a:p>
            <a:r>
              <a:rPr lang="en-US" sz="1600" dirty="0" smtClean="0">
                <a:latin typeface="Calibri" pitchFamily="34" charset="0"/>
              </a:rPr>
              <a:t>(2 part &amp; welded). </a:t>
            </a:r>
          </a:p>
          <a:p>
            <a:r>
              <a:rPr lang="en-US" sz="1600" dirty="0" smtClean="0">
                <a:latin typeface="Calibri" pitchFamily="34" charset="0"/>
              </a:rPr>
              <a:t>Block threaded rods r</a:t>
            </a:r>
            <a:r>
              <a:rPr lang="en-US" sz="1600" b="1" dirty="0" smtClean="0">
                <a:latin typeface="Calibri" pitchFamily="34" charset="0"/>
              </a:rPr>
              <a:t>eplaced.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34" name="Straight Arrow Connector 33"/>
          <p:cNvCxnSpPr>
            <a:stCxn id="28" idx="1"/>
          </p:cNvCxnSpPr>
          <p:nvPr/>
        </p:nvCxnSpPr>
        <p:spPr>
          <a:xfrm rot="10800000">
            <a:off x="3342968" y="1563329"/>
            <a:ext cx="1592824" cy="454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8" idx="2"/>
          </p:cNvCxnSpPr>
          <p:nvPr/>
        </p:nvCxnSpPr>
        <p:spPr>
          <a:xfrm rot="5400000">
            <a:off x="6444676" y="2516691"/>
            <a:ext cx="910223" cy="344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6" cstate="print"/>
          <a:srcRect l="60454" t="59721" r="28156" b="22221"/>
          <a:stretch>
            <a:fillRect/>
          </a:stretch>
        </p:blipFill>
        <p:spPr bwMode="auto">
          <a:xfrm>
            <a:off x="255638" y="3556821"/>
            <a:ext cx="2116392" cy="211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7" cstate="print"/>
          <a:srcRect l="27959" t="13889" r="11826" b="12500"/>
          <a:stretch>
            <a:fillRect/>
          </a:stretch>
        </p:blipFill>
        <p:spPr bwMode="auto">
          <a:xfrm>
            <a:off x="2809568" y="5114440"/>
            <a:ext cx="1447799" cy="13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47"/>
          <p:cNvSpPr txBox="1">
            <a:spLocks noChangeArrowheads="1"/>
          </p:cNvSpPr>
          <p:nvPr/>
        </p:nvSpPr>
        <p:spPr bwMode="auto">
          <a:xfrm>
            <a:off x="1406012" y="4227871"/>
            <a:ext cx="3274143" cy="7755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" tIns="18288" rIns="45720" bIns="18288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Upper &amp; Lower </a:t>
            </a:r>
            <a:r>
              <a:rPr lang="en-US" sz="1600" dirty="0" smtClean="0">
                <a:latin typeface="Calibri" pitchFamily="34" charset="0"/>
              </a:rPr>
              <a:t>Umbrellas</a:t>
            </a:r>
          </a:p>
          <a:p>
            <a:r>
              <a:rPr lang="en-US" sz="1600" b="1" dirty="0" smtClean="0">
                <a:latin typeface="Calibri" pitchFamily="34" charset="0"/>
              </a:rPr>
              <a:t>External Reinforcement </a:t>
            </a:r>
            <a:r>
              <a:rPr lang="en-US" sz="1600" dirty="0" smtClean="0">
                <a:latin typeface="Calibri" pitchFamily="34" charset="0"/>
              </a:rPr>
              <a:t>on Al Blocks (bolted). Corner </a:t>
            </a:r>
            <a:r>
              <a:rPr lang="en-US" sz="1600" dirty="0" smtClean="0">
                <a:latin typeface="Calibri" pitchFamily="34" charset="0"/>
              </a:rPr>
              <a:t>b</a:t>
            </a:r>
            <a:r>
              <a:rPr lang="en-US" sz="1600" b="1" dirty="0" smtClean="0">
                <a:latin typeface="Calibri" pitchFamily="34" charset="0"/>
              </a:rPr>
              <a:t>olts </a:t>
            </a:r>
            <a:r>
              <a:rPr lang="en-US" sz="1600" b="1" dirty="0" smtClean="0">
                <a:latin typeface="Calibri" pitchFamily="34" charset="0"/>
              </a:rPr>
              <a:t>replaced.</a:t>
            </a:r>
            <a:endParaRPr lang="en-US" sz="1600" b="1" dirty="0">
              <a:latin typeface="Calibri" pitchFamily="34" charset="0"/>
            </a:endParaRPr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 rot="16200000" flipH="1">
            <a:off x="2961392" y="5085159"/>
            <a:ext cx="659913" cy="49652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6" idx="1"/>
          </p:cNvCxnSpPr>
          <p:nvPr/>
        </p:nvCxnSpPr>
        <p:spPr>
          <a:xfrm rot="10800000">
            <a:off x="943898" y="4208206"/>
            <a:ext cx="462115" cy="40746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70296</TotalTime>
  <Words>1218</Words>
  <Application>Microsoft Office PowerPoint</Application>
  <PresentationFormat>On-screen Show (4:3)</PresentationFormat>
  <Paragraphs>416</Paragraphs>
  <Slides>34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Blank Presentation</vt:lpstr>
      <vt:lpstr>Slide 1</vt:lpstr>
      <vt:lpstr>Outline</vt:lpstr>
      <vt:lpstr>Charge Questions</vt:lpstr>
      <vt:lpstr>CHITs</vt:lpstr>
      <vt:lpstr>Design Overview</vt:lpstr>
      <vt:lpstr>Vessel Leg Reinforcement</vt:lpstr>
      <vt:lpstr>Pedestal Upgrade</vt:lpstr>
      <vt:lpstr>Pedestal Upgrade</vt:lpstr>
      <vt:lpstr>Umbrella Upgrades</vt:lpstr>
      <vt:lpstr>Umbrella Upgrades</vt:lpstr>
      <vt:lpstr>Umbrella Upgrades</vt:lpstr>
      <vt:lpstr>Umbrella Upgrades</vt:lpstr>
      <vt:lpstr>PF2/3 Support Upgrades</vt:lpstr>
      <vt:lpstr>PF4/5 Support Upgrades</vt:lpstr>
      <vt:lpstr>PF4/5 Support Upgrades</vt:lpstr>
      <vt:lpstr>PF4/5 Support Upgrades</vt:lpstr>
      <vt:lpstr>TF Outer Leg Support Upgrades</vt:lpstr>
      <vt:lpstr>TF Outer Leg Support Upgrades</vt:lpstr>
      <vt:lpstr>Interconnections</vt:lpstr>
      <vt:lpstr>Interconnections</vt:lpstr>
      <vt:lpstr>Cost &amp; Schedule</vt:lpstr>
      <vt:lpstr>Open Items</vt:lpstr>
      <vt:lpstr>Slide 23</vt:lpstr>
      <vt:lpstr>Outline</vt:lpstr>
      <vt:lpstr>Charge Questions &amp; CHITs</vt:lpstr>
      <vt:lpstr>Installation Layout</vt:lpstr>
      <vt:lpstr>Installation Layout</vt:lpstr>
      <vt:lpstr>CHI Ring Bus</vt:lpstr>
      <vt:lpstr>PF 1a, b, c Bus</vt:lpstr>
      <vt:lpstr>PF 1a, b, c Bus</vt:lpstr>
      <vt:lpstr>OH Coaxial Bus</vt:lpstr>
      <vt:lpstr>TF Bus</vt:lpstr>
      <vt:lpstr>TF Bus</vt:lpstr>
      <vt:lpstr>Cost &amp; Schedule</vt:lpstr>
    </vt:vector>
  </TitlesOfParts>
  <Company>Princeton Plasma Physics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creator>NSTX team member</dc:creator>
  <cp:lastModifiedBy>msmith</cp:lastModifiedBy>
  <cp:revision>12484</cp:revision>
  <dcterms:created xsi:type="dcterms:W3CDTF">2011-05-12T19:12:49Z</dcterms:created>
  <dcterms:modified xsi:type="dcterms:W3CDTF">2011-05-17T17:35:42Z</dcterms:modified>
</cp:coreProperties>
</file>