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0" r:id="rId1"/>
  </p:sldMasterIdLst>
  <p:notesMasterIdLst>
    <p:notesMasterId r:id="rId25"/>
  </p:notesMasterIdLst>
  <p:handoutMasterIdLst>
    <p:handoutMasterId r:id="rId26"/>
  </p:handoutMasterIdLst>
  <p:sldIdLst>
    <p:sldId id="1479" r:id="rId2"/>
    <p:sldId id="1480" r:id="rId3"/>
    <p:sldId id="1494" r:id="rId4"/>
    <p:sldId id="1496" r:id="rId5"/>
    <p:sldId id="1481" r:id="rId6"/>
    <p:sldId id="1482" r:id="rId7"/>
    <p:sldId id="1499" r:id="rId8"/>
    <p:sldId id="1500" r:id="rId9"/>
    <p:sldId id="1502" r:id="rId10"/>
    <p:sldId id="1503" r:id="rId11"/>
    <p:sldId id="1504" r:id="rId12"/>
    <p:sldId id="1483" r:id="rId13"/>
    <p:sldId id="1484" r:id="rId14"/>
    <p:sldId id="1491" r:id="rId15"/>
    <p:sldId id="1485" r:id="rId16"/>
    <p:sldId id="1486" r:id="rId17"/>
    <p:sldId id="1487" r:id="rId18"/>
    <p:sldId id="1488" r:id="rId19"/>
    <p:sldId id="1490" r:id="rId20"/>
    <p:sldId id="1497" r:id="rId21"/>
    <p:sldId id="1498" r:id="rId22"/>
    <p:sldId id="1495" r:id="rId23"/>
    <p:sldId id="1501" r:id="rId24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Arial Black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Arial Black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Arial Black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Arial Black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Arial Black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b="1" i="1" kern="1200">
        <a:solidFill>
          <a:srgbClr val="1822CD"/>
        </a:solidFill>
        <a:latin typeface="Arial Black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1200" b="1" i="1" kern="1200">
        <a:solidFill>
          <a:srgbClr val="1822CD"/>
        </a:solidFill>
        <a:latin typeface="Arial Black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1200" b="1" i="1" kern="1200">
        <a:solidFill>
          <a:srgbClr val="1822CD"/>
        </a:solidFill>
        <a:latin typeface="Arial Black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1200" b="1" i="1" kern="1200">
        <a:solidFill>
          <a:srgbClr val="1822CD"/>
        </a:solidFill>
        <a:latin typeface="Arial Black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B2B2B2"/>
    <a:srgbClr val="C0C0C0"/>
    <a:srgbClr val="DDDDDD"/>
    <a:srgbClr val="FFFF99"/>
    <a:srgbClr val="EAEAEA"/>
    <a:srgbClr val="FF0000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666" y="-90"/>
      </p:cViewPr>
      <p:guideLst>
        <p:guide orient="horz" pos="364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-3420" y="-114"/>
      </p:cViewPr>
      <p:guideLst>
        <p:guide orient="horz" pos="2904"/>
        <p:guide pos="218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27" tIns="46214" rIns="92427" bIns="46214" numCol="1" anchor="t" anchorCtr="0" compatLnSpc="1">
            <a:prstTxWarp prst="textNoShape">
              <a:avLst/>
            </a:prstTxWarp>
          </a:bodyPr>
          <a:lstStyle>
            <a:lvl1pPr defTabSz="923925">
              <a:defRPr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27" tIns="46214" rIns="92427" bIns="46214" numCol="1" anchor="t" anchorCtr="0" compatLnSpc="1">
            <a:prstTxWarp prst="textNoShape">
              <a:avLst/>
            </a:prstTxWarp>
          </a:bodyPr>
          <a:lstStyle>
            <a:lvl1pPr algn="r" defTabSz="923925">
              <a:defRPr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27" tIns="46214" rIns="92427" bIns="46214" numCol="1" anchor="b" anchorCtr="0" compatLnSpc="1">
            <a:prstTxWarp prst="textNoShape">
              <a:avLst/>
            </a:prstTxWarp>
          </a:bodyPr>
          <a:lstStyle>
            <a:lvl1pPr defTabSz="923925">
              <a:defRPr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58238"/>
            <a:ext cx="3005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27" tIns="46214" rIns="92427" bIns="46214" numCol="1" anchor="b" anchorCtr="0" compatLnSpc="1">
            <a:prstTxWarp prst="textNoShape">
              <a:avLst/>
            </a:prstTxWarp>
          </a:bodyPr>
          <a:lstStyle>
            <a:lvl1pPr algn="r" defTabSz="923925">
              <a:defRPr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C0C6302F-51BC-4547-906D-652D12BEDF1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84" tIns="45743" rIns="91484" bIns="45743" numCol="1" anchor="t" anchorCtr="0" compatLnSpc="1">
            <a:prstTxWarp prst="textNoShape">
              <a:avLst/>
            </a:prstTxWarp>
          </a:bodyPr>
          <a:lstStyle>
            <a:lvl1pPr>
              <a:defRPr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84" tIns="45743" rIns="91484" bIns="45743" numCol="1" anchor="t" anchorCtr="0" compatLnSpc="1">
            <a:prstTxWarp prst="textNoShape">
              <a:avLst/>
            </a:prstTxWarp>
          </a:bodyPr>
          <a:lstStyle>
            <a:lvl1pPr algn="r">
              <a:defRPr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5063" y="684213"/>
            <a:ext cx="4667250" cy="3500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413250"/>
            <a:ext cx="5102225" cy="41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84" tIns="45743" rIns="91484" bIns="457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84" tIns="45743" rIns="91484" bIns="45743" numCol="1" anchor="b" anchorCtr="0" compatLnSpc="1">
            <a:prstTxWarp prst="textNoShape">
              <a:avLst/>
            </a:prstTxWarp>
          </a:bodyPr>
          <a:lstStyle>
            <a:lvl1pPr>
              <a:defRPr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84" tIns="45743" rIns="91484" bIns="45743" numCol="1" anchor="b" anchorCtr="0" compatLnSpc="1">
            <a:prstTxWarp prst="textNoShape">
              <a:avLst/>
            </a:prstTxWarp>
          </a:bodyPr>
          <a:lstStyle>
            <a:lvl1pPr algn="r">
              <a:defRPr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FAA0758C-F5A7-46D1-9E9E-57BF1964297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-52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-52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-52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-52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-52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263454-AB98-4382-AE51-D5F50C4EC7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620216-15E8-4580-97EF-A39B0738A8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B1BA96-5E3A-4F14-A114-1BE5018D0A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69F32F-2F0D-42F3-A739-7F51004488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8F4A8-F598-44F0-9F48-4EBB3FCEB4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CAE584-A587-4E0A-A953-76F3418C1A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944F11-06EC-4B78-8C1E-957C38C9EB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77B23B-6F4F-40F2-8D84-E0C123A5CE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9DAD3A-BD6C-4DF5-A5D5-F7FB445D50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C8C832-007E-4795-8BFB-BBF9EEE93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C964B7-B857-4D1B-9AEE-692C51CB0E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1" name="Picture 13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2052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2053" name="Picture 19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539750" cy="1825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ea typeface="ＭＳ Ｐゴシック" pitchFamily="-105" charset="-128"/>
              </a:rPr>
              <a:t>NSTX</a:t>
            </a:r>
          </a:p>
        </p:txBody>
      </p:sp>
      <p:sp>
        <p:nvSpPr>
          <p:cNvPr id="905422" name="Rectangle 206"/>
          <p:cNvSpPr>
            <a:spLocks noChangeArrowheads="1"/>
          </p:cNvSpPr>
          <p:nvPr/>
        </p:nvSpPr>
        <p:spPr bwMode="auto">
          <a:xfrm>
            <a:off x="2057400" y="6580188"/>
            <a:ext cx="50292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900" i="0" dirty="0">
                <a:solidFill>
                  <a:schemeClr val="accent2"/>
                </a:solidFill>
                <a:latin typeface="Arial" charset="0"/>
                <a:ea typeface="ＭＳ Ｐゴシック" pitchFamily="-105" charset="-128"/>
              </a:rPr>
              <a:t>NSTX Upgrade FDR </a:t>
            </a:r>
          </a:p>
        </p:txBody>
      </p:sp>
      <p:sp>
        <p:nvSpPr>
          <p:cNvPr id="905423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900" i="0">
                <a:solidFill>
                  <a:schemeClr val="accent2"/>
                </a:solidFill>
                <a:latin typeface="Arial" charset="0"/>
              </a:defRPr>
            </a:lvl1pPr>
          </a:lstStyle>
          <a:p>
            <a:fld id="{78D33D9B-AFA1-470E-B437-0675F40E74B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05424" name="Rectangle 208"/>
          <p:cNvSpPr>
            <a:spLocks noChangeArrowheads="1"/>
          </p:cNvSpPr>
          <p:nvPr/>
        </p:nvSpPr>
        <p:spPr bwMode="auto">
          <a:xfrm>
            <a:off x="6400800" y="6580188"/>
            <a:ext cx="19812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r">
              <a:defRPr/>
            </a:pPr>
            <a:r>
              <a:rPr lang="en-US" sz="900" i="0" dirty="0">
                <a:solidFill>
                  <a:srgbClr val="3333CC"/>
                </a:solidFill>
                <a:ea typeface="ＭＳ Ｐゴシック" pitchFamily="-105" charset="-128"/>
                <a:sym typeface="Arial" charset="0"/>
              </a:rPr>
              <a:t>June 23 &amp; 24 2011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-105" charset="-52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-105" charset="-52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-105" charset="-52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-105" charset="-52"/>
          <a:ea typeface="ＭＳ Ｐゴシック" pitchFamily="-105" charset="-128"/>
          <a:cs typeface="ＭＳ Ｐゴシック" pitchFamily="-105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-105" charset="-5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-105" charset="-5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-105" charset="-5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-105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F81255C-0BB0-4AD7-A777-1833017B0E0D}" type="slidenum">
              <a:rPr lang="en-US"/>
              <a:pPr/>
              <a:t>1</a:t>
            </a:fld>
            <a:endParaRPr lang="en-US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/>
            </a:r>
            <a:br>
              <a:rPr lang="en-US" smtClean="0">
                <a:ea typeface="ＭＳ Ｐゴシック" pitchFamily="34" charset="-128"/>
              </a:rPr>
            </a:br>
            <a:endParaRPr lang="en-US" smtClean="0">
              <a:ea typeface="ＭＳ Ｐゴシック" pitchFamily="34" charset="-128"/>
            </a:endParaRPr>
          </a:p>
        </p:txBody>
      </p:sp>
      <p:sp>
        <p:nvSpPr>
          <p:cNvPr id="3076" name="Rectangle 21"/>
          <p:cNvSpPr>
            <a:spLocks/>
          </p:cNvSpPr>
          <p:nvPr/>
        </p:nvSpPr>
        <p:spPr bwMode="auto">
          <a:xfrm>
            <a:off x="2300288" y="1409700"/>
            <a:ext cx="44545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en-US" sz="4800" i="0">
              <a:solidFill>
                <a:srgbClr val="3333CC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3077" name="Rectangle 24"/>
          <p:cNvSpPr>
            <a:spLocks/>
          </p:cNvSpPr>
          <p:nvPr/>
        </p:nvSpPr>
        <p:spPr bwMode="auto">
          <a:xfrm>
            <a:off x="831850" y="2286000"/>
            <a:ext cx="739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0800" tIns="50800" rIns="108599" bIns="50800"/>
          <a:lstStyle/>
          <a:p>
            <a:pPr marL="6350" algn="ctr"/>
            <a:endParaRPr lang="en-US" sz="2000" i="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cxnSp>
        <p:nvCxnSpPr>
          <p:cNvPr id="3078" name="Straight Connector 58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3079" name="Straight Connector 2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080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081" name="Straight Connector 2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082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083" name="Straight Connector 2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3084" name="Straight Connector 2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085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086" name="Straight Connector 2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3087" name="Straight Connector 3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088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089" name="Straight Connector 3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3090" name="Straight Connector 3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091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092" name="Straight Connector 3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093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094" name="Straight Connector 3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095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096" name="Straight Connector 3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097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098" name="Straight Connector 3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099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100" name="Straight Connector 3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101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102" name="Straight Connector 3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103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104" name="Straight Connector 3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3105" name="Straight Connector 4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106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107" name="Straight Connector 4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3108" name="Straight Connector 4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109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110" name="Straight Connector 4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3111" name="Straight Connector 4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112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113" name="Straight Connector 4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3114" name="Straight Connector 4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3115" name="Straight Connector 5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3116" name="Straight Connector 5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3117" name="Straight Connector 5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3118" name="Straight Connector 5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3119" name="Straight Connector 57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cxnSp>
        <p:nvCxnSpPr>
          <p:cNvPr id="3120" name="Straight Connector 58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3121" name="Straight Connector 2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122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123" name="Straight Connector 2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124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125" name="Straight Connector 2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80" name="Rectangle 2"/>
          <p:cNvSpPr>
            <a:spLocks noChangeArrowheads="1"/>
          </p:cNvSpPr>
          <p:nvPr/>
        </p:nvSpPr>
        <p:spPr bwMode="auto">
          <a:xfrm>
            <a:off x="152400" y="99060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3200" i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Power System</a:t>
            </a:r>
            <a:endParaRPr lang="en-US" sz="3200" i="0">
              <a:solidFill>
                <a:schemeClr val="accent2"/>
              </a:solidFill>
              <a:latin typeface="Arial" charset="0"/>
            </a:endParaRPr>
          </a:p>
        </p:txBody>
      </p:sp>
      <p:cxnSp>
        <p:nvCxnSpPr>
          <p:cNvPr id="3127" name="Straight Connector 2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128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129" name="Straight Connector 2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130" name="Text Box 9"/>
          <p:cNvSpPr txBox="1">
            <a:spLocks noChangeArrowheads="1"/>
          </p:cNvSpPr>
          <p:nvPr/>
        </p:nvSpPr>
        <p:spPr bwMode="auto">
          <a:xfrm>
            <a:off x="1524000" y="2057400"/>
            <a:ext cx="6019800" cy="84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000" i="0" dirty="0">
                <a:solidFill>
                  <a:schemeClr val="tx1"/>
                </a:solidFill>
                <a:latin typeface="Arial" charset="0"/>
              </a:rPr>
              <a:t>Raki Ramakrishnan (</a:t>
            </a:r>
            <a:r>
              <a:rPr lang="en-US" i="0" dirty="0">
                <a:solidFill>
                  <a:schemeClr val="tx1"/>
                </a:solidFill>
                <a:latin typeface="Arial" charset="0"/>
              </a:rPr>
              <a:t>WBS5 Manager</a:t>
            </a:r>
            <a:r>
              <a:rPr lang="en-US" sz="2000" i="0" dirty="0">
                <a:solidFill>
                  <a:schemeClr val="tx1"/>
                </a:solidFill>
                <a:latin typeface="Arial" charset="0"/>
              </a:rPr>
              <a:t>)</a:t>
            </a:r>
            <a:endParaRPr lang="en-US" sz="1600" b="0" dirty="0">
              <a:solidFill>
                <a:schemeClr val="tx1"/>
              </a:solidFill>
              <a:latin typeface="Arial" charset="0"/>
            </a:endParaRPr>
          </a:p>
          <a:p>
            <a:pPr algn="ctr">
              <a:spcBef>
                <a:spcPct val="20000"/>
              </a:spcBef>
            </a:pPr>
            <a:r>
              <a:rPr lang="en-US" b="0" dirty="0">
                <a:solidFill>
                  <a:schemeClr val="tx1"/>
                </a:solidFill>
                <a:latin typeface="Arial" charset="0"/>
              </a:rPr>
              <a:t>Weiguo Que: Cog Engineer (Analysis)</a:t>
            </a:r>
          </a:p>
          <a:p>
            <a:pPr algn="ctr">
              <a:spcBef>
                <a:spcPct val="20000"/>
              </a:spcBef>
            </a:pPr>
            <a:r>
              <a:rPr lang="en-US" b="0" dirty="0">
                <a:solidFill>
                  <a:schemeClr val="tx1"/>
                </a:solidFill>
                <a:latin typeface="Arial" charset="0"/>
              </a:rPr>
              <a:t>Xin Zhao: Cog Engineer (Controls)</a:t>
            </a:r>
          </a:p>
        </p:txBody>
      </p:sp>
      <p:cxnSp>
        <p:nvCxnSpPr>
          <p:cNvPr id="3131" name="Straight Connector 3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132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133" name="Straight Connector 3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134" name="Text Box 10"/>
          <p:cNvSpPr txBox="1">
            <a:spLocks noChangeArrowheads="1"/>
          </p:cNvSpPr>
          <p:nvPr/>
        </p:nvSpPr>
        <p:spPr bwMode="auto">
          <a:xfrm>
            <a:off x="1676400" y="3352800"/>
            <a:ext cx="5715000" cy="6286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>
                <a:solidFill>
                  <a:srgbClr val="FF0000"/>
                </a:solidFill>
              </a:rPr>
              <a:t>NSTX Center Stack Upgrade Peer Review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>
                <a:solidFill>
                  <a:srgbClr val="FF0000"/>
                </a:solidFill>
              </a:rPr>
              <a:t>LSB B318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>
                <a:solidFill>
                  <a:srgbClr val="FF0000"/>
                </a:solidFill>
              </a:rPr>
              <a:t>May 18, 2011</a:t>
            </a:r>
          </a:p>
        </p:txBody>
      </p:sp>
      <p:cxnSp>
        <p:nvCxnSpPr>
          <p:cNvPr id="3135" name="Straight Connector 3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136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137" name="Straight Connector 3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138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139" name="Straight Connector 3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140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141" name="Straight Connector 3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142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143" name="Straight Connector 3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144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145" name="Straight Connector 3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146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147" name="Straight Connector 3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148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149" name="Straight Connector 3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3150" name="Picture 1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83978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cxnSp>
        <p:nvCxnSpPr>
          <p:cNvPr id="3151" name="Straight Connector 4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152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153" name="Straight Connector 4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08" name="Text Box 128"/>
          <p:cNvSpPr txBox="1">
            <a:spLocks noChangeArrowheads="1"/>
          </p:cNvSpPr>
          <p:nvPr/>
        </p:nvSpPr>
        <p:spPr bwMode="auto">
          <a:xfrm>
            <a:off x="838200" y="109538"/>
            <a:ext cx="1219200" cy="54927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3600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105" charset="-128"/>
              </a:rPr>
              <a:t>NSTX</a:t>
            </a:r>
          </a:p>
        </p:txBody>
      </p:sp>
      <p:cxnSp>
        <p:nvCxnSpPr>
          <p:cNvPr id="3155" name="Straight Connector 4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156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157" name="Straight Connector 4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158" name="Rectangle 129"/>
          <p:cNvSpPr>
            <a:spLocks noChangeArrowheads="1"/>
          </p:cNvSpPr>
          <p:nvPr/>
        </p:nvSpPr>
        <p:spPr bwMode="auto">
          <a:xfrm>
            <a:off x="3651250" y="228600"/>
            <a:ext cx="1530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 eaLnBrk="0" hangingPunct="0">
              <a:spcBef>
                <a:spcPct val="20000"/>
              </a:spcBef>
              <a:buFontTx/>
              <a:buChar char="•"/>
            </a:pPr>
            <a:r>
              <a:rPr lang="en-US" sz="1800">
                <a:solidFill>
                  <a:schemeClr val="accent2"/>
                </a:solidFill>
                <a:latin typeface="Arial" charset="0"/>
              </a:rPr>
              <a:t>Supported by   </a:t>
            </a:r>
          </a:p>
        </p:txBody>
      </p:sp>
      <p:cxnSp>
        <p:nvCxnSpPr>
          <p:cNvPr id="3159" name="Straight Connector 4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160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161" name="Straight Connector 4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3162" name="Straight Connector 4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3163" name="Straight Connector 5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3164" name="Picture 53" descr="ppi224.tmp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2057400"/>
            <a:ext cx="128428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65" name="Straight Connector 5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166" name="Text Box 153"/>
          <p:cNvSpPr txBox="1">
            <a:spLocks noChangeArrowheads="1"/>
          </p:cNvSpPr>
          <p:nvPr/>
        </p:nvSpPr>
        <p:spPr bwMode="auto">
          <a:xfrm>
            <a:off x="7696200" y="1981200"/>
            <a:ext cx="1284288" cy="4546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 anchor="b">
            <a:spAutoFit/>
          </a:bodyPr>
          <a:lstStyle/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Char char="•"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Culham Sci Ctr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Char char="•"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St. Andrews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Char char="•"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York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Char char="•"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Chubu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Char char="•"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Fukui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Char char="•"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Hiroshima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Char char="•"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Hyogo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Char char="•"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Kyoto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Char char="•"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Char char="•"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Tokai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Char char="•"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NIFS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Char char="•"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Niigata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Char char="•"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Tokyo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Char char="•"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JAEA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Char char="•"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Hebrew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Char char="•"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Ioffe Inst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Char char="•"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RRC Kurchatov Inst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Char char="•"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TRINITI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Char char="•"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NFRI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Char char="•"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KAIST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Char char="•"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POSTECH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Char char="•"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ASIPP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Char char="•"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ENEA, Frascati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Char char="•"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CEA, Cadarache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Char char="•"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Jülich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Char char="•"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Garching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Char char="•"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ASCR, Czech Rep</a:t>
            </a:r>
          </a:p>
        </p:txBody>
      </p:sp>
      <p:cxnSp>
        <p:nvCxnSpPr>
          <p:cNvPr id="3167" name="Straight Connector 5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3168" name="Picture 155" descr="nstx_sm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4267200"/>
            <a:ext cx="20272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69" name="Straight Connector 5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3170" name="Straight Connector 57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3171" name="Picture 3" descr="C:\Users\jmenard\Desktop\Picture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0" y="4114800"/>
            <a:ext cx="307816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2" name="Picture 48" descr="ppi221.tmp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2057400"/>
            <a:ext cx="13335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3" name="Text Box 152"/>
          <p:cNvSpPr txBox="1">
            <a:spLocks noChangeArrowheads="1"/>
          </p:cNvSpPr>
          <p:nvPr/>
        </p:nvSpPr>
        <p:spPr bwMode="auto">
          <a:xfrm>
            <a:off x="228600" y="2057400"/>
            <a:ext cx="1257300" cy="4419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Columbia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CompX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General Atomics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FIU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INL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Johns Hopkins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LANL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LLNL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Lodestar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MIT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Nova Photonics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New York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ORNL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PPPL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Princeton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Purdue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SNL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Think Tank, Inc.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Davis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Irvine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UCLA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UCSD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Colorado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Illinois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Maryland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Rochester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Washington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Char char="•"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Wisconsin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5C81A3E-AC09-4708-BE62-F5F99D1361A2}" type="slidenum">
              <a:rPr lang="en-US"/>
              <a:pPr/>
              <a:t>10</a:t>
            </a:fld>
            <a:endParaRPr lang="en-US"/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1981200" y="228600"/>
            <a:ext cx="62484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/>
              <a:t>PSCAD ANALYSIS Normal Work Condition </a:t>
            </a:r>
          </a:p>
          <a:p>
            <a:pPr algn="ctr">
              <a:spcBef>
                <a:spcPct val="20000"/>
              </a:spcBef>
            </a:pPr>
            <a:r>
              <a:rPr lang="en-US" sz="1600"/>
              <a:t>(Weiguo Que)</a:t>
            </a:r>
          </a:p>
        </p:txBody>
      </p:sp>
      <p:pic>
        <p:nvPicPr>
          <p:cNvPr id="11268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066800"/>
            <a:ext cx="40386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066800"/>
            <a:ext cx="4114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371600" y="3352800"/>
            <a:ext cx="252571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i="0" dirty="0">
                <a:latin typeface="+mn-lt"/>
              </a:rPr>
              <a:t>TF coil current 130 kA, 6.5 second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7800" y="3352800"/>
            <a:ext cx="2828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i="0" dirty="0">
                <a:latin typeface="+mn-lt"/>
              </a:rPr>
              <a:t>Power Supply Branch current 16.25 kA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0600" y="6172200"/>
            <a:ext cx="337026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i="0" dirty="0">
                <a:latin typeface="+mn-lt"/>
              </a:rPr>
              <a:t>Alpha angle control and alpha limits calculation</a:t>
            </a:r>
          </a:p>
        </p:txBody>
      </p:sp>
      <p:pic>
        <p:nvPicPr>
          <p:cNvPr id="112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657600"/>
            <a:ext cx="4038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657600"/>
            <a:ext cx="4191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096000" y="6172200"/>
            <a:ext cx="1804988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i="0" dirty="0">
                <a:latin typeface="+mn-lt"/>
              </a:rPr>
              <a:t>Motor-Generator Speed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BF6C48D-BC26-40D9-A1AA-F32C72A234B5}" type="slidenum">
              <a:rPr lang="en-US"/>
              <a:pPr/>
              <a:t>11</a:t>
            </a:fld>
            <a:endParaRPr lang="en-US"/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0" y="228600"/>
            <a:ext cx="876300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/>
              <a:t>PSCAD ANALYSIS TF coil and Disconnect Switch Short Circuit Condition </a:t>
            </a:r>
          </a:p>
          <a:p>
            <a:pPr algn="ctr">
              <a:spcBef>
                <a:spcPct val="20000"/>
              </a:spcBef>
            </a:pPr>
            <a:r>
              <a:rPr lang="en-US" sz="1600"/>
              <a:t>(Weiguo Que)</a:t>
            </a:r>
          </a:p>
          <a:p>
            <a:pPr algn="ctr">
              <a:spcBef>
                <a:spcPct val="20000"/>
              </a:spcBef>
            </a:pPr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477000" y="1143000"/>
          <a:ext cx="2438400" cy="2461260"/>
        </p:xfrm>
        <a:graphic>
          <a:graphicData uri="http://schemas.openxmlformats.org/drawingml/2006/table">
            <a:tbl>
              <a:tblPr/>
              <a:tblGrid>
                <a:gridCol w="590550"/>
                <a:gridCol w="976313"/>
                <a:gridCol w="871537"/>
              </a:tblGrid>
              <a:tr h="49212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Time (sec)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TF Coil Short Branch Max. Current(kA)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TF Coil Short Circuit Current (kA)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86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1.2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28.1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219.4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86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1.4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33.9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262.4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86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1.5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33.7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262.9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86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1.6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34.4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263.1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86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1.7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33.8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263.4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86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1.8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33.6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262.2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86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1.9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31.3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242.7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86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28.8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225.8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86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25.4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199.9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86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8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26.9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211.5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86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8.6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16.4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126.1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34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71600"/>
            <a:ext cx="25146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371600"/>
            <a:ext cx="3048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228600" y="990600"/>
            <a:ext cx="4343400" cy="381000"/>
          </a:xfrm>
          <a:prstGeom prst="rect">
            <a:avLst/>
          </a:prstGeom>
          <a:noFill/>
          <a:ln/>
        </p:spPr>
        <p:txBody>
          <a:bodyPr/>
          <a:lstStyle/>
          <a:p>
            <a:pPr marL="285750" indent="-285750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800" i="0" kern="0" dirty="0">
                <a:solidFill>
                  <a:schemeClr val="accent2"/>
                </a:solidFill>
                <a:latin typeface="+mn-lt"/>
                <a:ea typeface="ＭＳ Ｐゴシック" pitchFamily="-105" charset="-128"/>
              </a:rPr>
              <a:t>Case 1: </a:t>
            </a:r>
            <a:r>
              <a:rPr lang="en-US" sz="1800" i="0" kern="0" dirty="0">
                <a:solidFill>
                  <a:schemeClr val="accent2"/>
                </a:solidFill>
                <a:latin typeface="+mn-lt"/>
                <a:ea typeface="ＭＳ Ｐゴシック" pitchFamily="-105" charset="-128"/>
              </a:rPr>
              <a:t>TF Coil Short Circuit</a:t>
            </a:r>
            <a:endParaRPr lang="en-US" sz="1800" i="0" kern="0" dirty="0">
              <a:solidFill>
                <a:schemeClr val="accent2"/>
              </a:solidFill>
              <a:latin typeface="+mn-lt"/>
              <a:ea typeface="ＭＳ Ｐゴシック" pitchFamily="-105" charset="-128"/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304800" y="3733800"/>
            <a:ext cx="5105400" cy="381000"/>
          </a:xfrm>
          <a:prstGeom prst="rect">
            <a:avLst/>
          </a:prstGeom>
          <a:noFill/>
          <a:ln/>
        </p:spPr>
        <p:txBody>
          <a:bodyPr/>
          <a:lstStyle/>
          <a:p>
            <a:pPr marL="285750" indent="-285750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800" i="0" kern="0" dirty="0">
                <a:solidFill>
                  <a:schemeClr val="accent2"/>
                </a:solidFill>
                <a:latin typeface="+mn-lt"/>
                <a:ea typeface="ＭＳ Ｐゴシック" pitchFamily="-105" charset="-128"/>
              </a:rPr>
              <a:t>Case </a:t>
            </a:r>
            <a:r>
              <a:rPr lang="en-US" sz="1800" i="0" kern="0" dirty="0">
                <a:solidFill>
                  <a:schemeClr val="accent2"/>
                </a:solidFill>
                <a:latin typeface="+mn-lt"/>
                <a:ea typeface="ＭＳ Ｐゴシック" pitchFamily="-105" charset="-128"/>
              </a:rPr>
              <a:t>2: Disconnect Switch Short Circuit</a:t>
            </a:r>
            <a:endParaRPr lang="en-US" sz="1800" i="0" kern="0" dirty="0">
              <a:solidFill>
                <a:schemeClr val="accent2"/>
              </a:solidFill>
              <a:latin typeface="+mn-lt"/>
              <a:ea typeface="ＭＳ Ｐゴシック" pitchFamily="-105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3429000"/>
            <a:ext cx="2535238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i="0" dirty="0">
                <a:latin typeface="+mn-lt"/>
              </a:rPr>
              <a:t>TF coil short circuit current 1.7 sec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1400" y="3429000"/>
            <a:ext cx="2687638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i="0" dirty="0">
                <a:latin typeface="+mn-lt"/>
              </a:rPr>
              <a:t>Branch short circuit  current 1.7 sec</a:t>
            </a:r>
          </a:p>
        </p:txBody>
      </p:sp>
      <p:pic>
        <p:nvPicPr>
          <p:cNvPr id="1235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0386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57200" y="6172200"/>
            <a:ext cx="2535238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i="0" dirty="0">
                <a:latin typeface="+mn-lt"/>
              </a:rPr>
              <a:t>TF coil short circuit current 1.7 sec</a:t>
            </a:r>
          </a:p>
        </p:txBody>
      </p:sp>
      <p:pic>
        <p:nvPicPr>
          <p:cNvPr id="12354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4038600"/>
            <a:ext cx="320040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505200" y="6172200"/>
            <a:ext cx="2687638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i="0" dirty="0">
                <a:latin typeface="+mn-lt"/>
              </a:rPr>
              <a:t>Branch short circuit  current 1.7 sec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6477000" y="3886200"/>
          <a:ext cx="2362200" cy="2413953"/>
        </p:xfrm>
        <a:graphic>
          <a:graphicData uri="http://schemas.openxmlformats.org/drawingml/2006/table">
            <a:tbl>
              <a:tblPr/>
              <a:tblGrid>
                <a:gridCol w="908050"/>
                <a:gridCol w="1454150"/>
              </a:tblGrid>
              <a:tr h="46513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Time (sec)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Disconnect Switch Short Branch Max. Current(kA)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1.2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30.6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1.4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35.5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1.5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35.5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1.6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35.6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1.7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35.9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1.8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35.9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1.9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33.1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31.6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27.8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8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29.1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8.6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17.4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1800" smtClean="0">
                <a:ea typeface="ＭＳ Ｐゴシック" pitchFamily="34" charset="-128"/>
              </a:rPr>
              <a:t>TF CIRCUIT – 129.8kA, 1kV (8 parallels)</a:t>
            </a:r>
            <a:br>
              <a:rPr lang="en-US" sz="1800" smtClean="0">
                <a:ea typeface="ＭＳ Ｐゴシック" pitchFamily="34" charset="-128"/>
              </a:rPr>
            </a:br>
            <a:endParaRPr lang="en-US" sz="1800" smtClean="0">
              <a:ea typeface="ＭＳ Ｐゴシック" pitchFamily="34" charset="-128"/>
            </a:endParaRPr>
          </a:p>
        </p:txBody>
      </p:sp>
      <p:pic>
        <p:nvPicPr>
          <p:cNvPr id="13315" name="Picture 4" descr="0B4F1501U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990600"/>
            <a:ext cx="7658100" cy="548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u="sng" smtClean="0">
                <a:ea typeface="ＭＳ Ｐゴシック" pitchFamily="34" charset="-128"/>
              </a:rPr>
              <a:t>OH PWR. LOOP DESIGN &amp; PF PWR. LOOP DESIGN BASIS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8077200" cy="49530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>
                <a:solidFill>
                  <a:srgbClr val="660033"/>
                </a:solidFill>
                <a:ea typeface="ＭＳ Ｐゴシック" pitchFamily="34" charset="-128"/>
              </a:rPr>
              <a:t>EXISTING OH PWR LOOP DESIGN: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rgbClr val="660033"/>
                </a:solidFill>
                <a:ea typeface="ＭＳ Ｐゴシック" pitchFamily="34" charset="-128"/>
              </a:rPr>
              <a:t>6kV Anti-parallel configuration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rgbClr val="660033"/>
                </a:solidFill>
                <a:ea typeface="ＭＳ Ｐゴシック" pitchFamily="34" charset="-128"/>
              </a:rPr>
              <a:t>24kA for 0.4 seconds every 600 seconds</a:t>
            </a:r>
          </a:p>
          <a:p>
            <a:pPr>
              <a:buFontTx/>
              <a:buNone/>
            </a:pPr>
            <a:r>
              <a:rPr lang="en-US" dirty="0" smtClean="0">
                <a:solidFill>
                  <a:srgbClr val="FF00FF"/>
                </a:solidFill>
                <a:ea typeface="ＭＳ Ｐゴシック" pitchFamily="34" charset="-128"/>
              </a:rPr>
              <a:t>UPGRADE - OH PWR LOOP DESIGN: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rgbClr val="FF00FF"/>
                </a:solidFill>
                <a:ea typeface="ＭＳ Ｐゴシック" pitchFamily="34" charset="-128"/>
              </a:rPr>
              <a:t>6kV Anti-parallel configuration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rgbClr val="FF00FF"/>
                </a:solidFill>
                <a:ea typeface="ＭＳ Ｐゴシック" pitchFamily="34" charset="-128"/>
              </a:rPr>
              <a:t>24kA for </a:t>
            </a:r>
            <a:r>
              <a:rPr lang="en-US" dirty="0" smtClean="0">
                <a:solidFill>
                  <a:srgbClr val="FF00FF"/>
                </a:solidFill>
                <a:ea typeface="ＭＳ Ｐゴシック" pitchFamily="34" charset="-128"/>
              </a:rPr>
              <a:t>1.474 </a:t>
            </a:r>
            <a:r>
              <a:rPr lang="en-US" dirty="0" smtClean="0">
                <a:solidFill>
                  <a:srgbClr val="FF00FF"/>
                </a:solidFill>
                <a:ea typeface="ＭＳ Ｐゴシック" pitchFamily="34" charset="-128"/>
              </a:rPr>
              <a:t>sec every 2400 seconds</a:t>
            </a:r>
          </a:p>
          <a:p>
            <a:pPr lvl="1">
              <a:buFont typeface="Wingdings" pitchFamily="2" charset="2"/>
              <a:buNone/>
            </a:pPr>
            <a:r>
              <a:rPr lang="en-US" dirty="0" smtClean="0">
                <a:ea typeface="ＭＳ Ｐゴシック" pitchFamily="34" charset="-128"/>
              </a:rPr>
              <a:t>Work Required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ea typeface="ＭＳ Ｐゴシック" pitchFamily="34" charset="-128"/>
              </a:rPr>
              <a:t>The DC CLR values have been optimized to the new requirement based on PSCAD analysis. These new reactors of the required values will be purchased and installed.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ea typeface="ＭＳ Ｐゴシック" pitchFamily="34" charset="-128"/>
              </a:rPr>
              <a:t>All the other equipment and cabling in the power loop will be used AS IS</a:t>
            </a:r>
          </a:p>
          <a:p>
            <a:pPr lvl="1">
              <a:buFont typeface="Wingdings" pitchFamily="2" charset="2"/>
              <a:buNone/>
            </a:pPr>
            <a:endParaRPr lang="en-US" dirty="0" smtClean="0">
              <a:solidFill>
                <a:srgbClr val="996633"/>
              </a:solidFill>
              <a:ea typeface="ＭＳ Ｐゴシック" pitchFamily="34" charset="-128"/>
            </a:endParaRPr>
          </a:p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PF COILS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2800" b="1" u="sng" smtClean="0">
                <a:ea typeface="ＭＳ Ｐゴシック" pitchFamily="34" charset="-128"/>
              </a:rPr>
              <a:t>PF DESIGN: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smtClean="0">
                <a:solidFill>
                  <a:srgbClr val="996633"/>
                </a:solidFill>
                <a:ea typeface="ＭＳ Ｐゴシック" pitchFamily="34" charset="-128"/>
              </a:rPr>
              <a:t>Existing circuits for PF1b, PF2, PF3, PF4,and PF5 will be used AS IS for the upgrade.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smtClean="0">
                <a:solidFill>
                  <a:srgbClr val="996633"/>
                </a:solidFill>
                <a:ea typeface="ＭＳ Ｐゴシック" pitchFamily="34" charset="-128"/>
              </a:rPr>
              <a:t>PF1a Changes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smtClean="0">
                <a:ea typeface="ＭＳ Ｐゴシック" pitchFamily="34" charset="-128"/>
              </a:rPr>
              <a:t>The ripple reduction reactors in the PF1aU &amp; PF1aL circuits will be eliminated based on the newly designed PF1a Coils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smtClean="0">
                <a:ea typeface="ＭＳ Ｐゴシック" pitchFamily="34" charset="-128"/>
              </a:rPr>
              <a:t>Associated power cabling changes will be made.</a:t>
            </a:r>
          </a:p>
          <a:p>
            <a:pPr lvl="2">
              <a:buFont typeface="Wingdings" pitchFamily="2" charset="2"/>
              <a:buNone/>
            </a:pPr>
            <a:endParaRPr lang="en-US" sz="240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smtClean="0">
                <a:solidFill>
                  <a:schemeClr val="tx1"/>
                </a:solidFill>
                <a:ea typeface="ＭＳ Ｐゴシック" pitchFamily="34" charset="-128"/>
              </a:rPr>
              <a:t>OH CIRCUIT – ANTI-PARALLEL 6kV;+/-24kA</a:t>
            </a:r>
            <a:br>
              <a:rPr lang="en-US" sz="1800" smtClean="0">
                <a:solidFill>
                  <a:schemeClr val="tx1"/>
                </a:solidFill>
                <a:ea typeface="ＭＳ Ｐゴシック" pitchFamily="34" charset="-128"/>
              </a:rPr>
            </a:br>
            <a:endParaRPr lang="en-US" sz="180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pic>
        <p:nvPicPr>
          <p:cNvPr id="16387" name="Picture 4" descr="3b4f1515draft 05040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04850" y="1066800"/>
            <a:ext cx="7658100" cy="51054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smtClean="0">
                <a:ea typeface="ＭＳ Ｐゴシック" pitchFamily="34" charset="-128"/>
              </a:rPr>
              <a:t>FCPC BLDG. TF WING - REACTOR LAYOUT</a:t>
            </a:r>
          </a:p>
        </p:txBody>
      </p:sp>
      <p:pic>
        <p:nvPicPr>
          <p:cNvPr id="17411" name="Content Placeholder 4" descr="reactor layout draft 050811.bmp"/>
          <p:cNvPicPr>
            <a:picLocks noGrp="1" noChangeAspect="1"/>
          </p:cNvPicPr>
          <p:nvPr>
            <p:ph idx="1"/>
          </p:nvPr>
        </p:nvPicPr>
        <p:blipFill>
          <a:blip r:embed="rId2"/>
          <a:srcRect l="3645" t="32307" r="32556" b="33846"/>
          <a:stretch>
            <a:fillRect/>
          </a:stretch>
        </p:blipFill>
        <p:spPr>
          <a:xfrm>
            <a:off x="533400" y="2057400"/>
            <a:ext cx="8001000" cy="25146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smtClean="0">
                <a:ea typeface="ＭＳ Ｐゴシック" pitchFamily="34" charset="-128"/>
              </a:rPr>
              <a:t>CONTROL &amp; PROTECTION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686800" cy="5486400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sz="2000" smtClean="0">
                <a:solidFill>
                  <a:schemeClr val="accent2"/>
                </a:solidFill>
                <a:ea typeface="ＭＳ Ｐゴシック" pitchFamily="34" charset="-128"/>
              </a:rPr>
              <a:t>CONTROLS</a:t>
            </a:r>
          </a:p>
          <a:p>
            <a:pPr lvl="1">
              <a:buFont typeface="Wingdings" pitchFamily="2" charset="2"/>
              <a:buChar char="v"/>
            </a:pPr>
            <a:r>
              <a:rPr lang="en-US" smtClean="0">
                <a:ea typeface="ＭＳ Ｐゴシック" pitchFamily="34" charset="-128"/>
              </a:rPr>
              <a:t>Hardwired Controls will be upgraded</a:t>
            </a:r>
          </a:p>
          <a:p>
            <a:pPr>
              <a:buFont typeface="Wingdings" pitchFamily="2" charset="2"/>
              <a:buChar char="v"/>
            </a:pPr>
            <a:endParaRPr lang="en-US" sz="2000" smtClean="0">
              <a:solidFill>
                <a:schemeClr val="hlink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v"/>
            </a:pPr>
            <a:r>
              <a:rPr lang="en-US" sz="2000" smtClean="0">
                <a:solidFill>
                  <a:schemeClr val="accent1"/>
                </a:solidFill>
                <a:ea typeface="ＭＳ Ｐゴシック" pitchFamily="34" charset="-128"/>
              </a:rPr>
              <a:t>CIRCUIT PROTECTION</a:t>
            </a:r>
          </a:p>
          <a:p>
            <a:pPr lvl="1">
              <a:buFont typeface="Wingdings" pitchFamily="2" charset="2"/>
              <a:buChar char="v"/>
            </a:pPr>
            <a:r>
              <a:rPr lang="en-US" smtClean="0">
                <a:solidFill>
                  <a:schemeClr val="accent1"/>
                </a:solidFill>
                <a:ea typeface="ＭＳ Ｐゴシック" pitchFamily="34" charset="-128"/>
              </a:rPr>
              <a:t>Analog Coil Protection Units (ACPs) will be modified as needed</a:t>
            </a:r>
          </a:p>
          <a:p>
            <a:pPr lvl="1">
              <a:buFont typeface="Wingdings" pitchFamily="2" charset="2"/>
              <a:buNone/>
            </a:pPr>
            <a:endParaRPr lang="en-US" smtClean="0">
              <a:solidFill>
                <a:schemeClr val="accent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v"/>
            </a:pPr>
            <a:r>
              <a:rPr lang="en-US" sz="1800" smtClean="0">
                <a:solidFill>
                  <a:srgbClr val="CC3300"/>
                </a:solidFill>
                <a:ea typeface="ＭＳ Ｐゴシック" pitchFamily="34" charset="-128"/>
              </a:rPr>
              <a:t>RECTIFIER PROTECTION</a:t>
            </a:r>
          </a:p>
          <a:p>
            <a:pPr lvl="1">
              <a:buFont typeface="Wingdings" pitchFamily="2" charset="2"/>
              <a:buChar char="v"/>
            </a:pPr>
            <a:r>
              <a:rPr lang="en-US" sz="1800" smtClean="0">
                <a:solidFill>
                  <a:srgbClr val="CC3300"/>
                </a:solidFill>
                <a:ea typeface="ＭＳ Ｐゴシック" pitchFamily="34" charset="-128"/>
              </a:rPr>
              <a:t>ACCT, DCCT &amp; PT signals along with other interlocks will be processed in the FD. See Block diagram.</a:t>
            </a:r>
          </a:p>
          <a:p>
            <a:pPr lvl="1">
              <a:buFont typeface="Wingdings" pitchFamily="2" charset="2"/>
              <a:buChar char="v"/>
            </a:pPr>
            <a:r>
              <a:rPr lang="en-US" sz="1800" smtClean="0">
                <a:solidFill>
                  <a:srgbClr val="CC3300"/>
                </a:solidFill>
                <a:ea typeface="ＭＳ Ｐゴシック" pitchFamily="34" charset="-128"/>
              </a:rPr>
              <a:t>Fault Detector (FD) in Rectifiers </a:t>
            </a:r>
          </a:p>
          <a:p>
            <a:pPr lvl="2">
              <a:buFont typeface="Wingdings" pitchFamily="2" charset="2"/>
              <a:buChar char="§"/>
            </a:pPr>
            <a:r>
              <a:rPr lang="en-US" smtClean="0">
                <a:solidFill>
                  <a:srgbClr val="CC3300"/>
                </a:solidFill>
                <a:ea typeface="ＭＳ Ｐゴシック" pitchFamily="34" charset="-128"/>
              </a:rPr>
              <a:t>Overcurrent</a:t>
            </a:r>
          </a:p>
          <a:p>
            <a:pPr lvl="2">
              <a:buFont typeface="Wingdings" pitchFamily="2" charset="2"/>
              <a:buChar char="§"/>
            </a:pPr>
            <a:r>
              <a:rPr lang="en-US" smtClean="0">
                <a:solidFill>
                  <a:srgbClr val="CC3300"/>
                </a:solidFill>
                <a:ea typeface="ＭＳ Ｐゴシック" pitchFamily="34" charset="-128"/>
              </a:rPr>
              <a:t>Pulse duration</a:t>
            </a:r>
          </a:p>
          <a:p>
            <a:pPr lvl="1">
              <a:buFont typeface="Wingdings" pitchFamily="2" charset="2"/>
              <a:buChar char="v"/>
            </a:pPr>
            <a:r>
              <a:rPr lang="en-US" sz="1800" smtClean="0">
                <a:solidFill>
                  <a:srgbClr val="CC3300"/>
                </a:solidFill>
                <a:ea typeface="ＭＳ Ｐゴシック" pitchFamily="34" charset="-128"/>
              </a:rPr>
              <a:t>FD will generate Level 1, 2, 3 faults to trip.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smtClean="0">
                <a:ea typeface="ＭＳ Ｐゴシック" pitchFamily="34" charset="-128"/>
              </a:rPr>
              <a:t>CONTROL &amp; PROTECTION Contd.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077200" cy="4953000"/>
          </a:xfrm>
        </p:spPr>
        <p:txBody>
          <a:bodyPr/>
          <a:lstStyle/>
          <a:p>
            <a:pPr lvl="1">
              <a:buFont typeface="Wingdings" pitchFamily="2" charset="2"/>
              <a:buChar char="v"/>
            </a:pPr>
            <a:r>
              <a:rPr lang="en-US" sz="2400" smtClean="0">
                <a:solidFill>
                  <a:srgbClr val="CC3300"/>
                </a:solidFill>
                <a:ea typeface="ＭＳ Ｐゴシック" pitchFamily="34" charset="-128"/>
              </a:rPr>
              <a:t>Digital Coil Protection (DCP): </a:t>
            </a:r>
          </a:p>
          <a:p>
            <a:pPr lvl="1">
              <a:buFont typeface="Wingdings" pitchFamily="2" charset="2"/>
              <a:buChar char="v"/>
            </a:pPr>
            <a:endParaRPr lang="en-US" sz="2400" smtClean="0">
              <a:solidFill>
                <a:srgbClr val="CC3300"/>
              </a:solidFill>
              <a:ea typeface="ＭＳ Ｐゴシック" pitchFamily="34" charset="-128"/>
            </a:endParaRPr>
          </a:p>
          <a:p>
            <a:pPr lvl="2">
              <a:buFont typeface="Wingdings" pitchFamily="2" charset="2"/>
              <a:buChar char="v"/>
            </a:pPr>
            <a:r>
              <a:rPr lang="en-US" sz="2000" smtClean="0">
                <a:solidFill>
                  <a:srgbClr val="CC3300"/>
                </a:solidFill>
                <a:ea typeface="ＭＳ Ｐゴシック" pitchFamily="34" charset="-128"/>
              </a:rPr>
              <a:t>DCP is designed for protecting the machine support system.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DCP design will be presented in detail by R. Hatcher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0" smtClean="0">
                <a:latin typeface="Arial Black" pitchFamily="34" charset="0"/>
                <a:ea typeface="ＭＳ Ｐゴシック" pitchFamily="34" charset="-128"/>
              </a:rPr>
              <a:t>COST BASIS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066800"/>
            <a:ext cx="8077200" cy="5105400"/>
          </a:xfrm>
        </p:spPr>
        <p:txBody>
          <a:bodyPr/>
          <a:lstStyle/>
          <a:p>
            <a:r>
              <a:rPr lang="en-US" sz="2000" smtClean="0">
                <a:solidFill>
                  <a:srgbClr val="FF3300"/>
                </a:solidFill>
                <a:ea typeface="ＭＳ Ｐゴシック" pitchFamily="34" charset="-128"/>
              </a:rPr>
              <a:t>Basis for Cost and Schedule Estimates</a:t>
            </a:r>
          </a:p>
          <a:p>
            <a:pPr lvl="1"/>
            <a:r>
              <a:rPr lang="en-US" smtClean="0">
                <a:solidFill>
                  <a:srgbClr val="FF3300"/>
                </a:solidFill>
                <a:ea typeface="ＭＳ Ｐゴシック" pitchFamily="34" charset="-128"/>
              </a:rPr>
              <a:t>Input from Vendors</a:t>
            </a:r>
          </a:p>
          <a:p>
            <a:pPr lvl="1"/>
            <a:r>
              <a:rPr lang="en-US" smtClean="0">
                <a:solidFill>
                  <a:srgbClr val="FF3300"/>
                </a:solidFill>
                <a:ea typeface="ＭＳ Ｐゴシック" pitchFamily="34" charset="-128"/>
              </a:rPr>
              <a:t>Prior Experience</a:t>
            </a:r>
          </a:p>
          <a:p>
            <a:pPr lvl="1"/>
            <a:r>
              <a:rPr lang="en-US" smtClean="0">
                <a:solidFill>
                  <a:srgbClr val="FF3300"/>
                </a:solidFill>
                <a:ea typeface="ＭＳ Ｐゴシック" pitchFamily="34" charset="-128"/>
              </a:rPr>
              <a:t>Similar tasks previously executed</a:t>
            </a:r>
          </a:p>
          <a:p>
            <a:pPr lvl="1"/>
            <a:r>
              <a:rPr lang="en-US" smtClean="0">
                <a:solidFill>
                  <a:srgbClr val="FF3300"/>
                </a:solidFill>
                <a:ea typeface="ＭＳ Ｐゴシック" pitchFamily="34" charset="-128"/>
              </a:rPr>
              <a:t>Engineering Judgment</a:t>
            </a:r>
          </a:p>
          <a:p>
            <a:r>
              <a:rPr lang="en-US" sz="2000" smtClean="0">
                <a:solidFill>
                  <a:srgbClr val="FF3300"/>
                </a:solidFill>
                <a:ea typeface="ＭＳ Ｐゴシック" pitchFamily="34" charset="-128"/>
              </a:rPr>
              <a:t>Other aspects</a:t>
            </a:r>
          </a:p>
          <a:p>
            <a:pPr lvl="1"/>
            <a:r>
              <a:rPr lang="en-US" smtClean="0">
                <a:solidFill>
                  <a:srgbClr val="FF3300"/>
                </a:solidFill>
                <a:ea typeface="ＭＳ Ｐゴシック" pitchFamily="34" charset="-128"/>
              </a:rPr>
              <a:t>Costs are essentially center -of-the-error bars</a:t>
            </a:r>
          </a:p>
          <a:p>
            <a:pPr lvl="1"/>
            <a:r>
              <a:rPr lang="en-US" smtClean="0">
                <a:solidFill>
                  <a:srgbClr val="FF3300"/>
                </a:solidFill>
                <a:ea typeface="ＭＳ Ｐゴシック" pitchFamily="34" charset="-128"/>
              </a:rPr>
              <a:t>Areas of risk judged ; constraints noted</a:t>
            </a:r>
          </a:p>
          <a:p>
            <a:pPr lvl="1"/>
            <a:r>
              <a:rPr lang="en-US" smtClean="0">
                <a:solidFill>
                  <a:srgbClr val="FF3300"/>
                </a:solidFill>
                <a:ea typeface="ＭＳ Ｐゴシック" pitchFamily="34" charset="-128"/>
              </a:rPr>
              <a:t>Contingency in the spreadsheet based on analysis of risks, general spread in quotes</a:t>
            </a:r>
          </a:p>
          <a:p>
            <a:r>
              <a:rPr lang="en-US" sz="2000" smtClean="0">
                <a:solidFill>
                  <a:srgbClr val="FF3300"/>
                </a:solidFill>
                <a:ea typeface="ＭＳ Ｐゴシック" pitchFamily="34" charset="-128"/>
              </a:rPr>
              <a:t>Cost &amp; Schedule</a:t>
            </a:r>
          </a:p>
          <a:p>
            <a:pPr lvl="1"/>
            <a:r>
              <a:rPr lang="en-US" sz="1800" smtClean="0">
                <a:solidFill>
                  <a:srgbClr val="FF3300"/>
                </a:solidFill>
                <a:ea typeface="ＭＳ Ｐゴシック" pitchFamily="34" charset="-128"/>
              </a:rPr>
              <a:t>Discussed in another area</a:t>
            </a:r>
          </a:p>
          <a:p>
            <a:pPr lvl="1">
              <a:buFontTx/>
              <a:buNone/>
            </a:pPr>
            <a:endParaRPr lang="en-US" smtClean="0">
              <a:solidFill>
                <a:srgbClr val="FF3300"/>
              </a:solidFill>
              <a:ea typeface="ＭＳ Ｐゴシック" pitchFamily="34" charset="-128"/>
            </a:endParaRPr>
          </a:p>
          <a:p>
            <a:endParaRPr lang="en-US" sz="2000" smtClean="0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u="sng" smtClean="0">
                <a:ea typeface="ＭＳ Ｐゴシック" pitchFamily="34" charset="-128"/>
              </a:rPr>
              <a:t>PWR SYSTEM UPGRADE FOR NEW CENTER STACK</a:t>
            </a: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3C07FE8-60FF-4E78-877A-9408600284DF}" type="slidenum">
              <a:rPr lang="en-US"/>
              <a:pPr/>
              <a:t>2</a:t>
            </a:fld>
            <a:endParaRPr lang="en-US"/>
          </a:p>
        </p:txBody>
      </p:sp>
      <p:sp>
        <p:nvSpPr>
          <p:cNvPr id="4100" name="Text Box 12"/>
          <p:cNvSpPr txBox="1">
            <a:spLocks noChangeArrowheads="1"/>
          </p:cNvSpPr>
          <p:nvPr/>
        </p:nvSpPr>
        <p:spPr bwMode="auto">
          <a:xfrm>
            <a:off x="609600" y="1374775"/>
            <a:ext cx="8229600" cy="182563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endParaRPr lang="en-US">
              <a:latin typeface="Helvetica" charset="0"/>
            </a:endParaRPr>
          </a:p>
        </p:txBody>
      </p:sp>
      <p:sp>
        <p:nvSpPr>
          <p:cNvPr id="4101" name="Rectangle 13"/>
          <p:cNvSpPr>
            <a:spLocks noChangeArrowheads="1"/>
          </p:cNvSpPr>
          <p:nvPr/>
        </p:nvSpPr>
        <p:spPr bwMode="auto">
          <a:xfrm>
            <a:off x="762000" y="1293813"/>
            <a:ext cx="7239000" cy="47466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sz="1600" i="0" u="sng" dirty="0">
                <a:solidFill>
                  <a:srgbClr val="000099"/>
                </a:solidFill>
              </a:rPr>
              <a:t>REQUIREMENTS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1600" i="0" dirty="0">
                <a:solidFill>
                  <a:srgbClr val="000099"/>
                </a:solidFill>
              </a:rPr>
              <a:t>TF :  129.8 kA, 1kV, ESW 7.08 sec every 2400 sec (7.05kA </a:t>
            </a:r>
            <a:r>
              <a:rPr lang="en-US" sz="1600" i="0" dirty="0" err="1">
                <a:solidFill>
                  <a:srgbClr val="000099"/>
                </a:solidFill>
              </a:rPr>
              <a:t>rms</a:t>
            </a:r>
            <a:r>
              <a:rPr lang="en-US" sz="1600" i="0" dirty="0">
                <a:solidFill>
                  <a:srgbClr val="000099"/>
                </a:solidFill>
              </a:rPr>
              <a:t>) ;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1600" i="0" dirty="0">
                <a:solidFill>
                  <a:srgbClr val="000099"/>
                </a:solidFill>
              </a:rPr>
              <a:t>OH :  24kA, ESW </a:t>
            </a:r>
            <a:r>
              <a:rPr lang="en-US" sz="1600" dirty="0" smtClean="0">
                <a:solidFill>
                  <a:srgbClr val="00B050"/>
                </a:solidFill>
              </a:rPr>
              <a:t>1.474 </a:t>
            </a:r>
            <a:r>
              <a:rPr lang="en-US" sz="1600" i="0" dirty="0">
                <a:solidFill>
                  <a:srgbClr val="000099"/>
                </a:solidFill>
              </a:rPr>
              <a:t>sec every 2400 sec ; 6kV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1600" i="0" dirty="0">
                <a:solidFill>
                  <a:srgbClr val="000099"/>
                </a:solidFill>
              </a:rPr>
              <a:t>PF1a: Eliminate Ripple reduction reactors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1600" i="0" dirty="0">
                <a:solidFill>
                  <a:srgbClr val="000099"/>
                </a:solidFill>
              </a:rPr>
              <a:t>Other PF :  Existing </a:t>
            </a:r>
            <a:r>
              <a:rPr lang="en-US" sz="1600" i="0" dirty="0" err="1">
                <a:solidFill>
                  <a:srgbClr val="000099"/>
                </a:solidFill>
              </a:rPr>
              <a:t>config</a:t>
            </a:r>
            <a:r>
              <a:rPr lang="en-US" sz="1600" i="0" dirty="0">
                <a:solidFill>
                  <a:srgbClr val="000099"/>
                </a:solidFill>
              </a:rPr>
              <a:t>. meets requirements for other PF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1400" i="0" dirty="0">
                <a:solidFill>
                  <a:schemeClr val="hlink"/>
                </a:solidFill>
              </a:rPr>
              <a:t>	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1400" i="0" u="sng" dirty="0">
                <a:solidFill>
                  <a:srgbClr val="FF3300"/>
                </a:solidFill>
              </a:rPr>
              <a:t>CONSTRAINTS</a:t>
            </a:r>
            <a:r>
              <a:rPr lang="en-US" sz="1400" i="0" dirty="0">
                <a:solidFill>
                  <a:srgbClr val="FF3300"/>
                </a:solidFill>
              </a:rPr>
              <a:t>: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1400" i="0" dirty="0">
                <a:solidFill>
                  <a:srgbClr val="FF3300"/>
                </a:solidFill>
              </a:rPr>
              <a:t>Constraints analyzed to project realistic estimate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sz="1400" i="0" dirty="0">
                <a:solidFill>
                  <a:srgbClr val="FF3300"/>
                </a:solidFill>
              </a:rPr>
              <a:t>NSTX machine is located in NTC - is small in area. 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sz="1400" i="0" dirty="0">
                <a:solidFill>
                  <a:srgbClr val="FF3300"/>
                </a:solidFill>
              </a:rPr>
              <a:t>Constrained space in the basement of NTC 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sz="1400" i="0" dirty="0">
                <a:solidFill>
                  <a:srgbClr val="FF3300"/>
                </a:solidFill>
              </a:rPr>
              <a:t>FCPC Building has limited space &amp; equipment is virtually crammed 	inside. No basement in this building.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sz="1400" i="0" dirty="0">
                <a:solidFill>
                  <a:srgbClr val="FF3300"/>
                </a:solidFill>
              </a:rPr>
              <a:t>Thus real estate availability is very limited and design of upgrades   	has to meet these limitations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sz="1400" i="0" dirty="0">
                <a:solidFill>
                  <a:srgbClr val="FF3300"/>
                </a:solidFill>
              </a:rPr>
              <a:t>  TF has now four parallels. Thus short circuit current about 	250kA. Upgrade dictates doubling parallels - short circuit 	current also gets doubled – the forces are four times more. 	Hence power loop components require appropriate upgrade.  	Also additional protective measures are required.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SUMMARY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7630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b="1" smtClean="0">
                <a:solidFill>
                  <a:srgbClr val="000099"/>
                </a:solidFill>
                <a:ea typeface="ＭＳ Ｐゴシック" pitchFamily="34" charset="-128"/>
              </a:rPr>
              <a:t>TF, OH, PF1aU, PF1aL Power Loops redesigned to meet NSTX Upgrade requirements. Other circuits remain the same.</a:t>
            </a:r>
          </a:p>
          <a:p>
            <a:pPr>
              <a:lnSpc>
                <a:spcPct val="90000"/>
              </a:lnSpc>
            </a:pPr>
            <a:r>
              <a:rPr lang="en-US" sz="1800" b="1" smtClean="0">
                <a:solidFill>
                  <a:srgbClr val="000099"/>
                </a:solidFill>
                <a:ea typeface="ＭＳ Ｐゴシック" pitchFamily="34" charset="-128"/>
              </a:rPr>
              <a:t>System designed around space constraints in the facility.  </a:t>
            </a:r>
          </a:p>
          <a:p>
            <a:pPr>
              <a:lnSpc>
                <a:spcPct val="90000"/>
              </a:lnSpc>
            </a:pPr>
            <a:r>
              <a:rPr lang="en-US" sz="1800" b="1" smtClean="0">
                <a:solidFill>
                  <a:srgbClr val="000099"/>
                </a:solidFill>
                <a:ea typeface="ＭＳ Ｐゴシック" pitchFamily="34" charset="-128"/>
              </a:rPr>
              <a:t>In TF loop, four additional branches added to meet the higher current of 130kA for 7.08 sec every 2400 sec. Loop designed to withstand the short circuit forces of nearly 4 times the existing level. Additional Power Cabling, and Current Limiting Reactors (CLR) are provided. </a:t>
            </a:r>
          </a:p>
          <a:p>
            <a:pPr>
              <a:lnSpc>
                <a:spcPct val="90000"/>
              </a:lnSpc>
            </a:pPr>
            <a:r>
              <a:rPr lang="en-US" sz="1800" b="1" smtClean="0">
                <a:solidFill>
                  <a:srgbClr val="000099"/>
                </a:solidFill>
                <a:ea typeface="ＭＳ Ｐゴシック" pitchFamily="34" charset="-128"/>
              </a:rPr>
              <a:t>OH Power Loop CLR value optimized based on PSCAD analysis.</a:t>
            </a:r>
          </a:p>
          <a:p>
            <a:pPr>
              <a:lnSpc>
                <a:spcPct val="90000"/>
              </a:lnSpc>
            </a:pPr>
            <a:r>
              <a:rPr lang="en-US" sz="1800" b="1" smtClean="0">
                <a:solidFill>
                  <a:srgbClr val="000099"/>
                </a:solidFill>
                <a:ea typeface="ＭＳ Ｐゴシック" pitchFamily="34" charset="-128"/>
              </a:rPr>
              <a:t>PF1aU &amp; L ripple reduction reactors eliminated since these are not needed for the new coils having been built with higher inductance. </a:t>
            </a:r>
          </a:p>
          <a:p>
            <a:pPr>
              <a:lnSpc>
                <a:spcPct val="90000"/>
              </a:lnSpc>
            </a:pPr>
            <a:r>
              <a:rPr lang="en-US" sz="1800" b="1" smtClean="0">
                <a:solidFill>
                  <a:srgbClr val="000099"/>
                </a:solidFill>
                <a:ea typeface="ＭＳ Ｐゴシック" pitchFamily="34" charset="-128"/>
              </a:rPr>
              <a:t>New accurate fiber optic DCCTs (+/-150kA) provided to measure the TF current.</a:t>
            </a:r>
          </a:p>
          <a:p>
            <a:pPr>
              <a:lnSpc>
                <a:spcPct val="90000"/>
              </a:lnSpc>
            </a:pPr>
            <a:r>
              <a:rPr lang="en-US" sz="1800" b="1" smtClean="0">
                <a:solidFill>
                  <a:srgbClr val="000099"/>
                </a:solidFill>
                <a:ea typeface="ＭＳ Ｐゴシック" pitchFamily="34" charset="-128"/>
              </a:rPr>
              <a:t>Protection system upgraded to meet the new needs. Currently each circuit is protected from overcurrent, I^2*t, higher pulse duration and higher than permitted pulse period. In the new scheme force combination of current in coils are computed and protection accorded.</a:t>
            </a:r>
          </a:p>
          <a:p>
            <a:pPr>
              <a:lnSpc>
                <a:spcPct val="90000"/>
              </a:lnSpc>
            </a:pPr>
            <a:r>
              <a:rPr lang="en-US" sz="1800" b="1" smtClean="0">
                <a:solidFill>
                  <a:srgbClr val="000099"/>
                </a:solidFill>
                <a:ea typeface="ＭＳ Ｐゴシック" pitchFamily="34" charset="-128"/>
              </a:rPr>
              <a:t>Cost estimate is developed based on prior experience, similar tasks previously executed, vendor quotes, and engineering judgment.</a:t>
            </a:r>
            <a:endParaRPr lang="en-US" sz="1600" smtClean="0">
              <a:solidFill>
                <a:srgbClr val="000099"/>
              </a:solidFill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1600" smtClean="0">
              <a:solidFill>
                <a:srgbClr val="000099"/>
              </a:solidFill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1600" smtClean="0">
              <a:solidFill>
                <a:srgbClr val="000099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CONCLUSION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99"/>
                </a:solidFill>
                <a:ea typeface="ＭＳ Ｐゴシック" pitchFamily="34" charset="-128"/>
              </a:rPr>
              <a:t>FDR for Power System design meets the GRD requirements</a:t>
            </a:r>
          </a:p>
          <a:p>
            <a:r>
              <a:rPr lang="en-US" b="1" smtClean="0">
                <a:solidFill>
                  <a:srgbClr val="000099"/>
                </a:solidFill>
                <a:ea typeface="ＭＳ Ｐゴシック" pitchFamily="34" charset="-128"/>
              </a:rPr>
              <a:t>Cost &amp; Schedule has been developed based on prior experience, similar tasks previously executed, vendor quotes, and engineering judgment. Design done keeping in view all constraints.</a:t>
            </a:r>
          </a:p>
          <a:p>
            <a:r>
              <a:rPr lang="en-US" b="1" smtClean="0">
                <a:solidFill>
                  <a:srgbClr val="000099"/>
                </a:solidFill>
                <a:ea typeface="ＭＳ Ｐゴシック" pitchFamily="34" charset="-128"/>
              </a:rPr>
              <a:t>Ready to proceed to Procurement &amp; Installation.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FCPC Rectifiers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23556" name="Picture 3" descr="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057400"/>
            <a:ext cx="592455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6"/>
          <p:cNvSpPr txBox="1">
            <a:spLocks noChangeArrowheads="1"/>
          </p:cNvSpPr>
          <p:nvPr/>
        </p:nvSpPr>
        <p:spPr bwMode="auto">
          <a:xfrm>
            <a:off x="2667000" y="4800600"/>
            <a:ext cx="228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D73A047-8D48-43CB-A7EA-9AB5800513BF}" type="slidenum">
              <a:rPr lang="en-US"/>
              <a:pPr/>
              <a:t>23</a:t>
            </a:fld>
            <a:endParaRPr lang="en-US"/>
          </a:p>
        </p:txBody>
      </p:sp>
      <p:pic>
        <p:nvPicPr>
          <p:cNvPr id="24581" name="Picture 2" descr="C:\from D drive\NSTX 1\FCPC 2011\center stack upgrade\FDR\tf reactor stack sli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9050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Pwr. System Equipment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5124" name="Picture 4" descr="transrex line up 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066800"/>
            <a:ext cx="3200400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4" descr="transrex line up 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106680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96240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1295400"/>
            <a:ext cx="2362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14800" y="3429000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2" descr="C:\from D drive\NSTX 1\FCPC 2011\center stack upgrade\FDR\tf reactor stack slid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75400" y="3429000"/>
            <a:ext cx="254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NSTX Upgrade Coil Ckt. Summary</a:t>
            </a:r>
          </a:p>
        </p:txBody>
      </p:sp>
      <p:graphicFrame>
        <p:nvGraphicFramePr>
          <p:cNvPr id="1026" name="Object 9"/>
          <p:cNvGraphicFramePr>
            <a:graphicFrameLocks noGrp="1" noChangeAspect="1"/>
          </p:cNvGraphicFramePr>
          <p:nvPr>
            <p:ph idx="1"/>
          </p:nvPr>
        </p:nvGraphicFramePr>
        <p:xfrm>
          <a:off x="762000" y="1143000"/>
          <a:ext cx="7867650" cy="4648200"/>
        </p:xfrm>
        <a:graphic>
          <a:graphicData uri="http://schemas.openxmlformats.org/presentationml/2006/ole">
            <p:oleObj spid="_x0000_s1026" name="Worksheet" r:id="rId3" imgW="7581793" imgH="370512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u="sng" smtClean="0">
                <a:ea typeface="ＭＳ Ｐゴシック" pitchFamily="34" charset="-128"/>
              </a:rPr>
              <a:t>TF POWER LOOP DESIGN</a:t>
            </a:r>
            <a:r>
              <a:rPr lang="en-US" sz="1800" smtClean="0">
                <a:ea typeface="ＭＳ Ｐゴシック" pitchFamily="34" charset="-128"/>
              </a:rPr>
              <a:t/>
            </a:r>
            <a:br>
              <a:rPr lang="en-US" sz="1800" smtClean="0">
                <a:ea typeface="ＭＳ Ｐゴシック" pitchFamily="34" charset="-128"/>
              </a:rPr>
            </a:br>
            <a:endParaRPr lang="en-US" sz="1800" smtClean="0">
              <a:ea typeface="ＭＳ Ｐゴシック" pitchFamily="34" charset="-128"/>
            </a:endParaRPr>
          </a:p>
        </p:txBody>
      </p:sp>
      <p:sp>
        <p:nvSpPr>
          <p:cNvPr id="614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495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b="1" smtClean="0">
                <a:ea typeface="ＭＳ Ｐゴシック" pitchFamily="34" charset="-128"/>
              </a:rPr>
              <a:t>Four additional PARALLELS of Transrex power supplies to be provided to existing four parallels </a:t>
            </a:r>
          </a:p>
          <a:p>
            <a:pPr>
              <a:lnSpc>
                <a:spcPct val="80000"/>
              </a:lnSpc>
            </a:pPr>
            <a:r>
              <a:rPr lang="en-US" sz="2000" b="1" smtClean="0">
                <a:ea typeface="ＭＳ Ｐゴシック" pitchFamily="34" charset="-128"/>
              </a:rPr>
              <a:t>Each parallel - two 1 kV Transrex power supply sections in series. </a:t>
            </a:r>
          </a:p>
          <a:p>
            <a:pPr lvl="1">
              <a:lnSpc>
                <a:spcPct val="80000"/>
              </a:lnSpc>
            </a:pPr>
            <a:r>
              <a:rPr lang="en-US" sz="1800" b="1" smtClean="0">
                <a:ea typeface="ＭＳ Ｐゴシック" pitchFamily="34" charset="-128"/>
              </a:rPr>
              <a:t>CLRs will be connected between the supplies</a:t>
            </a:r>
          </a:p>
          <a:p>
            <a:pPr lvl="1">
              <a:lnSpc>
                <a:spcPct val="80000"/>
              </a:lnSpc>
            </a:pPr>
            <a:r>
              <a:rPr lang="en-US" sz="1800" b="1" smtClean="0">
                <a:ea typeface="ＭＳ Ｐゴシック" pitchFamily="34" charset="-128"/>
              </a:rPr>
              <a:t>One section of the supply will be used as a Diode</a:t>
            </a:r>
          </a:p>
          <a:p>
            <a:pPr>
              <a:lnSpc>
                <a:spcPct val="80000"/>
              </a:lnSpc>
            </a:pPr>
            <a:r>
              <a:rPr lang="en-US" sz="2000" b="1" smtClean="0">
                <a:ea typeface="ＭＳ Ｐゴシック" pitchFamily="34" charset="-128"/>
              </a:rPr>
              <a:t>Existing four SDS of TF with additional parallel supplies will be used. </a:t>
            </a:r>
          </a:p>
          <a:p>
            <a:pPr lvl="1">
              <a:lnSpc>
                <a:spcPct val="80000"/>
              </a:lnSpc>
            </a:pPr>
            <a:r>
              <a:rPr lang="en-US" sz="1800" b="1" smtClean="0">
                <a:ea typeface="ＭＳ Ｐゴシック" pitchFamily="34" charset="-128"/>
              </a:rPr>
              <a:t>two parallels to be fed via each switch. </a:t>
            </a:r>
          </a:p>
          <a:p>
            <a:pPr>
              <a:lnSpc>
                <a:spcPct val="80000"/>
              </a:lnSpc>
            </a:pPr>
            <a:r>
              <a:rPr lang="en-US" sz="2000" b="1" smtClean="0">
                <a:ea typeface="ＭＳ Ｐゴシック" pitchFamily="34" charset="-128"/>
              </a:rPr>
              <a:t>Four more DC reactors (270uH) to be used in the additional 4 parallels. </a:t>
            </a:r>
          </a:p>
          <a:p>
            <a:pPr lvl="1">
              <a:lnSpc>
                <a:spcPct val="80000"/>
              </a:lnSpc>
            </a:pPr>
            <a:r>
              <a:rPr lang="en-US" sz="1800" b="1" smtClean="0">
                <a:ea typeface="ＭＳ Ｐゴシック" pitchFamily="34" charset="-128"/>
              </a:rPr>
              <a:t>Since upgraded OH circuit needs reactors of higher inductance, 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1800" b="1" smtClean="0">
                <a:ea typeface="ＭＳ Ｐゴシック" pitchFamily="34" charset="-128"/>
              </a:rPr>
              <a:t>the existing 270uH OH CLRs will be reconnected in the TF Circuit.</a:t>
            </a:r>
          </a:p>
          <a:p>
            <a:pPr>
              <a:lnSpc>
                <a:spcPct val="80000"/>
              </a:lnSpc>
            </a:pPr>
            <a:r>
              <a:rPr lang="en-US" sz="2000" b="1" smtClean="0">
                <a:ea typeface="ＭＳ Ｐゴシック" pitchFamily="34" charset="-128"/>
              </a:rPr>
              <a:t>To install reactors in TF wing</a:t>
            </a:r>
          </a:p>
          <a:p>
            <a:pPr lvl="1">
              <a:lnSpc>
                <a:spcPct val="80000"/>
              </a:lnSpc>
            </a:pPr>
            <a:r>
              <a:rPr lang="en-US" sz="1800" b="1" smtClean="0">
                <a:ea typeface="ＭＳ Ｐゴシック" pitchFamily="34" charset="-128"/>
              </a:rPr>
              <a:t>(1) Remove PF1a Ripple reduction Reactors &amp; store; and </a:t>
            </a:r>
          </a:p>
          <a:p>
            <a:pPr lvl="1">
              <a:lnSpc>
                <a:spcPct val="80000"/>
              </a:lnSpc>
            </a:pPr>
            <a:r>
              <a:rPr lang="en-US" sz="1800" b="1" smtClean="0">
                <a:ea typeface="ＭＳ Ｐゴシック" pitchFamily="34" charset="-128"/>
              </a:rPr>
              <a:t>(2) Remove four CICADA Racks in the middle of isle.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400" b="1" smtClean="0">
              <a:solidFill>
                <a:srgbClr val="FF00FF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smtClean="0">
                <a:ea typeface="ＭＳ Ｐゴシック" pitchFamily="34" charset="-128"/>
              </a:rPr>
              <a:t>TF POWER LOOP DESIGN – Contd.</a:t>
            </a:r>
          </a:p>
        </p:txBody>
      </p:sp>
      <p:sp>
        <p:nvSpPr>
          <p:cNvPr id="717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38200" y="1219200"/>
            <a:ext cx="7620000" cy="49530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000" b="1" dirty="0" smtClean="0">
                <a:ea typeface="ＭＳ Ｐゴシック" pitchFamily="34" charset="-128"/>
              </a:rPr>
              <a:t>DCCTs</a:t>
            </a:r>
          </a:p>
          <a:p>
            <a:pPr lvl="1">
              <a:lnSpc>
                <a:spcPct val="80000"/>
              </a:lnSpc>
            </a:pPr>
            <a:r>
              <a:rPr lang="en-US" sz="1800" b="1" dirty="0" smtClean="0">
                <a:ea typeface="ＭＳ Ｐゴシック" pitchFamily="34" charset="-128"/>
              </a:rPr>
              <a:t>Existing eight DCCTs will be repositioned to detect current in each of the eight parallels</a:t>
            </a:r>
          </a:p>
          <a:p>
            <a:pPr lvl="1">
              <a:lnSpc>
                <a:spcPct val="80000"/>
              </a:lnSpc>
            </a:pPr>
            <a:r>
              <a:rPr lang="en-US" sz="1800" b="1" dirty="0" smtClean="0">
                <a:ea typeface="ＭＳ Ｐゴシック" pitchFamily="34" charset="-128"/>
              </a:rPr>
              <a:t>Eight additional DCCTs will be purchased and installed </a:t>
            </a:r>
          </a:p>
          <a:p>
            <a:pPr lvl="1">
              <a:lnSpc>
                <a:spcPct val="80000"/>
              </a:lnSpc>
            </a:pPr>
            <a:r>
              <a:rPr lang="en-US" sz="1800" b="1" dirty="0" smtClean="0">
                <a:ea typeface="ＭＳ Ｐゴシック" pitchFamily="34" charset="-128"/>
              </a:rPr>
              <a:t>Two new DCCTs to detect total TF Coil </a:t>
            </a:r>
            <a:r>
              <a:rPr lang="en-US" sz="1800" b="1" dirty="0" smtClean="0">
                <a:ea typeface="ＭＳ Ｐゴシック" pitchFamily="34" charset="-128"/>
              </a:rPr>
              <a:t>Current</a:t>
            </a:r>
          </a:p>
          <a:p>
            <a:pPr lvl="1">
              <a:lnSpc>
                <a:spcPct val="80000"/>
              </a:lnSpc>
            </a:pPr>
            <a:r>
              <a:rPr lang="en-US" sz="1800" b="1" dirty="0" smtClean="0">
                <a:ea typeface="ＭＳ Ｐゴシック" pitchFamily="34" charset="-128"/>
              </a:rPr>
              <a:t>The Vacuum Control Room presently empty will be used for housing the </a:t>
            </a:r>
            <a:r>
              <a:rPr lang="en-US" sz="1800" b="1" smtClean="0">
                <a:ea typeface="ＭＳ Ｐゴシック" pitchFamily="34" charset="-128"/>
              </a:rPr>
              <a:t>electronics boxes</a:t>
            </a:r>
            <a:endParaRPr lang="en-US" sz="1800" b="1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000" b="1" dirty="0" smtClean="0">
                <a:ea typeface="ＭＳ Ｐゴシック" pitchFamily="34" charset="-128"/>
              </a:rPr>
              <a:t>CABLING</a:t>
            </a:r>
          </a:p>
          <a:p>
            <a:pPr lvl="1">
              <a:lnSpc>
                <a:spcPct val="80000"/>
              </a:lnSpc>
            </a:pPr>
            <a:r>
              <a:rPr lang="en-US" sz="1800" b="1" dirty="0" smtClean="0">
                <a:ea typeface="ＭＳ Ｐゴシック" pitchFamily="34" charset="-128"/>
              </a:rPr>
              <a:t>Reconnect existing cabling as needed. </a:t>
            </a:r>
          </a:p>
          <a:p>
            <a:pPr lvl="1">
              <a:lnSpc>
                <a:spcPct val="80000"/>
              </a:lnSpc>
            </a:pPr>
            <a:r>
              <a:rPr lang="en-US" sz="1800" b="1" dirty="0" smtClean="0">
                <a:ea typeface="ＭＳ Ｐゴシック" pitchFamily="34" charset="-128"/>
              </a:rPr>
              <a:t>Install additional power cabling within FCPC -  nearly </a:t>
            </a:r>
            <a:r>
              <a:rPr lang="en-US" sz="1800" b="1" i="1" dirty="0" smtClean="0">
                <a:solidFill>
                  <a:srgbClr val="00B050"/>
                </a:solidFill>
                <a:ea typeface="ＭＳ Ｐゴシック" pitchFamily="34" charset="-128"/>
              </a:rPr>
              <a:t>7000 </a:t>
            </a:r>
            <a:r>
              <a:rPr lang="en-US" sz="1800" b="1" dirty="0" smtClean="0">
                <a:ea typeface="ＭＳ Ｐゴシック" pitchFamily="34" charset="-128"/>
              </a:rPr>
              <a:t>feet of 1000mcm 5kV power cables. Limited space makes bus installation difficult</a:t>
            </a:r>
          </a:p>
          <a:p>
            <a:pPr lvl="1">
              <a:lnSpc>
                <a:spcPct val="80000"/>
              </a:lnSpc>
            </a:pPr>
            <a:r>
              <a:rPr lang="en-US" sz="1800" b="1" dirty="0" smtClean="0">
                <a:ea typeface="ＭＳ Ｐゴシック" pitchFamily="34" charset="-128"/>
              </a:rPr>
              <a:t>Reconnect existing power cabling in Transition Area (TA) - in TFTR Test Cell Basement- to NSTX Test Cell for TF use. </a:t>
            </a:r>
          </a:p>
          <a:p>
            <a:pPr lvl="1">
              <a:lnSpc>
                <a:spcPct val="80000"/>
              </a:lnSpc>
            </a:pPr>
            <a:r>
              <a:rPr lang="en-US" sz="1800" b="1" dirty="0" smtClean="0">
                <a:ea typeface="ＭＳ Ｐゴシック" pitchFamily="34" charset="-128"/>
              </a:rPr>
              <a:t>Provide Control Cabling as needed</a:t>
            </a:r>
          </a:p>
          <a:p>
            <a:pPr lvl="1">
              <a:lnSpc>
                <a:spcPct val="80000"/>
              </a:lnSpc>
            </a:pPr>
            <a:endParaRPr lang="en-US" sz="1800" b="1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000" b="1" dirty="0" smtClean="0">
                <a:ea typeface="ＭＳ Ｐゴシック" pitchFamily="34" charset="-128"/>
              </a:rPr>
              <a:t>Modify Power Cable Termination Structure (PCTS) for TF to handle fault currents &amp; to accept 3 more power cables/pole.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F8244F4-AE3F-42EC-9C95-96BB02BFBF50}" type="slidenum">
              <a:rPr lang="en-US"/>
              <a:pPr/>
              <a:t>7</a:t>
            </a:fld>
            <a:endParaRPr lang="en-US"/>
          </a:p>
        </p:txBody>
      </p:sp>
      <p:pic>
        <p:nvPicPr>
          <p:cNvPr id="8195" name="Picture 2" descr="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066800"/>
            <a:ext cx="7620000" cy="549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1600200" y="304800"/>
            <a:ext cx="5867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/>
              <a:t>TF  Feed – One line diagram</a:t>
            </a:r>
          </a:p>
        </p:txBody>
      </p:sp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3276600" y="914400"/>
            <a:ext cx="17526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000"/>
              <a:t>13.8kV Bus 60-87.5Hz</a:t>
            </a:r>
          </a:p>
        </p:txBody>
      </p:sp>
      <p:sp>
        <p:nvSpPr>
          <p:cNvPr id="8198" name="TextBox 5"/>
          <p:cNvSpPr txBox="1">
            <a:spLocks noChangeArrowheads="1"/>
          </p:cNvSpPr>
          <p:nvPr/>
        </p:nvSpPr>
        <p:spPr bwMode="auto">
          <a:xfrm>
            <a:off x="1676400" y="1371600"/>
            <a:ext cx="7620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900"/>
              <a:t>AC CLR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280113D-8978-4DEB-A063-B111268FA112}" type="slidenum">
              <a:rPr lang="en-US"/>
              <a:pPr/>
              <a:t>8</a:t>
            </a:fld>
            <a:endParaRPr lang="en-US"/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0" y="152400"/>
            <a:ext cx="876300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/>
              <a:t>PSCAD ANALYSIS Simulation Model </a:t>
            </a:r>
          </a:p>
          <a:p>
            <a:pPr algn="ctr">
              <a:spcBef>
                <a:spcPct val="20000"/>
              </a:spcBef>
            </a:pPr>
            <a:r>
              <a:rPr lang="en-US" sz="1600"/>
              <a:t>(Weiguo Que)</a:t>
            </a:r>
          </a:p>
          <a:p>
            <a:pPr algn="ctr">
              <a:spcBef>
                <a:spcPct val="20000"/>
              </a:spcBef>
            </a:pPr>
            <a:endParaRPr lang="en-US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5029200" y="990600"/>
            <a:ext cx="3962400" cy="3505200"/>
          </a:xfrm>
          <a:prstGeom prst="rect">
            <a:avLst/>
          </a:prstGeom>
          <a:noFill/>
          <a:ln/>
        </p:spPr>
        <p:txBody>
          <a:bodyPr/>
          <a:lstStyle/>
          <a:p>
            <a:pPr marL="285750" indent="-285750" eaLnBrk="0" hangingPunct="0">
              <a:lnSpc>
                <a:spcPct val="80000"/>
              </a:lnSpc>
              <a:spcBef>
                <a:spcPct val="20000"/>
              </a:spcBef>
            </a:pPr>
            <a:endParaRPr lang="en-US" sz="1400" i="0">
              <a:solidFill>
                <a:schemeClr val="accent2"/>
              </a:solidFill>
              <a:latin typeface="Arial" charset="0"/>
            </a:endParaRPr>
          </a:p>
          <a:p>
            <a:pPr marL="285750" indent="-285750"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1400" i="0">
                <a:solidFill>
                  <a:schemeClr val="accent2"/>
                </a:solidFill>
                <a:latin typeface="Arial" charset="0"/>
              </a:rPr>
              <a:t>Eight power supply branches are used and the control algorithm will control the converter firing angle alpha such that the current in each branch is 1/8 of the total TF coil current.</a:t>
            </a:r>
            <a:r>
              <a:rPr lang="en-US" sz="1400" i="0">
                <a:solidFill>
                  <a:schemeClr val="accent2"/>
                </a:solidFill>
              </a:rPr>
              <a:t> </a:t>
            </a:r>
            <a:r>
              <a:rPr lang="en-US" sz="1400" i="0">
                <a:solidFill>
                  <a:schemeClr val="accent2"/>
                </a:solidFill>
                <a:latin typeface="Arial" charset="0"/>
              </a:rPr>
              <a:t>Each power supply has its own PI current controller.</a:t>
            </a:r>
          </a:p>
          <a:p>
            <a:pPr marL="285750" indent="-285750" eaLnBrk="0" hangingPunct="0">
              <a:lnSpc>
                <a:spcPct val="80000"/>
              </a:lnSpc>
              <a:spcBef>
                <a:spcPct val="20000"/>
              </a:spcBef>
            </a:pPr>
            <a:endParaRPr lang="en-US" sz="1400" i="0">
              <a:solidFill>
                <a:schemeClr val="accent2"/>
              </a:solidFill>
              <a:latin typeface="Arial" charset="0"/>
            </a:endParaRPr>
          </a:p>
          <a:p>
            <a:pPr marL="285750" indent="-285750"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1400" i="0">
                <a:solidFill>
                  <a:schemeClr val="accent2"/>
                </a:solidFill>
                <a:latin typeface="Arial" charset="0"/>
              </a:rPr>
              <a:t>PI Current Controller : </a:t>
            </a:r>
          </a:p>
          <a:p>
            <a:pPr marL="285750" indent="-285750"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1400" i="0">
                <a:solidFill>
                  <a:schemeClr val="accent2"/>
                </a:solidFill>
                <a:latin typeface="Arial" charset="0"/>
              </a:rPr>
              <a:t>	Proportional gain: K=0.21   </a:t>
            </a:r>
          </a:p>
          <a:p>
            <a:pPr marL="285750" indent="-285750"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1400" i="0">
                <a:solidFill>
                  <a:schemeClr val="accent2"/>
                </a:solidFill>
                <a:latin typeface="Arial" charset="0"/>
              </a:rPr>
              <a:t>	Integrator Time Constant: 3 second applied when I error falls below 6.5 kA.</a:t>
            </a:r>
          </a:p>
          <a:p>
            <a:pPr marL="285750" indent="-285750" eaLnBrk="0" hangingPunct="0">
              <a:lnSpc>
                <a:spcPct val="80000"/>
              </a:lnSpc>
              <a:spcBef>
                <a:spcPct val="20000"/>
              </a:spcBef>
            </a:pPr>
            <a:endParaRPr lang="en-US" sz="1400" i="0">
              <a:solidFill>
                <a:schemeClr val="accent2"/>
              </a:solidFill>
              <a:latin typeface="Arial" charset="0"/>
            </a:endParaRPr>
          </a:p>
          <a:p>
            <a:pPr marL="285750" indent="-285750"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1400" i="0">
                <a:solidFill>
                  <a:schemeClr val="accent2"/>
                </a:solidFill>
                <a:latin typeface="Arial" charset="0"/>
              </a:rPr>
              <a:t>Over Current Trip: 22 kA, block and bypass with 10 msec delay. </a:t>
            </a:r>
          </a:p>
          <a:p>
            <a:pPr marL="285750" indent="-285750" eaLnBrk="0" hangingPunct="0">
              <a:lnSpc>
                <a:spcPct val="80000"/>
              </a:lnSpc>
              <a:spcBef>
                <a:spcPct val="20000"/>
              </a:spcBef>
            </a:pPr>
            <a:endParaRPr lang="en-US" sz="1400" i="0">
              <a:solidFill>
                <a:schemeClr val="accent2"/>
              </a:solidFill>
              <a:latin typeface="Arial" charset="0"/>
            </a:endParaRPr>
          </a:p>
          <a:p>
            <a:pPr marL="285750" indent="-285750" eaLnBrk="0" hangingPunct="0">
              <a:lnSpc>
                <a:spcPct val="80000"/>
              </a:lnSpc>
              <a:spcBef>
                <a:spcPct val="20000"/>
              </a:spcBef>
            </a:pPr>
            <a:endParaRPr lang="en-US" sz="1400" i="0">
              <a:solidFill>
                <a:schemeClr val="accent2"/>
              </a:solidFill>
              <a:latin typeface="Arial" charset="0"/>
            </a:endParaRPr>
          </a:p>
          <a:p>
            <a:pPr marL="285750" indent="-285750" eaLnBrk="0" hangingPunct="0">
              <a:lnSpc>
                <a:spcPct val="80000"/>
              </a:lnSpc>
              <a:spcBef>
                <a:spcPct val="20000"/>
              </a:spcBef>
            </a:pPr>
            <a:endParaRPr lang="en-US" sz="1400" i="0">
              <a:solidFill>
                <a:schemeClr val="accent2"/>
              </a:solidFill>
              <a:latin typeface="Arial" charset="0"/>
            </a:endParaRPr>
          </a:p>
          <a:p>
            <a:pPr marL="285750" indent="-285750"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1400" i="0">
                <a:solidFill>
                  <a:schemeClr val="accent2"/>
                </a:solidFill>
                <a:latin typeface="Arial" charset="0"/>
              </a:rPr>
              <a:t> </a:t>
            </a:r>
          </a:p>
          <a:p>
            <a:pPr marL="285750" indent="-285750"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1400" i="0">
                <a:solidFill>
                  <a:schemeClr val="accent2"/>
                </a:solidFill>
                <a:latin typeface="Arial" charset="0"/>
              </a:rPr>
              <a:t> </a:t>
            </a:r>
          </a:p>
          <a:p>
            <a:pPr marL="285750" indent="-285750" eaLnBrk="0" hangingPunct="0">
              <a:lnSpc>
                <a:spcPct val="80000"/>
              </a:lnSpc>
              <a:spcBef>
                <a:spcPct val="20000"/>
              </a:spcBef>
            </a:pPr>
            <a:endParaRPr lang="en-US" sz="1400" i="0">
              <a:solidFill>
                <a:schemeClr val="accent2"/>
              </a:solidFill>
              <a:latin typeface="Arial" charset="0"/>
            </a:endParaRPr>
          </a:p>
          <a:p>
            <a:pPr marL="285750" indent="-285750" eaLnBrk="0" hangingPunct="0">
              <a:lnSpc>
                <a:spcPct val="80000"/>
              </a:lnSpc>
              <a:spcBef>
                <a:spcPct val="20000"/>
              </a:spcBef>
            </a:pPr>
            <a:endParaRPr lang="en-US" sz="1400" i="0">
              <a:solidFill>
                <a:schemeClr val="accent2"/>
              </a:solidFill>
              <a:latin typeface="Arial" charset="0"/>
            </a:endParaRPr>
          </a:p>
          <a:p>
            <a:pPr marL="285750" indent="-285750" eaLnBrk="0" hangingPunct="0">
              <a:lnSpc>
                <a:spcPct val="80000"/>
              </a:lnSpc>
              <a:spcBef>
                <a:spcPct val="20000"/>
              </a:spcBef>
            </a:pPr>
            <a:endParaRPr lang="en-US" sz="1400" i="0">
              <a:solidFill>
                <a:schemeClr val="accent2"/>
              </a:solidFill>
              <a:latin typeface="Arial" charset="0"/>
            </a:endParaRPr>
          </a:p>
          <a:p>
            <a:pPr marL="285750" indent="-285750" eaLnBrk="0" hangingPunct="0">
              <a:lnSpc>
                <a:spcPct val="80000"/>
              </a:lnSpc>
              <a:spcBef>
                <a:spcPct val="20000"/>
              </a:spcBef>
            </a:pPr>
            <a:endParaRPr lang="en-US" sz="1400" i="0">
              <a:solidFill>
                <a:schemeClr val="accent2"/>
              </a:solidFill>
              <a:latin typeface="Arial" charset="0"/>
            </a:endParaRPr>
          </a:p>
          <a:p>
            <a:pPr marL="285750" indent="-285750" eaLnBrk="0" hangingPunct="0">
              <a:lnSpc>
                <a:spcPct val="80000"/>
              </a:lnSpc>
              <a:spcBef>
                <a:spcPct val="20000"/>
              </a:spcBef>
            </a:pPr>
            <a:endParaRPr lang="en-US" sz="1400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9221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066800"/>
            <a:ext cx="42291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800600"/>
            <a:ext cx="676433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DC2C1A0-3010-460F-942D-E2894DF9BF57}" type="slidenum">
              <a:rPr lang="en-US"/>
              <a:pPr/>
              <a:t>9</a:t>
            </a:fld>
            <a:endParaRPr lang="en-US"/>
          </a:p>
        </p:txBody>
      </p:sp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2057400" y="228600"/>
            <a:ext cx="55626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/>
              <a:t>PSCAD ANALYSIS Simulation Results </a:t>
            </a:r>
          </a:p>
          <a:p>
            <a:pPr algn="ctr">
              <a:spcBef>
                <a:spcPct val="20000"/>
              </a:spcBef>
            </a:pPr>
            <a:r>
              <a:rPr lang="en-US" sz="1600"/>
              <a:t>(Weiguo Que)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4572000" y="3886200"/>
            <a:ext cx="3886200" cy="2590800"/>
          </a:xfrm>
          <a:prstGeom prst="rect">
            <a:avLst/>
          </a:prstGeom>
          <a:noFill/>
          <a:ln/>
        </p:spPr>
        <p:txBody>
          <a:bodyPr/>
          <a:lstStyle/>
          <a:p>
            <a:pPr marL="285750" indent="-285750" eaLnBrk="0" hangingPunct="0">
              <a:lnSpc>
                <a:spcPct val="80000"/>
              </a:lnSpc>
              <a:spcBef>
                <a:spcPct val="20000"/>
              </a:spcBef>
            </a:pPr>
            <a:endParaRPr lang="en-US" sz="1400" i="0">
              <a:solidFill>
                <a:schemeClr val="accent2"/>
              </a:solidFill>
              <a:latin typeface="Arial" charset="0"/>
            </a:endParaRPr>
          </a:p>
          <a:p>
            <a:pPr marL="285750" indent="-285750" eaLnBrk="0" hangingPunct="0">
              <a:lnSpc>
                <a:spcPct val="80000"/>
              </a:lnSpc>
              <a:spcBef>
                <a:spcPct val="20000"/>
              </a:spcBef>
            </a:pPr>
            <a:endParaRPr lang="en-US" sz="1400" i="0">
              <a:solidFill>
                <a:schemeClr val="accent2"/>
              </a:solidFill>
              <a:latin typeface="Arial" charset="0"/>
            </a:endParaRPr>
          </a:p>
          <a:p>
            <a:pPr marL="285750" indent="-285750"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1400" i="0">
                <a:solidFill>
                  <a:schemeClr val="accent2"/>
                </a:solidFill>
                <a:latin typeface="Arial" charset="0"/>
              </a:rPr>
              <a:t>TF Coil Inner Leg Temperature:</a:t>
            </a:r>
          </a:p>
          <a:p>
            <a:pPr marL="285750" indent="-285750"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1400" i="0">
                <a:solidFill>
                  <a:schemeClr val="accent2"/>
                </a:solidFill>
                <a:latin typeface="Arial" charset="0"/>
              </a:rPr>
              <a:t>    Rise From 12 degree C To 94.9 degree C</a:t>
            </a:r>
          </a:p>
          <a:p>
            <a:pPr marL="285750" indent="-285750" eaLnBrk="0" hangingPunct="0">
              <a:lnSpc>
                <a:spcPct val="80000"/>
              </a:lnSpc>
              <a:spcBef>
                <a:spcPct val="20000"/>
              </a:spcBef>
            </a:pPr>
            <a:endParaRPr lang="en-US" sz="1400" i="0">
              <a:solidFill>
                <a:schemeClr val="accent2"/>
              </a:solidFill>
              <a:latin typeface="Arial" charset="0"/>
            </a:endParaRPr>
          </a:p>
          <a:p>
            <a:pPr marL="285750" indent="-285750"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1400" i="0">
                <a:solidFill>
                  <a:schemeClr val="accent2"/>
                </a:solidFill>
                <a:latin typeface="Arial" charset="0"/>
              </a:rPr>
              <a:t>TF Coil Outer Leg Temperature:</a:t>
            </a:r>
          </a:p>
          <a:p>
            <a:pPr marL="285750" indent="-285750"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1400" i="0">
                <a:solidFill>
                  <a:schemeClr val="accent2"/>
                </a:solidFill>
                <a:latin typeface="Arial" charset="0"/>
              </a:rPr>
              <a:t>    Rise From 12 degree C To 56.4 degree C</a:t>
            </a:r>
          </a:p>
          <a:p>
            <a:pPr marL="285750" indent="-285750" eaLnBrk="0" hangingPunct="0">
              <a:lnSpc>
                <a:spcPct val="80000"/>
              </a:lnSpc>
              <a:spcBef>
                <a:spcPct val="20000"/>
              </a:spcBef>
            </a:pPr>
            <a:endParaRPr lang="en-US" sz="1400" i="0">
              <a:solidFill>
                <a:schemeClr val="accent2"/>
              </a:solidFill>
              <a:latin typeface="Arial" charset="0"/>
            </a:endParaRPr>
          </a:p>
          <a:p>
            <a:pPr marL="285750" indent="-285750"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1400" i="0">
                <a:solidFill>
                  <a:schemeClr val="accent2"/>
                </a:solidFill>
                <a:latin typeface="Arial" charset="0"/>
              </a:rPr>
              <a:t>I</a:t>
            </a:r>
            <a:r>
              <a:rPr lang="en-US" sz="1400" i="0" baseline="30000">
                <a:solidFill>
                  <a:schemeClr val="accent2"/>
                </a:solidFill>
                <a:latin typeface="Arial" charset="0"/>
              </a:rPr>
              <a:t>2</a:t>
            </a:r>
            <a:r>
              <a:rPr lang="en-US" sz="1400" i="0">
                <a:solidFill>
                  <a:schemeClr val="accent2"/>
                </a:solidFill>
                <a:latin typeface="Arial" charset="0"/>
              </a:rPr>
              <a:t>t: Simulation:   1.2007E+5 (kA*kA*Sec) </a:t>
            </a:r>
          </a:p>
          <a:p>
            <a:pPr marL="285750" indent="-285750"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1400" i="0">
                <a:solidFill>
                  <a:schemeClr val="accent2"/>
                </a:solidFill>
                <a:latin typeface="Arial" charset="0"/>
              </a:rPr>
              <a:t>      Theory:         1.1965E+5 (kA*kA*Sec)</a:t>
            </a:r>
          </a:p>
        </p:txBody>
      </p:sp>
      <p:pic>
        <p:nvPicPr>
          <p:cNvPr id="10245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57625"/>
            <a:ext cx="358140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90600"/>
            <a:ext cx="3657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990600"/>
            <a:ext cx="377666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1371600" y="3505200"/>
            <a:ext cx="227330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i="0" dirty="0">
                <a:latin typeface="+mn-lt"/>
              </a:rPr>
              <a:t>TF Coil Inner Leg Temperature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57800" y="3505200"/>
            <a:ext cx="23082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i="0" dirty="0">
                <a:latin typeface="+mn-lt"/>
              </a:rPr>
              <a:t>TF Coil Outer Leg Temperature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52600" y="6324600"/>
            <a:ext cx="112871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i="0" dirty="0">
                <a:latin typeface="+mn-lt"/>
              </a:rPr>
              <a:t>I</a:t>
            </a:r>
            <a:r>
              <a:rPr lang="en-US" b="0" i="0" baseline="30000" dirty="0">
                <a:latin typeface="+mn-lt"/>
              </a:rPr>
              <a:t>2</a:t>
            </a:r>
            <a:r>
              <a:rPr lang="en-US" b="0" i="0" dirty="0">
                <a:latin typeface="+mn-lt"/>
              </a:rPr>
              <a:t>t Calculation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>
            <a:ln>
              <a:noFill/>
            </a:ln>
            <a:solidFill>
              <a:srgbClr val="1822CD"/>
            </a:solidFill>
            <a:effectLst/>
            <a:latin typeface="Helvetica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>
            <a:ln>
              <a:noFill/>
            </a:ln>
            <a:solidFill>
              <a:srgbClr val="1822CD"/>
            </a:solidFill>
            <a:effectLst/>
            <a:latin typeface="Helvetica" pitchFamily="-10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123975</TotalTime>
  <Words>1378</Words>
  <Application>Microsoft Office PowerPoint</Application>
  <PresentationFormat>On-screen Show (4:3)</PresentationFormat>
  <Paragraphs>289</Paragraphs>
  <Slides>23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 Black</vt:lpstr>
      <vt:lpstr>ＭＳ Ｐゴシック</vt:lpstr>
      <vt:lpstr>Arial</vt:lpstr>
      <vt:lpstr>Times New Roman</vt:lpstr>
      <vt:lpstr>Helvetica</vt:lpstr>
      <vt:lpstr>Wingdings</vt:lpstr>
      <vt:lpstr>Calibri</vt:lpstr>
      <vt:lpstr>Blank Presentation</vt:lpstr>
      <vt:lpstr>Worksheet</vt:lpstr>
      <vt:lpstr> </vt:lpstr>
      <vt:lpstr>PWR SYSTEM UPGRADE FOR NEW CENTER STACK</vt:lpstr>
      <vt:lpstr>Pwr. System Equipment </vt:lpstr>
      <vt:lpstr>NSTX Upgrade Coil Ckt. Summary</vt:lpstr>
      <vt:lpstr>TF POWER LOOP DESIGN </vt:lpstr>
      <vt:lpstr>TF POWER LOOP DESIGN – Contd.</vt:lpstr>
      <vt:lpstr>Slide 7</vt:lpstr>
      <vt:lpstr>Slide 8</vt:lpstr>
      <vt:lpstr>Slide 9</vt:lpstr>
      <vt:lpstr>Slide 10</vt:lpstr>
      <vt:lpstr>Slide 11</vt:lpstr>
      <vt:lpstr>TF CIRCUIT – 129.8kA, 1kV (8 parallels) </vt:lpstr>
      <vt:lpstr>OH PWR. LOOP DESIGN &amp; PF PWR. LOOP DESIGN BASIS</vt:lpstr>
      <vt:lpstr>PF COILS</vt:lpstr>
      <vt:lpstr>OH CIRCUIT – ANTI-PARALLEL 6kV;+/-24kA </vt:lpstr>
      <vt:lpstr>FCPC BLDG. TF WING - REACTOR LAYOUT</vt:lpstr>
      <vt:lpstr>CONTROL &amp; PROTECTION</vt:lpstr>
      <vt:lpstr>CONTROL &amp; PROTECTION Contd.</vt:lpstr>
      <vt:lpstr>COST BASIS</vt:lpstr>
      <vt:lpstr>SUMMARY</vt:lpstr>
      <vt:lpstr>CONCLUSION</vt:lpstr>
      <vt:lpstr>FCPC Rectifiers</vt:lpstr>
      <vt:lpstr>Slide 23</vt:lpstr>
    </vt:vector>
  </TitlesOfParts>
  <Company>Princeton Plasma Physics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NSTX presentation</dc:title>
  <dc:creator>NSTX team member</dc:creator>
  <cp:lastModifiedBy>raki</cp:lastModifiedBy>
  <cp:revision>14514</cp:revision>
  <dcterms:created xsi:type="dcterms:W3CDTF">2003-10-01T16:23:57Z</dcterms:created>
  <dcterms:modified xsi:type="dcterms:W3CDTF">2011-05-20T11:43:07Z</dcterms:modified>
</cp:coreProperties>
</file>