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notesSlides/notesSlide17.xml" ContentType="application/vnd.openxmlformats-officedocument.presentationml.notesSlid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2"/>
  </p:notesMasterIdLst>
  <p:handoutMasterIdLst>
    <p:handoutMasterId r:id="rId23"/>
  </p:handoutMasterIdLst>
  <p:sldIdLst>
    <p:sldId id="1217" r:id="rId2"/>
    <p:sldId id="1229" r:id="rId3"/>
    <p:sldId id="1230" r:id="rId4"/>
    <p:sldId id="1225" r:id="rId5"/>
    <p:sldId id="1243" r:id="rId6"/>
    <p:sldId id="1228" r:id="rId7"/>
    <p:sldId id="1232" r:id="rId8"/>
    <p:sldId id="1227" r:id="rId9"/>
    <p:sldId id="1235" r:id="rId10"/>
    <p:sldId id="1244" r:id="rId11"/>
    <p:sldId id="1246" r:id="rId12"/>
    <p:sldId id="1233" r:id="rId13"/>
    <p:sldId id="1231" r:id="rId14"/>
    <p:sldId id="1236" r:id="rId15"/>
    <p:sldId id="1237" r:id="rId16"/>
    <p:sldId id="1247" r:id="rId17"/>
    <p:sldId id="1238" r:id="rId18"/>
    <p:sldId id="1242" r:id="rId19"/>
    <p:sldId id="1248" r:id="rId20"/>
    <p:sldId id="1241" r:id="rId21"/>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pitchFamily="34" charset="0"/>
        <a:ea typeface="+mn-ea"/>
        <a:cs typeface="Arial" charset="0"/>
      </a:defRPr>
    </a:lvl1pPr>
    <a:lvl2pPr marL="457200" algn="l" rtl="0" fontAlgn="base">
      <a:spcBef>
        <a:spcPct val="0"/>
      </a:spcBef>
      <a:spcAft>
        <a:spcPct val="0"/>
      </a:spcAft>
      <a:defRPr sz="1200" b="1" i="1" kern="1200">
        <a:solidFill>
          <a:srgbClr val="1822CD"/>
        </a:solidFill>
        <a:latin typeface="Helvetica" pitchFamily="34" charset="0"/>
        <a:ea typeface="+mn-ea"/>
        <a:cs typeface="Arial" charset="0"/>
      </a:defRPr>
    </a:lvl2pPr>
    <a:lvl3pPr marL="914400" algn="l" rtl="0" fontAlgn="base">
      <a:spcBef>
        <a:spcPct val="0"/>
      </a:spcBef>
      <a:spcAft>
        <a:spcPct val="0"/>
      </a:spcAft>
      <a:defRPr sz="1200" b="1" i="1" kern="1200">
        <a:solidFill>
          <a:srgbClr val="1822CD"/>
        </a:solidFill>
        <a:latin typeface="Helvetica" pitchFamily="34" charset="0"/>
        <a:ea typeface="+mn-ea"/>
        <a:cs typeface="Arial" charset="0"/>
      </a:defRPr>
    </a:lvl3pPr>
    <a:lvl4pPr marL="1371600" algn="l" rtl="0" fontAlgn="base">
      <a:spcBef>
        <a:spcPct val="0"/>
      </a:spcBef>
      <a:spcAft>
        <a:spcPct val="0"/>
      </a:spcAft>
      <a:defRPr sz="1200" b="1" i="1" kern="1200">
        <a:solidFill>
          <a:srgbClr val="1822CD"/>
        </a:solidFill>
        <a:latin typeface="Helvetica" pitchFamily="34" charset="0"/>
        <a:ea typeface="+mn-ea"/>
        <a:cs typeface="Arial" charset="0"/>
      </a:defRPr>
    </a:lvl4pPr>
    <a:lvl5pPr marL="1828800" algn="l" rtl="0" fontAlgn="base">
      <a:spcBef>
        <a:spcPct val="0"/>
      </a:spcBef>
      <a:spcAft>
        <a:spcPct val="0"/>
      </a:spcAft>
      <a:defRPr sz="1200" b="1" i="1" kern="1200">
        <a:solidFill>
          <a:srgbClr val="1822CD"/>
        </a:solidFill>
        <a:latin typeface="Helvetica" pitchFamily="34" charset="0"/>
        <a:ea typeface="+mn-ea"/>
        <a:cs typeface="Arial" charset="0"/>
      </a:defRPr>
    </a:lvl5pPr>
    <a:lvl6pPr marL="2286000" algn="l" defTabSz="914400" rtl="0" eaLnBrk="1" latinLnBrk="0" hangingPunct="1">
      <a:defRPr sz="1200" b="1" i="1" kern="1200">
        <a:solidFill>
          <a:srgbClr val="1822CD"/>
        </a:solidFill>
        <a:latin typeface="Helvetica" pitchFamily="34" charset="0"/>
        <a:ea typeface="+mn-ea"/>
        <a:cs typeface="Arial" charset="0"/>
      </a:defRPr>
    </a:lvl6pPr>
    <a:lvl7pPr marL="2743200" algn="l" defTabSz="914400" rtl="0" eaLnBrk="1" latinLnBrk="0" hangingPunct="1">
      <a:defRPr sz="1200" b="1" i="1" kern="1200">
        <a:solidFill>
          <a:srgbClr val="1822CD"/>
        </a:solidFill>
        <a:latin typeface="Helvetica" pitchFamily="34" charset="0"/>
        <a:ea typeface="+mn-ea"/>
        <a:cs typeface="Arial" charset="0"/>
      </a:defRPr>
    </a:lvl7pPr>
    <a:lvl8pPr marL="3200400" algn="l" defTabSz="914400" rtl="0" eaLnBrk="1" latinLnBrk="0" hangingPunct="1">
      <a:defRPr sz="1200" b="1" i="1" kern="1200">
        <a:solidFill>
          <a:srgbClr val="1822CD"/>
        </a:solidFill>
        <a:latin typeface="Helvetica" pitchFamily="34" charset="0"/>
        <a:ea typeface="+mn-ea"/>
        <a:cs typeface="Arial" charset="0"/>
      </a:defRPr>
    </a:lvl8pPr>
    <a:lvl9pPr marL="3657600" algn="l" defTabSz="914400" rtl="0" eaLnBrk="1" latinLnBrk="0" hangingPunct="1">
      <a:defRPr sz="1200" b="1" i="1" kern="1200">
        <a:solidFill>
          <a:srgbClr val="1822CD"/>
        </a:solidFill>
        <a:latin typeface="Helvetic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3300"/>
    <a:srgbClr val="9999FF"/>
    <a:srgbClr val="FF0000"/>
    <a:srgbClr val="00CC66"/>
    <a:srgbClr val="FF9933"/>
    <a:srgbClr val="FFCC00"/>
    <a:srgbClr val="FF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6" autoAdjust="0"/>
    <p:restoredTop sz="94512" autoAdjust="0"/>
  </p:normalViewPr>
  <p:slideViewPr>
    <p:cSldViewPr>
      <p:cViewPr varScale="1">
        <p:scale>
          <a:sx n="125" d="100"/>
          <a:sy n="125" d="100"/>
        </p:scale>
        <p:origin x="-990"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366"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fld id="{B56356A8-B289-41CA-8757-CF23C3BBF0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106A292B-CF9A-4BF8-90E5-A63A94F936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F392E7DB-C4B0-4A83-91D8-68380181151D}"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10</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12</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13</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14</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15</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16</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17</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18</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19</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2</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20</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3</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4</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5</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6</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7</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8</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F083FE6-C1EF-462D-BE34-650287E621BE}" type="slidenum">
              <a:rPr lang="en-US" smtClean="0"/>
              <a:pPr/>
              <a:t>9</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80789FE5-5556-4EEB-B678-18AC278491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3"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4" cstate="print"/>
          <a:srcRect/>
          <a:stretch>
            <a:fillRect/>
          </a:stretch>
        </p:blipFill>
        <p:spPr bwMode="auto">
          <a:xfrm>
            <a:off x="0" y="6578600"/>
            <a:ext cx="9144000" cy="279400"/>
          </a:xfrm>
          <a:prstGeom prst="rect">
            <a:avLst/>
          </a:prstGeom>
          <a:noFill/>
          <a:ln w="15875" algn="ctr">
            <a:noFill/>
            <a:miter lim="800000"/>
            <a:headEnd/>
            <a:tailEnd/>
          </a:ln>
        </p:spPr>
      </p:pic>
      <p:sp>
        <p:nvSpPr>
          <p:cNvPr id="905415" name="Text Box 199"/>
          <p:cNvSpPr txBox="1">
            <a:spLocks noChangeArrowheads="1"/>
          </p:cNvSpPr>
          <p:nvPr/>
        </p:nvSpPr>
        <p:spPr bwMode="auto">
          <a:xfrm>
            <a:off x="273050" y="6635750"/>
            <a:ext cx="539750" cy="182563"/>
          </a:xfrm>
          <a:prstGeom prst="rect">
            <a:avLst/>
          </a:prstGeom>
          <a:noFill/>
          <a:ln w="15875" algn="ctr">
            <a:noFill/>
            <a:miter lim="800000"/>
            <a:headEnd/>
            <a:tailEnd/>
          </a:ln>
          <a:effectLst/>
        </p:spPr>
        <p:txBody>
          <a:bodyPr lIns="0" tIns="0" rIns="0" bIns="0">
            <a:spAutoFit/>
          </a:bodyPr>
          <a:lstStyle/>
          <a:p>
            <a:pPr>
              <a:spcBef>
                <a:spcPct val="20000"/>
              </a:spcBef>
              <a:defRPr/>
            </a:pPr>
            <a:r>
              <a:rPr lang="en-US" b="0">
                <a:solidFill>
                  <a:srgbClr val="171FC7"/>
                </a:solidFill>
                <a:effectLst>
                  <a:outerShdw blurRad="38100" dist="38100" dir="2700000" algn="tl">
                    <a:srgbClr val="C0C0C0"/>
                  </a:outerShdw>
                </a:effectLst>
                <a:latin typeface="Helvetica" pitchFamily="-128" charset="0"/>
                <a:cs typeface="+mn-cs"/>
              </a:rPr>
              <a:t>NSTX</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CA1B789A-53F4-4066-B156-291A9BDCC487}" type="slidenum">
              <a:rPr lang="en-US"/>
              <a:pPr>
                <a:defRPr/>
              </a:pPr>
              <a:t>‹#›</a:t>
            </a:fld>
            <a:endParaRPr lang="en-US"/>
          </a:p>
        </p:txBody>
      </p:sp>
      <p:sp>
        <p:nvSpPr>
          <p:cNvPr id="8" name="TextBox 7"/>
          <p:cNvSpPr txBox="1"/>
          <p:nvPr userDrawn="1"/>
        </p:nvSpPr>
        <p:spPr>
          <a:xfrm>
            <a:off x="1828800" y="6629400"/>
            <a:ext cx="5486400" cy="215444"/>
          </a:xfrm>
          <a:prstGeom prst="rect">
            <a:avLst/>
          </a:prstGeom>
          <a:noFill/>
        </p:spPr>
        <p:txBody>
          <a:bodyPr>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800" i="0" dirty="0" smtClean="0">
                <a:solidFill>
                  <a:srgbClr val="2D2DB9"/>
                </a:solidFill>
              </a:rPr>
              <a:t>NSTX Center Stack Upgrade Peer Review</a:t>
            </a:r>
            <a:r>
              <a:rPr lang="en-US" sz="800" i="0" baseline="0" dirty="0" smtClean="0">
                <a:solidFill>
                  <a:srgbClr val="2D2DB9"/>
                </a:solidFill>
              </a:rPr>
              <a:t> </a:t>
            </a:r>
            <a:r>
              <a:rPr lang="en-US" sz="800" i="0" dirty="0" smtClean="0">
                <a:solidFill>
                  <a:srgbClr val="2D2DB9"/>
                </a:solidFill>
                <a:cs typeface="+mn-cs"/>
              </a:rPr>
              <a:t>(5/18/2011)</a:t>
            </a:r>
            <a:endParaRPr lang="en-US" sz="800" i="0" dirty="0">
              <a:solidFill>
                <a:srgbClr val="2D2DB9"/>
              </a:solidFill>
              <a:cs typeface="+mn-cs"/>
            </a:endParaRP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defRPr/>
            </a:pPr>
            <a:r>
              <a:rPr lang="en-US" sz="3200" i="0" dirty="0" smtClean="0">
                <a:solidFill>
                  <a:srgbClr val="FF0000"/>
                </a:solidFill>
                <a:effectLst>
                  <a:outerShdw blurRad="38100" dist="38100" dir="2700000" algn="tl">
                    <a:srgbClr val="C0C0C0"/>
                  </a:outerShdw>
                </a:effectLst>
                <a:latin typeface="Arial" charset="0"/>
                <a:ea typeface="ＭＳ Ｐゴシック" pitchFamily="-128" charset="-128"/>
                <a:cs typeface="+mn-cs"/>
              </a:rPr>
              <a:t>D</a:t>
            </a: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igital </a:t>
            </a:r>
            <a:r>
              <a:rPr lang="en-US" sz="3200" i="0" dirty="0" smtClean="0">
                <a:solidFill>
                  <a:srgbClr val="FF0000"/>
                </a:solidFill>
                <a:effectLst>
                  <a:outerShdw blurRad="38100" dist="38100" dir="2700000" algn="tl">
                    <a:srgbClr val="C0C0C0"/>
                  </a:outerShdw>
                </a:effectLst>
                <a:latin typeface="Arial" charset="0"/>
                <a:ea typeface="ＭＳ Ｐゴシック" pitchFamily="-128" charset="-128"/>
                <a:cs typeface="+mn-cs"/>
              </a:rPr>
              <a:t>C</a:t>
            </a: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oil </a:t>
            </a:r>
            <a:r>
              <a:rPr lang="en-US" sz="3200" i="0" dirty="0" smtClean="0">
                <a:solidFill>
                  <a:srgbClr val="FF0000"/>
                </a:solidFill>
                <a:effectLst>
                  <a:outerShdw blurRad="38100" dist="38100" dir="2700000" algn="tl">
                    <a:srgbClr val="C0C0C0"/>
                  </a:outerShdw>
                </a:effectLst>
                <a:latin typeface="Arial" charset="0"/>
                <a:ea typeface="ＭＳ Ｐゴシック" pitchFamily="-128" charset="-128"/>
                <a:cs typeface="+mn-cs"/>
              </a:rPr>
              <a:t>P</a:t>
            </a: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rotection </a:t>
            </a:r>
            <a:r>
              <a:rPr lang="en-US" sz="3200" i="0" dirty="0" smtClean="0">
                <a:solidFill>
                  <a:srgbClr val="FF0000"/>
                </a:solidFill>
                <a:effectLst>
                  <a:outerShdw blurRad="38100" dist="38100" dir="2700000" algn="tl">
                    <a:srgbClr val="C0C0C0"/>
                  </a:outerShdw>
                </a:effectLst>
                <a:latin typeface="Arial" charset="0"/>
                <a:ea typeface="ＭＳ Ｐゴシック" pitchFamily="-128" charset="-128"/>
                <a:cs typeface="+mn-cs"/>
              </a:rPr>
              <a:t>S</a:t>
            </a: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ystem</a:t>
            </a:r>
            <a:endParaRPr lang="en-US" sz="3200" i="0" dirty="0">
              <a:solidFill>
                <a:schemeClr val="accent2"/>
              </a:solidFill>
              <a:latin typeface="Arial" charset="0"/>
              <a:cs typeface="+mn-cs"/>
            </a:endParaRP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0" name="Text Box 9"/>
          <p:cNvSpPr txBox="1">
            <a:spLocks noChangeArrowheads="1"/>
          </p:cNvSpPr>
          <p:nvPr/>
        </p:nvSpPr>
        <p:spPr bwMode="auto">
          <a:xfrm>
            <a:off x="1524000" y="2057400"/>
            <a:ext cx="6019800" cy="1169551"/>
          </a:xfrm>
          <a:prstGeom prst="rect">
            <a:avLst/>
          </a:prstGeom>
          <a:noFill/>
          <a:ln w="9525">
            <a:noFill/>
            <a:miter lim="800000"/>
            <a:headEnd/>
            <a:tailEnd/>
          </a:ln>
        </p:spPr>
        <p:txBody>
          <a:bodyPr>
            <a:spAutoFit/>
          </a:bodyPr>
          <a:lstStyle/>
          <a:p>
            <a:pPr algn="ctr"/>
            <a:r>
              <a:rPr lang="en-US" sz="2000" i="0" dirty="0" smtClean="0">
                <a:solidFill>
                  <a:schemeClr val="tx1"/>
                </a:solidFill>
                <a:latin typeface="Arial" charset="0"/>
              </a:rPr>
              <a:t>Ronald Hatcher</a:t>
            </a:r>
            <a:endParaRPr lang="en-US" sz="2000" i="0" dirty="0">
              <a:solidFill>
                <a:schemeClr val="tx1"/>
              </a:solidFill>
              <a:latin typeface="Arial" charset="0"/>
            </a:endParaRPr>
          </a:p>
          <a:p>
            <a:pPr algn="ctr"/>
            <a:r>
              <a:rPr lang="en-US" sz="1800" b="0" dirty="0" smtClean="0">
                <a:solidFill>
                  <a:schemeClr val="tx1"/>
                </a:solidFill>
                <a:latin typeface="Arial" charset="0"/>
              </a:rPr>
              <a:t>J. Lawson, R. Mozulay, and R. Woolley</a:t>
            </a:r>
            <a:endParaRPr lang="en-US" b="0" dirty="0">
              <a:solidFill>
                <a:schemeClr val="tx1"/>
              </a:solidFill>
              <a:latin typeface="Arial" charset="0"/>
            </a:endParaRPr>
          </a:p>
          <a:p>
            <a:pPr algn="ctr"/>
            <a:endParaRPr lang="en-US" sz="1600" b="0" dirty="0">
              <a:solidFill>
                <a:schemeClr val="tx1"/>
              </a:solidFill>
              <a:latin typeface="Arial" charset="0"/>
            </a:endParaRPr>
          </a:p>
          <a:p>
            <a:pPr algn="ctr"/>
            <a:r>
              <a:rPr lang="en-US" sz="1600" b="0" dirty="0">
                <a:solidFill>
                  <a:schemeClr val="tx1"/>
                </a:solidFill>
                <a:latin typeface="Arial" charset="0"/>
              </a:rPr>
              <a:t>and the NSTX Research Team</a:t>
            </a: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676400" y="3352800"/>
            <a:ext cx="5715000" cy="627864"/>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600" i="0" dirty="0" smtClean="0">
                <a:solidFill>
                  <a:srgbClr val="FF0000"/>
                </a:solidFill>
              </a:rPr>
              <a:t>NSTX Center Stack Upgrade Peer Review</a:t>
            </a:r>
          </a:p>
          <a:p>
            <a:pPr algn="ctr">
              <a:lnSpc>
                <a:spcPct val="70000"/>
              </a:lnSpc>
              <a:spcBef>
                <a:spcPct val="20000"/>
              </a:spcBef>
            </a:pPr>
            <a:r>
              <a:rPr lang="en-US" sz="1600" i="0" dirty="0" smtClean="0">
                <a:solidFill>
                  <a:srgbClr val="FF0000"/>
                </a:solidFill>
              </a:rPr>
              <a:t>LSB B318</a:t>
            </a:r>
          </a:p>
          <a:p>
            <a:pPr algn="ctr">
              <a:lnSpc>
                <a:spcPct val="70000"/>
              </a:lnSpc>
              <a:spcBef>
                <a:spcPct val="20000"/>
              </a:spcBef>
            </a:pPr>
            <a:r>
              <a:rPr lang="en-US" sz="1600" i="0" dirty="0" smtClean="0">
                <a:solidFill>
                  <a:srgbClr val="FF0000"/>
                </a:solidFill>
              </a:rPr>
              <a:t>May 18, 2011</a:t>
            </a:r>
            <a:endParaRPr lang="en-US" sz="1600" i="0" dirty="0">
              <a:solidFill>
                <a:srgbClr val="FF0000"/>
              </a:solidFill>
            </a:endParaRPr>
          </a:p>
        </p:txBody>
      </p: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838200" y="109538"/>
            <a:ext cx="1219200" cy="549275"/>
          </a:xfrm>
          <a:prstGeom prst="rect">
            <a:avLst/>
          </a:prstGeom>
          <a:noFill/>
          <a:ln w="15875" algn="ctr">
            <a:noFill/>
            <a:miter lim="800000"/>
            <a:headEnd/>
            <a:tailEnd/>
          </a:ln>
          <a:effectLst/>
        </p:spPr>
        <p:txBody>
          <a:bodyPr wrap="none"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4" name="Picture 53" descr="ppi224.tmp"/>
          <p:cNvPicPr>
            <a:picLocks/>
          </p:cNvPicPr>
          <p:nvPr/>
        </p:nvPicPr>
        <p:blipFill>
          <a:blip r:embed="rId4" cstate="print"/>
          <a:srcRect/>
          <a:stretch>
            <a:fillRect/>
          </a:stretch>
        </p:blipFill>
        <p:spPr bwMode="auto">
          <a:xfrm>
            <a:off x="7707313" y="2330450"/>
            <a:ext cx="1284287" cy="4375150"/>
          </a:xfrm>
          <a:prstGeom prst="rect">
            <a:avLst/>
          </a:prstGeom>
          <a:noFill/>
          <a:ln w="9525">
            <a:noFill/>
            <a:miter lim="800000"/>
            <a:headEnd/>
            <a:tailEnd/>
          </a:ln>
        </p:spPr>
      </p:pic>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6" name="Text Box 153"/>
          <p:cNvSpPr txBox="1">
            <a:spLocks noChangeArrowheads="1"/>
          </p:cNvSpPr>
          <p:nvPr/>
        </p:nvSpPr>
        <p:spPr bwMode="auto">
          <a:xfrm>
            <a:off x="7707313" y="2330450"/>
            <a:ext cx="1284287" cy="4375150"/>
          </a:xfrm>
          <a:prstGeom prst="rect">
            <a:avLst/>
          </a:prstGeom>
          <a:noFill/>
          <a:ln w="12700" algn="ctr">
            <a:noFill/>
            <a:miter lim="800000"/>
            <a:headEnd/>
            <a:tailEnd/>
          </a:ln>
        </p:spPr>
        <p:txBody>
          <a:bodyPr lIns="91429" tIns="45714" rIns="91429" bIns="45714" anchor="b">
            <a:spAutoFit/>
          </a:bodyPr>
          <a:lstStyle/>
          <a:p>
            <a:pPr algn="r" eaLnBrk="0" hangingPunct="0">
              <a:spcBef>
                <a:spcPct val="8000"/>
              </a:spcBef>
              <a:spcAft>
                <a:spcPct val="8000"/>
              </a:spcAft>
            </a:pPr>
            <a:r>
              <a:rPr lang="en-US" sz="900">
                <a:solidFill>
                  <a:srgbClr val="FF0000"/>
                </a:solidFill>
                <a:latin typeface="Arial" charset="0"/>
              </a:rPr>
              <a:t>Culham Sci Ctr</a:t>
            </a:r>
          </a:p>
          <a:p>
            <a:pPr algn="r" eaLnBrk="0" hangingPunct="0">
              <a:spcBef>
                <a:spcPct val="8000"/>
              </a:spcBef>
              <a:spcAft>
                <a:spcPct val="8000"/>
              </a:spcAft>
            </a:pPr>
            <a:r>
              <a:rPr lang="en-US" sz="900">
                <a:solidFill>
                  <a:srgbClr val="FF0000"/>
                </a:solidFill>
                <a:latin typeface="Arial" charset="0"/>
              </a:rPr>
              <a:t>U St. Andrews</a:t>
            </a:r>
          </a:p>
          <a:p>
            <a:pPr algn="r" eaLnBrk="0" hangingPunct="0">
              <a:spcBef>
                <a:spcPct val="8000"/>
              </a:spcBef>
              <a:spcAft>
                <a:spcPct val="8000"/>
              </a:spcAft>
            </a:pPr>
            <a:r>
              <a:rPr lang="en-US" sz="900">
                <a:solidFill>
                  <a:srgbClr val="FF0000"/>
                </a:solidFill>
                <a:latin typeface="Arial" charset="0"/>
              </a:rPr>
              <a:t>York U</a:t>
            </a:r>
          </a:p>
          <a:p>
            <a:pPr algn="r" eaLnBrk="0" hangingPunct="0">
              <a:spcBef>
                <a:spcPct val="8000"/>
              </a:spcBef>
              <a:spcAft>
                <a:spcPct val="8000"/>
              </a:spcAft>
            </a:pPr>
            <a:r>
              <a:rPr lang="en-US" sz="900">
                <a:solidFill>
                  <a:srgbClr val="FF0000"/>
                </a:solidFill>
                <a:latin typeface="Arial" charset="0"/>
              </a:rPr>
              <a:t>Chubu U</a:t>
            </a:r>
          </a:p>
          <a:p>
            <a:pPr algn="r" eaLnBrk="0" hangingPunct="0">
              <a:spcBef>
                <a:spcPct val="8000"/>
              </a:spcBef>
              <a:spcAft>
                <a:spcPct val="8000"/>
              </a:spcAft>
            </a:pPr>
            <a:r>
              <a:rPr lang="en-US" sz="900">
                <a:solidFill>
                  <a:srgbClr val="FF0000"/>
                </a:solidFill>
                <a:latin typeface="Arial" charset="0"/>
              </a:rPr>
              <a:t>Fukui U</a:t>
            </a:r>
          </a:p>
          <a:p>
            <a:pPr algn="r" eaLnBrk="0" hangingPunct="0">
              <a:spcBef>
                <a:spcPct val="8000"/>
              </a:spcBef>
              <a:spcAft>
                <a:spcPct val="8000"/>
              </a:spcAft>
            </a:pPr>
            <a:r>
              <a:rPr lang="en-US" sz="900">
                <a:solidFill>
                  <a:srgbClr val="FF0000"/>
                </a:solidFill>
                <a:latin typeface="Arial" charset="0"/>
              </a:rPr>
              <a:t>Hiroshima U</a:t>
            </a:r>
          </a:p>
          <a:p>
            <a:pPr algn="r" eaLnBrk="0" hangingPunct="0">
              <a:spcBef>
                <a:spcPct val="8000"/>
              </a:spcBef>
              <a:spcAft>
                <a:spcPct val="8000"/>
              </a:spcAft>
            </a:pPr>
            <a:r>
              <a:rPr lang="en-US" sz="900">
                <a:solidFill>
                  <a:srgbClr val="FF0000"/>
                </a:solidFill>
                <a:latin typeface="Arial" charset="0"/>
              </a:rPr>
              <a:t>Hyogo U</a:t>
            </a:r>
          </a:p>
          <a:p>
            <a:pPr algn="r" eaLnBrk="0" hangingPunct="0">
              <a:spcBef>
                <a:spcPct val="8000"/>
              </a:spcBef>
              <a:spcAft>
                <a:spcPct val="8000"/>
              </a:spcAft>
            </a:pPr>
            <a:r>
              <a:rPr lang="en-US" sz="900">
                <a:solidFill>
                  <a:srgbClr val="FF0000"/>
                </a:solidFill>
                <a:latin typeface="Arial" charset="0"/>
              </a:rPr>
              <a:t>Kyoto U</a:t>
            </a:r>
          </a:p>
          <a:p>
            <a:pPr algn="r" eaLnBrk="0" hangingPunct="0">
              <a:spcBef>
                <a:spcPct val="8000"/>
              </a:spcBef>
              <a:spcAft>
                <a:spcPct val="8000"/>
              </a:spcAft>
            </a:pPr>
            <a:r>
              <a:rPr lang="en-US" sz="900">
                <a:solidFill>
                  <a:srgbClr val="FF0000"/>
                </a:solidFill>
                <a:latin typeface="Arial" charset="0"/>
              </a:rPr>
              <a:t>Kyushu U</a:t>
            </a:r>
          </a:p>
          <a:p>
            <a:pPr algn="r" eaLnBrk="0" hangingPunct="0">
              <a:spcBef>
                <a:spcPct val="8000"/>
              </a:spcBef>
              <a:spcAft>
                <a:spcPct val="8000"/>
              </a:spcAft>
            </a:pPr>
            <a:r>
              <a:rPr lang="en-US" sz="900">
                <a:solidFill>
                  <a:srgbClr val="FF0000"/>
                </a:solidFill>
                <a:latin typeface="Arial" charset="0"/>
              </a:rPr>
              <a:t>Kyushu Tokai U</a:t>
            </a:r>
          </a:p>
          <a:p>
            <a:pPr algn="r" eaLnBrk="0" hangingPunct="0">
              <a:spcBef>
                <a:spcPct val="8000"/>
              </a:spcBef>
              <a:spcAft>
                <a:spcPct val="8000"/>
              </a:spcAft>
            </a:pPr>
            <a:r>
              <a:rPr lang="en-US" sz="900">
                <a:solidFill>
                  <a:srgbClr val="FF0000"/>
                </a:solidFill>
                <a:latin typeface="Arial" charset="0"/>
              </a:rPr>
              <a:t>NIFS</a:t>
            </a:r>
          </a:p>
          <a:p>
            <a:pPr algn="r" eaLnBrk="0" hangingPunct="0">
              <a:spcBef>
                <a:spcPct val="8000"/>
              </a:spcBef>
              <a:spcAft>
                <a:spcPct val="8000"/>
              </a:spcAft>
            </a:pPr>
            <a:r>
              <a:rPr lang="en-US" sz="900">
                <a:solidFill>
                  <a:srgbClr val="FF0000"/>
                </a:solidFill>
                <a:latin typeface="Arial" charset="0"/>
              </a:rPr>
              <a:t>Niigata U</a:t>
            </a:r>
          </a:p>
          <a:p>
            <a:pPr algn="r" eaLnBrk="0" hangingPunct="0">
              <a:spcBef>
                <a:spcPct val="8000"/>
              </a:spcBef>
              <a:spcAft>
                <a:spcPct val="8000"/>
              </a:spcAft>
            </a:pPr>
            <a:r>
              <a:rPr lang="en-US" sz="900">
                <a:solidFill>
                  <a:srgbClr val="FF0000"/>
                </a:solidFill>
                <a:latin typeface="Arial" charset="0"/>
              </a:rPr>
              <a:t>U Tokyo</a:t>
            </a:r>
          </a:p>
          <a:p>
            <a:pPr algn="r" eaLnBrk="0" hangingPunct="0">
              <a:spcBef>
                <a:spcPct val="8000"/>
              </a:spcBef>
              <a:spcAft>
                <a:spcPct val="8000"/>
              </a:spcAft>
            </a:pPr>
            <a:r>
              <a:rPr lang="en-US" sz="900">
                <a:solidFill>
                  <a:srgbClr val="FF0000"/>
                </a:solidFill>
                <a:latin typeface="Arial" charset="0"/>
              </a:rPr>
              <a:t>JAEA</a:t>
            </a:r>
          </a:p>
          <a:p>
            <a:pPr algn="r" eaLnBrk="0" hangingPunct="0">
              <a:spcBef>
                <a:spcPct val="8000"/>
              </a:spcBef>
              <a:spcAft>
                <a:spcPct val="8000"/>
              </a:spcAft>
            </a:pPr>
            <a:r>
              <a:rPr lang="en-US" sz="900">
                <a:solidFill>
                  <a:srgbClr val="FF0000"/>
                </a:solidFill>
                <a:latin typeface="Arial" charset="0"/>
              </a:rPr>
              <a:t>Hebrew U</a:t>
            </a:r>
          </a:p>
          <a:p>
            <a:pPr algn="r" eaLnBrk="0" hangingPunct="0">
              <a:spcBef>
                <a:spcPct val="8000"/>
              </a:spcBef>
              <a:spcAft>
                <a:spcPct val="8000"/>
              </a:spcAft>
            </a:pPr>
            <a:r>
              <a:rPr lang="en-US" sz="900">
                <a:solidFill>
                  <a:srgbClr val="FF0000"/>
                </a:solidFill>
                <a:latin typeface="Arial" charset="0"/>
              </a:rPr>
              <a:t>Ioffe Inst</a:t>
            </a:r>
          </a:p>
          <a:p>
            <a:pPr algn="r" eaLnBrk="0" hangingPunct="0">
              <a:spcBef>
                <a:spcPct val="8000"/>
              </a:spcBef>
              <a:spcAft>
                <a:spcPct val="8000"/>
              </a:spcAft>
            </a:pPr>
            <a:r>
              <a:rPr lang="en-US" sz="900">
                <a:solidFill>
                  <a:srgbClr val="FF0000"/>
                </a:solidFill>
                <a:latin typeface="Arial" charset="0"/>
              </a:rPr>
              <a:t>RRC Kurchatov Inst</a:t>
            </a:r>
          </a:p>
          <a:p>
            <a:pPr algn="r" eaLnBrk="0" hangingPunct="0">
              <a:spcBef>
                <a:spcPct val="8000"/>
              </a:spcBef>
              <a:spcAft>
                <a:spcPct val="8000"/>
              </a:spcAft>
            </a:pPr>
            <a:r>
              <a:rPr lang="en-US" sz="900">
                <a:solidFill>
                  <a:srgbClr val="FF0000"/>
                </a:solidFill>
                <a:latin typeface="Arial" charset="0"/>
              </a:rPr>
              <a:t>TRINITI</a:t>
            </a:r>
          </a:p>
          <a:p>
            <a:pPr algn="r" eaLnBrk="0" hangingPunct="0">
              <a:spcBef>
                <a:spcPct val="8000"/>
              </a:spcBef>
              <a:spcAft>
                <a:spcPct val="8000"/>
              </a:spcAft>
            </a:pPr>
            <a:r>
              <a:rPr lang="en-US" sz="900">
                <a:solidFill>
                  <a:srgbClr val="FF0000"/>
                </a:solidFill>
                <a:latin typeface="Arial" charset="0"/>
              </a:rPr>
              <a:t>NFRI</a:t>
            </a:r>
          </a:p>
          <a:p>
            <a:pPr algn="r" eaLnBrk="0" hangingPunct="0">
              <a:spcBef>
                <a:spcPct val="8000"/>
              </a:spcBef>
              <a:spcAft>
                <a:spcPct val="8000"/>
              </a:spcAft>
            </a:pPr>
            <a:r>
              <a:rPr lang="en-US" sz="900">
                <a:solidFill>
                  <a:srgbClr val="FF0000"/>
                </a:solidFill>
                <a:latin typeface="Arial" charset="0"/>
              </a:rPr>
              <a:t>KAIST</a:t>
            </a:r>
          </a:p>
          <a:p>
            <a:pPr algn="r" eaLnBrk="0" hangingPunct="0">
              <a:spcBef>
                <a:spcPct val="8000"/>
              </a:spcBef>
              <a:spcAft>
                <a:spcPct val="8000"/>
              </a:spcAft>
            </a:pPr>
            <a:r>
              <a:rPr lang="en-US" sz="900">
                <a:solidFill>
                  <a:srgbClr val="FF0000"/>
                </a:solidFill>
                <a:latin typeface="Arial" charset="0"/>
              </a:rPr>
              <a:t>POSTECH</a:t>
            </a:r>
          </a:p>
          <a:p>
            <a:pPr algn="r" eaLnBrk="0" hangingPunct="0">
              <a:spcBef>
                <a:spcPct val="8000"/>
              </a:spcBef>
              <a:spcAft>
                <a:spcPct val="8000"/>
              </a:spcAft>
            </a:pPr>
            <a:r>
              <a:rPr lang="en-US" sz="900">
                <a:solidFill>
                  <a:srgbClr val="FF0000"/>
                </a:solidFill>
                <a:latin typeface="Arial" charset="0"/>
              </a:rPr>
              <a:t>ASIPP</a:t>
            </a:r>
          </a:p>
          <a:p>
            <a:pPr algn="r" eaLnBrk="0" hangingPunct="0">
              <a:spcBef>
                <a:spcPct val="8000"/>
              </a:spcBef>
              <a:spcAft>
                <a:spcPct val="8000"/>
              </a:spcAft>
            </a:pPr>
            <a:r>
              <a:rPr lang="en-US" sz="900">
                <a:solidFill>
                  <a:srgbClr val="FF0000"/>
                </a:solidFill>
                <a:latin typeface="Arial" charset="0"/>
              </a:rPr>
              <a:t>ENEA, Frascati</a:t>
            </a:r>
          </a:p>
          <a:p>
            <a:pPr algn="r" eaLnBrk="0" hangingPunct="0">
              <a:spcBef>
                <a:spcPct val="8000"/>
              </a:spcBef>
              <a:spcAft>
                <a:spcPct val="8000"/>
              </a:spcAft>
            </a:pPr>
            <a:r>
              <a:rPr lang="en-US" sz="900">
                <a:solidFill>
                  <a:srgbClr val="FF0000"/>
                </a:solidFill>
                <a:latin typeface="Arial" charset="0"/>
              </a:rPr>
              <a:t>CEA, Cadarache</a:t>
            </a:r>
          </a:p>
          <a:p>
            <a:pPr algn="r" eaLnBrk="0" hangingPunct="0">
              <a:spcBef>
                <a:spcPct val="8000"/>
              </a:spcBef>
              <a:spcAft>
                <a:spcPct val="8000"/>
              </a:spcAft>
            </a:pPr>
            <a:r>
              <a:rPr lang="en-US" sz="900">
                <a:solidFill>
                  <a:srgbClr val="FF0000"/>
                </a:solidFill>
                <a:latin typeface="Arial" charset="0"/>
              </a:rPr>
              <a:t>IPP, Jülich</a:t>
            </a:r>
          </a:p>
          <a:p>
            <a:pPr algn="r" eaLnBrk="0" hangingPunct="0">
              <a:spcBef>
                <a:spcPct val="8000"/>
              </a:spcBef>
              <a:spcAft>
                <a:spcPct val="8000"/>
              </a:spcAft>
            </a:pPr>
            <a:r>
              <a:rPr lang="en-US" sz="900">
                <a:solidFill>
                  <a:srgbClr val="FF0000"/>
                </a:solidFill>
                <a:latin typeface="Arial" charset="0"/>
              </a:rPr>
              <a:t>IPP, Garching</a:t>
            </a:r>
          </a:p>
          <a:p>
            <a:pPr algn="r" eaLnBrk="0" hangingPunct="0">
              <a:spcBef>
                <a:spcPct val="8000"/>
              </a:spcBef>
              <a:spcAft>
                <a:spcPct val="8000"/>
              </a:spcAft>
            </a:pPr>
            <a:r>
              <a:rPr lang="en-US" sz="90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8" name="Picture 155" descr="nstx_small"/>
          <p:cNvPicPr>
            <a:picLocks noChangeAspect="1" noChangeArrowheads="1"/>
          </p:cNvPicPr>
          <p:nvPr/>
        </p:nvPicPr>
        <p:blipFill>
          <a:blip r:embed="rId5" cstate="print"/>
          <a:srcRect/>
          <a:stretch>
            <a:fillRect/>
          </a:stretch>
        </p:blipFill>
        <p:spPr bwMode="auto">
          <a:xfrm>
            <a:off x="1935163" y="4419600"/>
            <a:ext cx="2027237" cy="2286000"/>
          </a:xfrm>
          <a:prstGeom prst="rect">
            <a:avLst/>
          </a:prstGeom>
          <a:noFill/>
          <a:ln w="9525">
            <a:noFill/>
            <a:miter lim="800000"/>
            <a:headEnd/>
            <a:tailEnd/>
          </a:ln>
        </p:spPr>
      </p:pic>
      <p:cxnSp>
        <p:nvCxnSpPr>
          <p:cNvPr id="2099"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100"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p:spPr>
      </p:cxnSp>
      <p:pic>
        <p:nvPicPr>
          <p:cNvPr id="2102" name="Picture 48" descr="ppi221.tmp"/>
          <p:cNvPicPr>
            <a:picLocks/>
          </p:cNvPicPr>
          <p:nvPr/>
        </p:nvPicPr>
        <p:blipFill>
          <a:blip r:embed="rId6" cstate="print"/>
          <a:srcRect/>
          <a:stretch>
            <a:fillRect/>
          </a:stretch>
        </p:blipFill>
        <p:spPr bwMode="auto">
          <a:xfrm>
            <a:off x="152400" y="2209800"/>
            <a:ext cx="1333500" cy="4495800"/>
          </a:xfrm>
          <a:prstGeom prst="rect">
            <a:avLst/>
          </a:prstGeom>
          <a:noFill/>
          <a:ln w="9525">
            <a:noFill/>
            <a:miter lim="800000"/>
            <a:headEnd/>
            <a:tailEnd/>
          </a:ln>
        </p:spPr>
      </p:pic>
      <p:sp>
        <p:nvSpPr>
          <p:cNvPr id="2103" name="Text Box 152"/>
          <p:cNvSpPr txBox="1">
            <a:spLocks noChangeArrowheads="1"/>
          </p:cNvSpPr>
          <p:nvPr/>
        </p:nvSpPr>
        <p:spPr bwMode="auto">
          <a:xfrm>
            <a:off x="190500" y="2286000"/>
            <a:ext cx="1257300" cy="4419600"/>
          </a:xfrm>
          <a:prstGeom prst="rect">
            <a:avLst/>
          </a:prstGeom>
          <a:noFill/>
          <a:ln w="12700" algn="ctr">
            <a:noFill/>
            <a:miter lim="800000"/>
            <a:headEnd/>
            <a:tailEnd/>
          </a:ln>
        </p:spPr>
        <p:txBody>
          <a:bodyPr lIns="91429" tIns="45714" rIns="91429" bIns="45714">
            <a:spAutoFit/>
          </a:bodyPr>
          <a:lstStyle/>
          <a:p>
            <a:pPr eaLnBrk="0" hangingPunct="0">
              <a:spcBef>
                <a:spcPct val="5000"/>
              </a:spcBef>
              <a:spcAft>
                <a:spcPct val="5000"/>
              </a:spcAft>
            </a:pPr>
            <a:r>
              <a:rPr lang="en-US" sz="900">
                <a:solidFill>
                  <a:srgbClr val="0000FF"/>
                </a:solidFill>
                <a:latin typeface="Arial" charset="0"/>
              </a:rPr>
              <a:t>Columbia U</a:t>
            </a:r>
          </a:p>
          <a:p>
            <a:pPr eaLnBrk="0" hangingPunct="0">
              <a:spcBef>
                <a:spcPct val="5000"/>
              </a:spcBef>
              <a:spcAft>
                <a:spcPct val="5000"/>
              </a:spcAft>
            </a:pPr>
            <a:r>
              <a:rPr lang="en-US" sz="900">
                <a:solidFill>
                  <a:srgbClr val="0000FF"/>
                </a:solidFill>
                <a:latin typeface="Arial" charset="0"/>
              </a:rPr>
              <a:t>CompX</a:t>
            </a:r>
          </a:p>
          <a:p>
            <a:pPr eaLnBrk="0" hangingPunct="0">
              <a:spcBef>
                <a:spcPct val="5000"/>
              </a:spcBef>
              <a:spcAft>
                <a:spcPct val="5000"/>
              </a:spcAft>
            </a:pPr>
            <a:r>
              <a:rPr lang="en-US" sz="900">
                <a:solidFill>
                  <a:srgbClr val="0000FF"/>
                </a:solidFill>
                <a:latin typeface="Arial" charset="0"/>
              </a:rPr>
              <a:t>General Atomics</a:t>
            </a:r>
          </a:p>
          <a:p>
            <a:pPr eaLnBrk="0" hangingPunct="0">
              <a:spcBef>
                <a:spcPct val="5000"/>
              </a:spcBef>
              <a:spcAft>
                <a:spcPct val="5000"/>
              </a:spcAft>
            </a:pPr>
            <a:r>
              <a:rPr lang="en-US" sz="900">
                <a:solidFill>
                  <a:srgbClr val="0000FF"/>
                </a:solidFill>
                <a:latin typeface="Arial" charset="0"/>
              </a:rPr>
              <a:t>FIU</a:t>
            </a:r>
          </a:p>
          <a:p>
            <a:pPr eaLnBrk="0" hangingPunct="0">
              <a:spcBef>
                <a:spcPct val="5000"/>
              </a:spcBef>
              <a:spcAft>
                <a:spcPct val="5000"/>
              </a:spcAft>
            </a:pPr>
            <a:r>
              <a:rPr lang="en-US" sz="900">
                <a:solidFill>
                  <a:srgbClr val="0000FF"/>
                </a:solidFill>
                <a:latin typeface="Arial" charset="0"/>
              </a:rPr>
              <a:t>INL</a:t>
            </a:r>
          </a:p>
          <a:p>
            <a:pPr eaLnBrk="0" hangingPunct="0">
              <a:spcBef>
                <a:spcPct val="5000"/>
              </a:spcBef>
              <a:spcAft>
                <a:spcPct val="5000"/>
              </a:spcAft>
            </a:pPr>
            <a:r>
              <a:rPr lang="en-US" sz="900">
                <a:solidFill>
                  <a:srgbClr val="0000FF"/>
                </a:solidFill>
                <a:latin typeface="Arial" charset="0"/>
              </a:rPr>
              <a:t>Johns Hopkins U</a:t>
            </a:r>
          </a:p>
          <a:p>
            <a:pPr eaLnBrk="0" hangingPunct="0">
              <a:spcBef>
                <a:spcPct val="5000"/>
              </a:spcBef>
              <a:spcAft>
                <a:spcPct val="5000"/>
              </a:spcAft>
            </a:pPr>
            <a:r>
              <a:rPr lang="en-US" sz="900">
                <a:solidFill>
                  <a:srgbClr val="0000FF"/>
                </a:solidFill>
                <a:latin typeface="Arial" charset="0"/>
              </a:rPr>
              <a:t>LANL</a:t>
            </a:r>
          </a:p>
          <a:p>
            <a:pPr eaLnBrk="0" hangingPunct="0">
              <a:spcBef>
                <a:spcPct val="5000"/>
              </a:spcBef>
              <a:spcAft>
                <a:spcPct val="5000"/>
              </a:spcAft>
            </a:pPr>
            <a:r>
              <a:rPr lang="en-US" sz="900">
                <a:solidFill>
                  <a:srgbClr val="0000FF"/>
                </a:solidFill>
                <a:latin typeface="Arial" charset="0"/>
              </a:rPr>
              <a:t>LLNL</a:t>
            </a:r>
          </a:p>
          <a:p>
            <a:pPr eaLnBrk="0" hangingPunct="0">
              <a:spcBef>
                <a:spcPct val="5000"/>
              </a:spcBef>
              <a:spcAft>
                <a:spcPct val="5000"/>
              </a:spcAft>
            </a:pPr>
            <a:r>
              <a:rPr lang="en-US" sz="900">
                <a:solidFill>
                  <a:srgbClr val="0000FF"/>
                </a:solidFill>
                <a:latin typeface="Arial" charset="0"/>
              </a:rPr>
              <a:t>Lodestar</a:t>
            </a:r>
          </a:p>
          <a:p>
            <a:pPr eaLnBrk="0" hangingPunct="0">
              <a:spcBef>
                <a:spcPct val="5000"/>
              </a:spcBef>
              <a:spcAft>
                <a:spcPct val="5000"/>
              </a:spcAft>
            </a:pPr>
            <a:r>
              <a:rPr lang="en-US" sz="900">
                <a:solidFill>
                  <a:srgbClr val="0000FF"/>
                </a:solidFill>
                <a:latin typeface="Arial" charset="0"/>
              </a:rPr>
              <a:t>MIT</a:t>
            </a:r>
          </a:p>
          <a:p>
            <a:pPr eaLnBrk="0" hangingPunct="0">
              <a:spcBef>
                <a:spcPct val="5000"/>
              </a:spcBef>
              <a:spcAft>
                <a:spcPct val="5000"/>
              </a:spcAft>
            </a:pPr>
            <a:r>
              <a:rPr lang="en-US" sz="900">
                <a:solidFill>
                  <a:srgbClr val="0000FF"/>
                </a:solidFill>
                <a:latin typeface="Arial" charset="0"/>
              </a:rPr>
              <a:t>Nova Photonics</a:t>
            </a:r>
          </a:p>
          <a:p>
            <a:pPr eaLnBrk="0" hangingPunct="0">
              <a:spcBef>
                <a:spcPct val="5000"/>
              </a:spcBef>
              <a:spcAft>
                <a:spcPct val="5000"/>
              </a:spcAft>
            </a:pPr>
            <a:r>
              <a:rPr lang="en-US" sz="900">
                <a:solidFill>
                  <a:srgbClr val="0000FF"/>
                </a:solidFill>
                <a:latin typeface="Arial" charset="0"/>
              </a:rPr>
              <a:t>New York U</a:t>
            </a:r>
          </a:p>
          <a:p>
            <a:pPr eaLnBrk="0" hangingPunct="0">
              <a:spcBef>
                <a:spcPct val="5000"/>
              </a:spcBef>
              <a:spcAft>
                <a:spcPct val="5000"/>
              </a:spcAft>
            </a:pPr>
            <a:r>
              <a:rPr lang="en-US" sz="900">
                <a:solidFill>
                  <a:srgbClr val="0000FF"/>
                </a:solidFill>
                <a:latin typeface="Arial" charset="0"/>
              </a:rPr>
              <a:t>ORNL</a:t>
            </a:r>
          </a:p>
          <a:p>
            <a:pPr eaLnBrk="0" hangingPunct="0">
              <a:spcBef>
                <a:spcPct val="5000"/>
              </a:spcBef>
              <a:spcAft>
                <a:spcPct val="5000"/>
              </a:spcAft>
            </a:pPr>
            <a:r>
              <a:rPr lang="en-US" sz="900">
                <a:solidFill>
                  <a:srgbClr val="0000FF"/>
                </a:solidFill>
                <a:latin typeface="Arial" charset="0"/>
              </a:rPr>
              <a:t>PPPL</a:t>
            </a:r>
          </a:p>
          <a:p>
            <a:pPr eaLnBrk="0" hangingPunct="0">
              <a:spcBef>
                <a:spcPct val="5000"/>
              </a:spcBef>
              <a:spcAft>
                <a:spcPct val="5000"/>
              </a:spcAft>
            </a:pPr>
            <a:r>
              <a:rPr lang="en-US" sz="900">
                <a:solidFill>
                  <a:srgbClr val="0000FF"/>
                </a:solidFill>
                <a:latin typeface="Arial" charset="0"/>
              </a:rPr>
              <a:t>Princeton U</a:t>
            </a:r>
          </a:p>
          <a:p>
            <a:pPr eaLnBrk="0" hangingPunct="0">
              <a:spcBef>
                <a:spcPct val="5000"/>
              </a:spcBef>
              <a:spcAft>
                <a:spcPct val="5000"/>
              </a:spcAft>
            </a:pPr>
            <a:r>
              <a:rPr lang="en-US" sz="900">
                <a:solidFill>
                  <a:srgbClr val="0000FF"/>
                </a:solidFill>
                <a:latin typeface="Arial" charset="0"/>
              </a:rPr>
              <a:t>Purdue U</a:t>
            </a:r>
          </a:p>
          <a:p>
            <a:pPr eaLnBrk="0" hangingPunct="0">
              <a:spcBef>
                <a:spcPct val="5000"/>
              </a:spcBef>
              <a:spcAft>
                <a:spcPct val="5000"/>
              </a:spcAft>
            </a:pPr>
            <a:r>
              <a:rPr lang="en-US" sz="900">
                <a:solidFill>
                  <a:srgbClr val="0000FF"/>
                </a:solidFill>
                <a:latin typeface="Arial" charset="0"/>
              </a:rPr>
              <a:t>SNL</a:t>
            </a:r>
          </a:p>
          <a:p>
            <a:pPr eaLnBrk="0" hangingPunct="0">
              <a:spcBef>
                <a:spcPct val="5000"/>
              </a:spcBef>
              <a:spcAft>
                <a:spcPct val="5000"/>
              </a:spcAft>
            </a:pPr>
            <a:r>
              <a:rPr lang="en-US" sz="900">
                <a:solidFill>
                  <a:srgbClr val="0000FF"/>
                </a:solidFill>
                <a:latin typeface="Arial" charset="0"/>
              </a:rPr>
              <a:t>Think Tank, Inc.</a:t>
            </a:r>
          </a:p>
          <a:p>
            <a:pPr eaLnBrk="0" hangingPunct="0">
              <a:spcBef>
                <a:spcPct val="5000"/>
              </a:spcBef>
              <a:spcAft>
                <a:spcPct val="5000"/>
              </a:spcAft>
            </a:pPr>
            <a:r>
              <a:rPr lang="en-US" sz="900">
                <a:solidFill>
                  <a:srgbClr val="0000FF"/>
                </a:solidFill>
                <a:latin typeface="Arial" charset="0"/>
              </a:rPr>
              <a:t>UC Davis</a:t>
            </a:r>
          </a:p>
          <a:p>
            <a:pPr eaLnBrk="0" hangingPunct="0">
              <a:spcBef>
                <a:spcPct val="5000"/>
              </a:spcBef>
              <a:spcAft>
                <a:spcPct val="5000"/>
              </a:spcAft>
            </a:pPr>
            <a:r>
              <a:rPr lang="en-US" sz="900">
                <a:solidFill>
                  <a:srgbClr val="0000FF"/>
                </a:solidFill>
                <a:latin typeface="Arial" charset="0"/>
              </a:rPr>
              <a:t>UC Irvine</a:t>
            </a:r>
          </a:p>
          <a:p>
            <a:pPr eaLnBrk="0" hangingPunct="0">
              <a:spcBef>
                <a:spcPct val="5000"/>
              </a:spcBef>
              <a:spcAft>
                <a:spcPct val="5000"/>
              </a:spcAft>
            </a:pPr>
            <a:r>
              <a:rPr lang="en-US" sz="900">
                <a:solidFill>
                  <a:srgbClr val="0000FF"/>
                </a:solidFill>
                <a:latin typeface="Arial" charset="0"/>
              </a:rPr>
              <a:t>UCLA</a:t>
            </a:r>
          </a:p>
          <a:p>
            <a:pPr eaLnBrk="0" hangingPunct="0">
              <a:spcBef>
                <a:spcPct val="5000"/>
              </a:spcBef>
              <a:spcAft>
                <a:spcPct val="5000"/>
              </a:spcAft>
            </a:pPr>
            <a:r>
              <a:rPr lang="en-US" sz="900">
                <a:solidFill>
                  <a:srgbClr val="0000FF"/>
                </a:solidFill>
                <a:latin typeface="Arial" charset="0"/>
              </a:rPr>
              <a:t>UCSD</a:t>
            </a:r>
          </a:p>
          <a:p>
            <a:pPr eaLnBrk="0" hangingPunct="0">
              <a:spcBef>
                <a:spcPct val="5000"/>
              </a:spcBef>
              <a:spcAft>
                <a:spcPct val="5000"/>
              </a:spcAft>
            </a:pPr>
            <a:r>
              <a:rPr lang="en-US" sz="900">
                <a:solidFill>
                  <a:srgbClr val="0000FF"/>
                </a:solidFill>
                <a:latin typeface="Arial" charset="0"/>
              </a:rPr>
              <a:t>U Colorado</a:t>
            </a:r>
          </a:p>
          <a:p>
            <a:pPr eaLnBrk="0" hangingPunct="0">
              <a:spcBef>
                <a:spcPct val="5000"/>
              </a:spcBef>
              <a:spcAft>
                <a:spcPct val="5000"/>
              </a:spcAft>
            </a:pPr>
            <a:r>
              <a:rPr lang="en-US" sz="900">
                <a:solidFill>
                  <a:srgbClr val="0000FF"/>
                </a:solidFill>
                <a:latin typeface="Arial" charset="0"/>
              </a:rPr>
              <a:t>U Illinois</a:t>
            </a:r>
          </a:p>
          <a:p>
            <a:pPr eaLnBrk="0" hangingPunct="0">
              <a:spcBef>
                <a:spcPct val="5000"/>
              </a:spcBef>
              <a:spcAft>
                <a:spcPct val="5000"/>
              </a:spcAft>
            </a:pPr>
            <a:r>
              <a:rPr lang="en-US" sz="900">
                <a:solidFill>
                  <a:srgbClr val="0000FF"/>
                </a:solidFill>
                <a:latin typeface="Arial" charset="0"/>
              </a:rPr>
              <a:t>U Maryland</a:t>
            </a:r>
          </a:p>
          <a:p>
            <a:pPr eaLnBrk="0" hangingPunct="0">
              <a:spcBef>
                <a:spcPct val="5000"/>
              </a:spcBef>
              <a:spcAft>
                <a:spcPct val="5000"/>
              </a:spcAft>
            </a:pPr>
            <a:r>
              <a:rPr lang="en-US" sz="900">
                <a:solidFill>
                  <a:srgbClr val="0000FF"/>
                </a:solidFill>
                <a:latin typeface="Arial" charset="0"/>
              </a:rPr>
              <a:t>U Rochester</a:t>
            </a:r>
          </a:p>
          <a:p>
            <a:pPr eaLnBrk="0" hangingPunct="0">
              <a:spcBef>
                <a:spcPct val="5000"/>
              </a:spcBef>
              <a:spcAft>
                <a:spcPct val="5000"/>
              </a:spcAft>
            </a:pPr>
            <a:r>
              <a:rPr lang="en-US" sz="900">
                <a:solidFill>
                  <a:srgbClr val="0000FF"/>
                </a:solidFill>
                <a:latin typeface="Arial" charset="0"/>
              </a:rPr>
              <a:t>U Washington</a:t>
            </a:r>
          </a:p>
          <a:p>
            <a:pPr eaLnBrk="0" hangingPunct="0">
              <a:spcBef>
                <a:spcPct val="5000"/>
              </a:spcBef>
              <a:spcAft>
                <a:spcPct val="5000"/>
              </a:spcAft>
            </a:pPr>
            <a:r>
              <a:rPr lang="en-US" sz="900">
                <a:solidFill>
                  <a:srgbClr val="0000FF"/>
                </a:solidFill>
                <a:latin typeface="Arial" charset="0"/>
              </a:rPr>
              <a:t>U Wisconsin</a:t>
            </a:r>
          </a:p>
        </p:txBody>
      </p:sp>
      <p:pic>
        <p:nvPicPr>
          <p:cNvPr id="56" name="Picture 2"/>
          <p:cNvPicPr>
            <a:picLocks noChangeAspect="1" noChangeArrowheads="1"/>
          </p:cNvPicPr>
          <p:nvPr/>
        </p:nvPicPr>
        <p:blipFill>
          <a:blip r:embed="rId7" cstate="print"/>
          <a:srcRect/>
          <a:stretch>
            <a:fillRect/>
          </a:stretch>
        </p:blipFill>
        <p:spPr bwMode="auto">
          <a:xfrm>
            <a:off x="4572000" y="4572000"/>
            <a:ext cx="2778820" cy="1600200"/>
          </a:xfrm>
          <a:prstGeom prst="rect">
            <a:avLst/>
          </a:prstGeom>
          <a:noFill/>
          <a:ln w="9525">
            <a:noFill/>
            <a:miter lim="800000"/>
            <a:headEnd/>
            <a:tailEnd/>
          </a:ln>
          <a:effectLst>
            <a:softEdge rad="1143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Functionality</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a:buClr>
                <a:srgbClr val="010000"/>
              </a:buClr>
            </a:pPr>
            <a:r>
              <a:rPr lang="en-US" sz="2000" dirty="0" smtClean="0"/>
              <a:t>The set of limiting values and their derivatives define a “safe operating area” for the device. At any instant in time, the job of the DCPS is to ensure the integrity of the NSTX CSU mechanical structures via the following actions</a:t>
            </a:r>
            <a:r>
              <a:rPr lang="en-US" dirty="0" smtClean="0"/>
              <a:t/>
            </a:r>
            <a:br>
              <a:rPr lang="en-US" dirty="0" smtClean="0"/>
            </a:br>
            <a:endParaRPr lang="en-US" sz="1100" dirty="0" smtClean="0"/>
          </a:p>
          <a:p>
            <a:pPr marL="857250" lvl="1" indent="-457200" eaLnBrk="1" hangingPunct="1">
              <a:buFontTx/>
              <a:buAutoNum type="arabicPeriod"/>
            </a:pPr>
            <a:r>
              <a:rPr lang="en-US" sz="1600" dirty="0" smtClean="0"/>
              <a:t>Determine if any calculated value exceeds operating limit (initiate fault)</a:t>
            </a:r>
            <a:br>
              <a:rPr lang="en-US" sz="1600" dirty="0" smtClean="0"/>
            </a:br>
            <a:endParaRPr lang="en-US" sz="1600" dirty="0" smtClean="0"/>
          </a:p>
          <a:p>
            <a:pPr marL="857250" lvl="1" indent="-457200" eaLnBrk="1" hangingPunct="1">
              <a:buFontTx/>
              <a:buAutoNum type="arabicPeriod"/>
            </a:pPr>
            <a:r>
              <a:rPr lang="en-US" sz="1600" dirty="0" smtClean="0"/>
              <a:t>Determine if a power supply fault would result in conditions causing DCPS fault (initiate fault)</a:t>
            </a:r>
            <a:br>
              <a:rPr lang="en-US" sz="1600" dirty="0" smtClean="0"/>
            </a:br>
            <a:endParaRPr lang="en-US" sz="1600" dirty="0" smtClean="0"/>
          </a:p>
          <a:p>
            <a:pPr marL="857250" lvl="1" indent="-457200" eaLnBrk="1" hangingPunct="1">
              <a:buFont typeface="+mj-lt"/>
              <a:buAutoNum type="arabicPeriod" startAt="3"/>
            </a:pPr>
            <a:r>
              <a:rPr lang="en-US" sz="1600" dirty="0" smtClean="0"/>
              <a:t>Determine if (given power supply response, present trajectory, etc.) any DCPS limit would be breached prior to next calculation time (initiate fault)</a:t>
            </a:r>
            <a:br>
              <a:rPr lang="en-US" sz="1600" dirty="0" smtClean="0"/>
            </a:br>
            <a:endParaRPr lang="en-US" sz="1600" dirty="0" smtClean="0"/>
          </a:p>
          <a:p>
            <a:pPr marL="857250" lvl="1" indent="-457200" eaLnBrk="1" hangingPunct="1">
              <a:buFont typeface="+mj-lt"/>
              <a:buAutoNum type="arabicPeriod" startAt="3"/>
            </a:pPr>
            <a:r>
              <a:rPr lang="en-US" sz="1600" dirty="0" smtClean="0"/>
              <a:t>Predict a future time when it would be possible to attempt a plasma shot with a specified set of coil current envelopes</a:t>
            </a:r>
            <a:br>
              <a:rPr lang="en-US" sz="1600" dirty="0" smtClean="0"/>
            </a:br>
            <a:endParaRPr lang="en-US" sz="1600" dirty="0" smtClean="0"/>
          </a:p>
          <a:p>
            <a:pPr marL="857250" lvl="1" indent="-457200" eaLnBrk="1" hangingPunct="1">
              <a:buFontTx/>
              <a:buAutoNum type="arabicPeriod" startAt="5"/>
            </a:pPr>
            <a:r>
              <a:rPr lang="en-US" sz="1600" dirty="0" smtClean="0"/>
              <a:t>Determine a set of coil current envelopes allowable for a plasma attempt “right now</a:t>
            </a:r>
            <a:br>
              <a:rPr lang="en-US" sz="1600" dirty="0" smtClean="0"/>
            </a:br>
            <a:endParaRPr lang="en-US" sz="1600" dirty="0" smtClean="0"/>
          </a:p>
          <a:p>
            <a:pPr marL="857250" lvl="1" indent="-457200" eaLnBrk="1" hangingPunct="1">
              <a:buFontTx/>
              <a:buAutoNum type="arabicPeriod" startAt="5"/>
            </a:pPr>
            <a:r>
              <a:rPr lang="en-US" sz="1600" dirty="0" smtClean="0"/>
              <a:t> Compute and archive other quantities that over time can affect machine integrity because of fatigue</a:t>
            </a:r>
            <a:br>
              <a:rPr lang="en-US" sz="1600" dirty="0" smtClean="0"/>
            </a:br>
            <a:endParaRPr lang="en-US" sz="1600" dirty="0" smtClean="0"/>
          </a:p>
          <a:p>
            <a:pPr>
              <a:buClr>
                <a:srgbClr val="010000"/>
              </a:buClr>
              <a:buNone/>
            </a:pPr>
            <a:endParaRPr lang="en-US"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10</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Functionality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marL="857250" lvl="1" indent="-457200" eaLnBrk="1" hangingPunct="1">
              <a:buFont typeface="+mj-lt"/>
              <a:buAutoNum type="arabicPeriod" startAt="7"/>
            </a:pPr>
            <a:r>
              <a:rPr lang="en-US" sz="1600" dirty="0" smtClean="0"/>
              <a:t>Evaluate acceptability of potential operating scenarios (static and transient) for a given DCPS configuration</a:t>
            </a:r>
            <a:br>
              <a:rPr lang="en-US" sz="1600" dirty="0" smtClean="0"/>
            </a:br>
            <a:endParaRPr lang="en-US" sz="1600" dirty="0" smtClean="0"/>
          </a:p>
          <a:p>
            <a:pPr marL="857250" lvl="1" indent="-457200" eaLnBrk="1" hangingPunct="1">
              <a:buNone/>
            </a:pPr>
            <a:r>
              <a:rPr lang="en-US" sz="1600" dirty="0" smtClean="0"/>
              <a:t/>
            </a:r>
            <a:br>
              <a:rPr lang="en-US" sz="1600" dirty="0" smtClean="0"/>
            </a:br>
            <a:endParaRPr lang="en-US" sz="1600" dirty="0" smtClean="0"/>
          </a:p>
          <a:p>
            <a:pPr>
              <a:buClr>
                <a:srgbClr val="010000"/>
              </a:buClr>
              <a:buNone/>
            </a:pPr>
            <a:endParaRPr lang="en-US"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11</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Design Requirements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1219200"/>
            <a:ext cx="8839200" cy="5105400"/>
          </a:xfrm>
        </p:spPr>
        <p:txBody>
          <a:bodyPr/>
          <a:lstStyle/>
          <a:p>
            <a:pPr eaLnBrk="1" hangingPunct="1"/>
            <a:r>
              <a:rPr lang="en-US" sz="2000" dirty="0" smtClean="0"/>
              <a:t>DCPS = real-time machine integrity determination and protection utilizing fast programmable digital system</a:t>
            </a:r>
            <a:br>
              <a:rPr lang="en-US" sz="2000" dirty="0" smtClean="0"/>
            </a:br>
            <a:endParaRPr lang="en-US" sz="2000" dirty="0" smtClean="0"/>
          </a:p>
          <a:p>
            <a:pPr eaLnBrk="1" hangingPunct="1"/>
            <a:r>
              <a:rPr lang="en-US" sz="2000" dirty="0" smtClean="0"/>
              <a:t>DCPS design will be fail-safe (redundancy) </a:t>
            </a:r>
            <a:br>
              <a:rPr lang="en-US" sz="2000" dirty="0" smtClean="0"/>
            </a:br>
            <a:endParaRPr lang="en-US" sz="2000" dirty="0" smtClean="0"/>
          </a:p>
          <a:p>
            <a:pPr eaLnBrk="1" hangingPunct="1"/>
            <a:r>
              <a:rPr lang="en-US" sz="2000" dirty="0" smtClean="0"/>
              <a:t>State continuously calculated on high-speed digital computer system and compared to pre-defined limits (like ISTP-001)</a:t>
            </a:r>
            <a:br>
              <a:rPr lang="en-US" sz="2000" dirty="0" smtClean="0"/>
            </a:br>
            <a:endParaRPr lang="en-US" sz="2000" dirty="0" smtClean="0"/>
          </a:p>
          <a:p>
            <a:pPr eaLnBrk="1" hangingPunct="1"/>
            <a:r>
              <a:rPr lang="en-US" sz="2000" dirty="0" smtClean="0"/>
              <a:t>DCPS will be easily reconfigurable via software (algorithms, state variables, and interlock values) </a:t>
            </a:r>
            <a:br>
              <a:rPr lang="en-US" sz="2000" dirty="0" smtClean="0"/>
            </a:br>
            <a:endParaRPr lang="en-US" sz="2000" dirty="0" smtClean="0"/>
          </a:p>
          <a:p>
            <a:pPr eaLnBrk="1" hangingPunct="1"/>
            <a:r>
              <a:rPr lang="en-US" sz="2000" dirty="0" smtClean="0"/>
              <a:t>Basic calculation interval similar to power supply response time (O(ms)) or less</a:t>
            </a:r>
            <a:br>
              <a:rPr lang="en-US" sz="2000" dirty="0" smtClean="0"/>
            </a:br>
            <a:endParaRPr lang="en-US" sz="2000" dirty="0" smtClean="0"/>
          </a:p>
          <a:p>
            <a:pPr eaLnBrk="1" hangingPunct="1"/>
            <a:r>
              <a:rPr lang="en-US" sz="2000" dirty="0" smtClean="0"/>
              <a:t>Provides protection via interface to existing Level 1 fault system</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12</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Design Requirements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eaLnBrk="1" hangingPunct="1"/>
            <a:r>
              <a:rPr lang="en-US" sz="2000" dirty="0" smtClean="0"/>
              <a:t>The DCPS will include a “post-processor” to assist the operators in fault cause determination</a:t>
            </a:r>
            <a:br>
              <a:rPr lang="en-US" sz="2000" dirty="0" smtClean="0"/>
            </a:br>
            <a:endParaRPr lang="en-US" sz="2000" dirty="0" smtClean="0"/>
          </a:p>
          <a:p>
            <a:pPr eaLnBrk="1" hangingPunct="1"/>
            <a:r>
              <a:rPr lang="en-US" sz="2000" dirty="0" smtClean="0"/>
              <a:t>The DCPS shall include a software test suite that can be used to validate DCPS functionality (e.g., regression testing after changes)</a:t>
            </a:r>
            <a:br>
              <a:rPr lang="en-US" sz="2000" dirty="0" smtClean="0"/>
            </a:br>
            <a:endParaRPr lang="en-US" sz="2000" dirty="0" smtClean="0"/>
          </a:p>
          <a:p>
            <a:pPr eaLnBrk="1" hangingPunct="1"/>
            <a:r>
              <a:rPr lang="en-US" sz="2000" dirty="0" smtClean="0"/>
              <a:t>Scalable I/O for future expansion</a:t>
            </a:r>
            <a:br>
              <a:rPr lang="en-US" sz="2000" dirty="0" smtClean="0"/>
            </a:br>
            <a:endParaRPr lang="en-US" sz="2000" dirty="0" smtClean="0"/>
          </a:p>
          <a:p>
            <a:pPr eaLnBrk="1" hangingPunct="1"/>
            <a:r>
              <a:rPr lang="en-US" sz="2000" dirty="0" smtClean="0"/>
              <a:t>The DCPS will be a “standalone” system with respect to the laboratory network (security)</a:t>
            </a:r>
            <a:br>
              <a:rPr lang="en-US" sz="2000" dirty="0" smtClean="0"/>
            </a:br>
            <a:endParaRPr lang="en-US" sz="2000" dirty="0" smtClean="0"/>
          </a:p>
          <a:p>
            <a:pPr eaLnBrk="1" hangingPunct="1"/>
            <a:r>
              <a:rPr lang="en-US" sz="2000" dirty="0" smtClean="0"/>
              <a:t>Computing hardware to include extra capacity for future expansion (DCPS → MPS)</a:t>
            </a:r>
          </a:p>
          <a:p>
            <a:pPr eaLnBrk="1" hangingPunct="1">
              <a:buNone/>
            </a:pPr>
            <a:r>
              <a:rPr lang="en-US" sz="2000" dirty="0" smtClean="0"/>
              <a:t/>
            </a:r>
            <a:br>
              <a:rPr lang="en-US" sz="2000" dirty="0" smtClean="0"/>
            </a:br>
            <a:r>
              <a:rPr lang="en-US" sz="2000" dirty="0" smtClean="0"/>
              <a:t/>
            </a:r>
            <a:br>
              <a:rPr lang="en-US" sz="2000" dirty="0" smtClean="0"/>
            </a:br>
            <a:endParaRPr lang="en-US" sz="20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13</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Current Design</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410200"/>
          </a:xfrm>
        </p:spPr>
        <p:txBody>
          <a:bodyPr/>
          <a:lstStyle/>
          <a:p>
            <a:pPr marL="0" eaLnBrk="1" fontAlgn="auto" hangingPunct="1">
              <a:spcAft>
                <a:spcPts val="0"/>
              </a:spcAft>
              <a:buFont typeface="Arial" pitchFamily="34" charset="0"/>
              <a:buNone/>
              <a:defRPr/>
            </a:pPr>
            <a:r>
              <a:rPr lang="en-US" sz="2000" dirty="0" smtClean="0"/>
              <a:t>Each DCPS unit will support 64 analog and up to 96 digital I/O channels</a:t>
            </a:r>
            <a:br>
              <a:rPr lang="en-US" sz="2000" dirty="0" smtClean="0"/>
            </a:br>
            <a:endParaRPr lang="en-US" sz="2000" dirty="0" smtClean="0"/>
          </a:p>
          <a:p>
            <a:pPr marL="0" eaLnBrk="1" fontAlgn="auto" hangingPunct="1">
              <a:spcAft>
                <a:spcPts val="0"/>
              </a:spcAft>
              <a:buFont typeface="Arial" pitchFamily="34" charset="0"/>
              <a:buNone/>
              <a:defRPr/>
            </a:pPr>
            <a:r>
              <a:rPr lang="en-US" sz="2000" dirty="0" smtClean="0"/>
              <a:t>INPUTS</a:t>
            </a:r>
          </a:p>
          <a:p>
            <a:pPr lvl="1" eaLnBrk="1" fontAlgn="auto" hangingPunct="1">
              <a:spcAft>
                <a:spcPts val="0"/>
              </a:spcAft>
              <a:defRPr/>
            </a:pPr>
            <a:r>
              <a:rPr lang="en-US" sz="1600" dirty="0" smtClean="0"/>
              <a:t>	Analog signals – currents, coolant flows, temperatures, pressures</a:t>
            </a:r>
            <a:br>
              <a:rPr lang="en-US" sz="1600" dirty="0" smtClean="0"/>
            </a:br>
            <a:endParaRPr lang="en-US" sz="1600" dirty="0" smtClean="0"/>
          </a:p>
          <a:p>
            <a:pPr marL="857250" lvl="1" indent="-457200" eaLnBrk="1" fontAlgn="auto" hangingPunct="1">
              <a:spcAft>
                <a:spcPts val="0"/>
              </a:spcAft>
              <a:defRPr/>
            </a:pPr>
            <a:r>
              <a:rPr lang="en-US" sz="1600" dirty="0" smtClean="0"/>
              <a:t>	Digital signals – status bits from other systems</a:t>
            </a:r>
            <a:br>
              <a:rPr lang="en-US" sz="1600" dirty="0" smtClean="0"/>
            </a:br>
            <a:endParaRPr lang="en-US" sz="1600" dirty="0" smtClean="0"/>
          </a:p>
          <a:p>
            <a:pPr marL="857250" lvl="1" indent="-457200" eaLnBrk="1" fontAlgn="auto" hangingPunct="1">
              <a:spcAft>
                <a:spcPts val="0"/>
              </a:spcAft>
              <a:defRPr/>
            </a:pPr>
            <a:r>
              <a:rPr lang="en-US" sz="1600" dirty="0" smtClean="0"/>
              <a:t>	All inputs will have over/under-voltage protection</a:t>
            </a:r>
          </a:p>
          <a:p>
            <a:pPr marL="857250" lvl="1" indent="-457200" eaLnBrk="1" fontAlgn="auto" hangingPunct="1">
              <a:spcAft>
                <a:spcPts val="0"/>
              </a:spcAft>
              <a:defRPr/>
            </a:pPr>
            <a:endParaRPr lang="en-US" sz="1600" dirty="0" smtClean="0"/>
          </a:p>
          <a:p>
            <a:pPr marL="857250" lvl="1" indent="-457200" eaLnBrk="1" fontAlgn="auto" hangingPunct="1">
              <a:spcAft>
                <a:spcPts val="0"/>
              </a:spcAft>
              <a:defRPr/>
            </a:pPr>
            <a:r>
              <a:rPr lang="en-US" sz="1600" dirty="0" smtClean="0"/>
              <a:t>	All inputs will be electrically isolated from the DCPS (e.g., </a:t>
            </a:r>
            <a:r>
              <a:rPr lang="en-US" sz="1600" dirty="0" err="1" smtClean="0"/>
              <a:t>opto</a:t>
            </a:r>
            <a:r>
              <a:rPr lang="en-US" sz="1600" dirty="0" smtClean="0"/>
              <a:t>-coupler)</a:t>
            </a:r>
            <a:br>
              <a:rPr lang="en-US" sz="1600" dirty="0" smtClean="0"/>
            </a:br>
            <a:endParaRPr lang="en-US" sz="1600" dirty="0" smtClean="0"/>
          </a:p>
          <a:p>
            <a:pPr marL="857250" lvl="1" indent="-457200" eaLnBrk="1" fontAlgn="auto" hangingPunct="1">
              <a:spcAft>
                <a:spcPts val="0"/>
              </a:spcAft>
              <a:defRPr/>
            </a:pPr>
            <a:r>
              <a:rPr lang="en-US" sz="1600" dirty="0" smtClean="0"/>
              <a:t>	Digital Inputs: 5 V (TTL) or 10 – 32 V (high noise immunity)</a:t>
            </a:r>
            <a:br>
              <a:rPr lang="en-US" sz="1600" dirty="0" smtClean="0"/>
            </a:br>
            <a:endParaRPr lang="en-US" sz="1600" dirty="0" smtClean="0"/>
          </a:p>
          <a:p>
            <a:pPr marL="857250" lvl="1" indent="-457200" eaLnBrk="1" fontAlgn="auto" hangingPunct="1">
              <a:spcAft>
                <a:spcPts val="0"/>
              </a:spcAft>
              <a:defRPr/>
            </a:pPr>
            <a:r>
              <a:rPr lang="en-US" sz="1600" dirty="0" smtClean="0"/>
              <a:t>	Analog Inputs: ±10 V</a:t>
            </a:r>
          </a:p>
          <a:p>
            <a:pPr marL="857250" lvl="1" indent="-457200" eaLnBrk="1" fontAlgn="auto" hangingPunct="1">
              <a:spcAft>
                <a:spcPts val="0"/>
              </a:spcAft>
              <a:buNone/>
              <a:defRPr/>
            </a:pPr>
            <a:r>
              <a:rPr lang="en-US" sz="1600" dirty="0" smtClean="0"/>
              <a:t>				4 kHz anti-aliasing filter</a:t>
            </a:r>
            <a:br>
              <a:rPr lang="en-US" sz="1600" dirty="0" smtClean="0"/>
            </a:br>
            <a:r>
              <a:rPr lang="en-US" sz="1600" dirty="0" smtClean="0"/>
              <a:t>                        	cable fault detection</a:t>
            </a:r>
          </a:p>
          <a:p>
            <a:pPr marL="857250" lvl="1" indent="-457200" eaLnBrk="1" fontAlgn="auto" hangingPunct="1">
              <a:spcAft>
                <a:spcPts val="0"/>
              </a:spcAft>
              <a:defRPr/>
            </a:pPr>
            <a:r>
              <a:rPr lang="en-US" sz="1600" dirty="0" smtClean="0"/>
              <a:t>Reset Input: digital input (local pushbutton or remote electrical signal)</a:t>
            </a:r>
            <a:br>
              <a:rPr lang="en-US" sz="1600" dirty="0" smtClean="0"/>
            </a:br>
            <a:r>
              <a:rPr lang="en-US" sz="1600" dirty="0" smtClean="0"/>
              <a:t>                    </a:t>
            </a:r>
            <a:r>
              <a:rPr lang="en-US" sz="1600" dirty="0" smtClean="0">
                <a:solidFill>
                  <a:srgbClr val="FF0000"/>
                </a:solidFill>
              </a:rPr>
              <a:t>ACTIVE FAULT HAS PRECEDENCE</a:t>
            </a:r>
            <a:endParaRPr lang="en-US" sz="2000" dirty="0" smtClean="0">
              <a:solidFill>
                <a:srgbClr val="FF0000"/>
              </a:solidFill>
            </a:endParaRPr>
          </a:p>
          <a:p>
            <a:pPr>
              <a:buClr>
                <a:srgbClr val="010000"/>
              </a:buClr>
            </a:pPr>
            <a:endParaRPr lang="en-US" sz="20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14</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Current Design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eaLnBrk="1" hangingPunct="1">
              <a:buFontTx/>
              <a:buNone/>
            </a:pPr>
            <a:r>
              <a:rPr lang="en-US" sz="2000" dirty="0" smtClean="0"/>
              <a:t>Outputs</a:t>
            </a:r>
          </a:p>
          <a:p>
            <a:pPr lvl="1" eaLnBrk="1" hangingPunct="1"/>
            <a:r>
              <a:rPr lang="en-US" sz="1600" dirty="0" smtClean="0"/>
              <a:t>Currently only envision using one latched fault output fault signal per unit</a:t>
            </a:r>
            <a:br>
              <a:rPr lang="en-US" sz="1600" dirty="0" smtClean="0"/>
            </a:br>
            <a:endParaRPr lang="en-US" dirty="0" smtClean="0"/>
          </a:p>
          <a:p>
            <a:pPr lvl="1" eaLnBrk="1" hangingPunct="1"/>
            <a:r>
              <a:rPr lang="en-US" sz="1600" dirty="0" smtClean="0"/>
              <a:t>All outputs will utilize optical isolation to the outside world (e.g., </a:t>
            </a:r>
            <a:r>
              <a:rPr lang="en-US" sz="1600" dirty="0" err="1" smtClean="0"/>
              <a:t>opto</a:t>
            </a:r>
            <a:r>
              <a:rPr lang="en-US" sz="1600" dirty="0" smtClean="0"/>
              <a:t>-coupler)</a:t>
            </a:r>
          </a:p>
          <a:p>
            <a:pPr>
              <a:buNone/>
              <a:defRPr/>
            </a:pPr>
            <a:endParaRPr lang="en-US" sz="1200" dirty="0" smtClean="0"/>
          </a:p>
          <a:p>
            <a:pPr>
              <a:buNone/>
              <a:defRPr/>
            </a:pPr>
            <a:r>
              <a:rPr lang="en-US" sz="2000" dirty="0" smtClean="0"/>
              <a:t>Faults</a:t>
            </a:r>
          </a:p>
          <a:p>
            <a:pPr lvl="1">
              <a:defRPr/>
            </a:pPr>
            <a:r>
              <a:rPr lang="en-US" dirty="0" smtClean="0"/>
              <a:t>  </a:t>
            </a:r>
            <a:r>
              <a:rPr lang="en-US" sz="1600" dirty="0" smtClean="0"/>
              <a:t>A protection interlock level is breached or will be breached prior to the next DCPS calculation time</a:t>
            </a:r>
            <a:br>
              <a:rPr lang="en-US" sz="1600" dirty="0" smtClean="0"/>
            </a:br>
            <a:endParaRPr lang="en-US" sz="1200" dirty="0" smtClean="0"/>
          </a:p>
          <a:p>
            <a:pPr lvl="1">
              <a:defRPr/>
            </a:pPr>
            <a:r>
              <a:rPr lang="en-US" sz="1600" dirty="0" smtClean="0"/>
              <a:t>The combination of coil currents and temperatures are such that a power supply fault would move the system to a state corresponding to a DCPS faulted state</a:t>
            </a:r>
            <a:br>
              <a:rPr lang="en-US" sz="1600" dirty="0" smtClean="0"/>
            </a:br>
            <a:endParaRPr lang="en-US" sz="1200" dirty="0" smtClean="0"/>
          </a:p>
          <a:p>
            <a:pPr lvl="1">
              <a:defRPr/>
            </a:pPr>
            <a:r>
              <a:rPr lang="en-US" sz="1600" dirty="0" smtClean="0"/>
              <a:t>Internal DCPS system integrity routines determine that there is a problem with the input data</a:t>
            </a:r>
            <a:br>
              <a:rPr lang="en-US" sz="1600" dirty="0" smtClean="0"/>
            </a:br>
            <a:endParaRPr lang="en-US" sz="1200" dirty="0" smtClean="0"/>
          </a:p>
          <a:p>
            <a:pPr lvl="1">
              <a:defRPr/>
            </a:pPr>
            <a:r>
              <a:rPr lang="en-US" sz="1600" dirty="0" smtClean="0"/>
              <a:t>Internal DCPS self-check routines determine that program or internal data structures are corrupted</a:t>
            </a:r>
            <a:br>
              <a:rPr lang="en-US" sz="1600" dirty="0" smtClean="0"/>
            </a:br>
            <a:endParaRPr lang="en-US" sz="1200" dirty="0" smtClean="0"/>
          </a:p>
          <a:p>
            <a:pPr lvl="1">
              <a:defRPr/>
            </a:pPr>
            <a:r>
              <a:rPr lang="en-US" sz="1600" dirty="0" smtClean="0"/>
              <a:t>Internal watchdog timer failure</a:t>
            </a:r>
            <a:br>
              <a:rPr lang="en-US" sz="1600" dirty="0" smtClean="0"/>
            </a:br>
            <a:endParaRPr lang="en-US" sz="1200" dirty="0" smtClean="0"/>
          </a:p>
          <a:p>
            <a:pPr lvl="1">
              <a:defRPr/>
            </a:pPr>
            <a:r>
              <a:rPr lang="en-US" sz="1600" dirty="0" smtClean="0"/>
              <a:t> External watchdog timer failure</a:t>
            </a:r>
          </a:p>
          <a:p>
            <a:pPr>
              <a:buClr>
                <a:srgbClr val="010000"/>
              </a:buClr>
              <a:buNone/>
            </a:pPr>
            <a:endParaRPr lang="en-US" sz="20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15</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Algorithms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16</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11" name="Text Placeholder 10"/>
          <p:cNvSpPr txBox="1">
            <a:spLocks noGrp="1"/>
          </p:cNvSpPr>
          <p:nvPr>
            <p:ph type="body" idx="1"/>
          </p:nvPr>
        </p:nvSpPr>
        <p:spPr>
          <a:xfrm>
            <a:off x="457200" y="1010888"/>
            <a:ext cx="3505200" cy="5466112"/>
          </a:xfrm>
          <a:prstGeom prst="rect">
            <a:avLst/>
          </a:prstGeom>
          <a:noFill/>
        </p:spPr>
        <p:txBody>
          <a:bodyPr wrap="square">
            <a:spAutoFit/>
          </a:bodyPr>
          <a:lstStyle/>
          <a:p>
            <a:pPr algn="l">
              <a:buFont typeface="Arial" pitchFamily="34" charset="0"/>
              <a:buChar char="•"/>
              <a:defRPr/>
            </a:pPr>
            <a:r>
              <a:rPr lang="en-US" sz="1800" dirty="0" smtClean="0">
                <a:latin typeface="+mn-lt"/>
              </a:rPr>
              <a:t>PF </a:t>
            </a:r>
            <a:r>
              <a:rPr lang="en-US" sz="1800" dirty="0">
                <a:latin typeface="+mn-lt"/>
              </a:rPr>
              <a:t>coil supports</a:t>
            </a:r>
          </a:p>
          <a:p>
            <a:pPr algn="l">
              <a:buFont typeface="Arial" pitchFamily="34" charset="0"/>
              <a:buChar char="•"/>
              <a:defRPr/>
            </a:pPr>
            <a:r>
              <a:rPr lang="en-US" sz="1800" dirty="0" smtClean="0">
                <a:latin typeface="+mn-lt"/>
              </a:rPr>
              <a:t>Bus </a:t>
            </a:r>
            <a:r>
              <a:rPr lang="en-US" sz="1800" dirty="0">
                <a:latin typeface="+mn-lt"/>
              </a:rPr>
              <a:t>Bar stresses</a:t>
            </a:r>
          </a:p>
          <a:p>
            <a:pPr algn="l">
              <a:buFont typeface="Arial" pitchFamily="34" charset="0"/>
              <a:buChar char="•"/>
              <a:defRPr/>
            </a:pPr>
            <a:r>
              <a:rPr lang="en-US" sz="1800" dirty="0" smtClean="0">
                <a:latin typeface="+mn-lt"/>
              </a:rPr>
              <a:t>Outer </a:t>
            </a:r>
            <a:r>
              <a:rPr lang="en-US" sz="1800" dirty="0">
                <a:latin typeface="+mn-lt"/>
              </a:rPr>
              <a:t>leg insulation bond shear</a:t>
            </a:r>
          </a:p>
          <a:p>
            <a:pPr algn="l">
              <a:buFont typeface="Arial" pitchFamily="34" charset="0"/>
              <a:buChar char="•"/>
              <a:defRPr/>
            </a:pPr>
            <a:r>
              <a:rPr lang="en-US" sz="1800" dirty="0" smtClean="0">
                <a:latin typeface="+mn-lt"/>
              </a:rPr>
              <a:t>PF2 </a:t>
            </a:r>
            <a:r>
              <a:rPr lang="en-US" sz="1800" dirty="0">
                <a:latin typeface="+mn-lt"/>
              </a:rPr>
              <a:t>bracket and bolt stress</a:t>
            </a:r>
          </a:p>
          <a:p>
            <a:pPr algn="l">
              <a:buFont typeface="Arial" pitchFamily="34" charset="0"/>
              <a:buChar char="•"/>
              <a:defRPr/>
            </a:pPr>
            <a:r>
              <a:rPr lang="en-US" sz="1800" dirty="0" smtClean="0">
                <a:latin typeface="+mn-lt"/>
              </a:rPr>
              <a:t>PF3 </a:t>
            </a:r>
            <a:r>
              <a:rPr lang="en-US" sz="1800" dirty="0">
                <a:latin typeface="+mn-lt"/>
              </a:rPr>
              <a:t>bracket and weld stress</a:t>
            </a:r>
          </a:p>
          <a:p>
            <a:pPr algn="l">
              <a:buFont typeface="Arial" pitchFamily="34" charset="0"/>
              <a:buChar char="•"/>
              <a:defRPr/>
            </a:pPr>
            <a:r>
              <a:rPr lang="en-US" sz="1800" dirty="0" smtClean="0">
                <a:latin typeface="+mn-lt"/>
              </a:rPr>
              <a:t>Torques </a:t>
            </a:r>
            <a:r>
              <a:rPr lang="en-US" sz="1800" dirty="0">
                <a:latin typeface="+mn-lt"/>
              </a:rPr>
              <a:t>and stresses lid and spoke assembly (upper &amp; lower)</a:t>
            </a:r>
          </a:p>
          <a:p>
            <a:pPr algn="l">
              <a:buFont typeface="Arial" pitchFamily="34" charset="0"/>
              <a:buChar char="•"/>
              <a:defRPr/>
            </a:pPr>
            <a:r>
              <a:rPr lang="en-US" sz="1800" dirty="0" smtClean="0">
                <a:latin typeface="+mn-lt"/>
              </a:rPr>
              <a:t>Vacuum </a:t>
            </a:r>
            <a:r>
              <a:rPr lang="en-US" sz="1800" dirty="0">
                <a:latin typeface="+mn-lt"/>
              </a:rPr>
              <a:t>vessel leg torque</a:t>
            </a:r>
          </a:p>
          <a:p>
            <a:pPr algn="l">
              <a:buFont typeface="Arial" pitchFamily="34" charset="0"/>
              <a:buChar char="•"/>
              <a:defRPr/>
            </a:pPr>
            <a:r>
              <a:rPr lang="en-US" sz="1800" dirty="0" smtClean="0">
                <a:latin typeface="+mn-lt"/>
              </a:rPr>
              <a:t>TF </a:t>
            </a:r>
            <a:r>
              <a:rPr lang="en-US" sz="1800" dirty="0">
                <a:latin typeface="+mn-lt"/>
              </a:rPr>
              <a:t>outer leg torque</a:t>
            </a:r>
          </a:p>
          <a:p>
            <a:pPr algn="l">
              <a:buFont typeface="Arial" pitchFamily="34" charset="0"/>
              <a:buChar char="•"/>
              <a:defRPr/>
            </a:pPr>
            <a:r>
              <a:rPr lang="en-US" sz="1800" dirty="0" smtClean="0">
                <a:latin typeface="+mn-lt"/>
              </a:rPr>
              <a:t>Forces </a:t>
            </a:r>
            <a:r>
              <a:rPr lang="en-US" sz="1800" dirty="0">
                <a:latin typeface="+mn-lt"/>
              </a:rPr>
              <a:t>on PF coils (single </a:t>
            </a:r>
            <a:r>
              <a:rPr lang="en-US" sz="1800" dirty="0" smtClean="0">
                <a:latin typeface="+mn-lt"/>
              </a:rPr>
              <a:t>and combination)</a:t>
            </a:r>
            <a:endParaRPr lang="en-US" sz="1800" dirty="0">
              <a:latin typeface="+mn-lt"/>
            </a:endParaRPr>
          </a:p>
          <a:p>
            <a:pPr algn="l">
              <a:buFont typeface="Arial" pitchFamily="34" charset="0"/>
              <a:buChar char="•"/>
              <a:defRPr/>
            </a:pPr>
            <a:r>
              <a:rPr lang="en-US" sz="1800" dirty="0" smtClean="0">
                <a:latin typeface="+mn-lt"/>
              </a:rPr>
              <a:t>PF </a:t>
            </a:r>
            <a:r>
              <a:rPr lang="en-US" sz="1800" dirty="0">
                <a:latin typeface="+mn-lt"/>
              </a:rPr>
              <a:t>Coil moments (torque)</a:t>
            </a:r>
          </a:p>
          <a:p>
            <a:pPr algn="l">
              <a:buFont typeface="Arial" pitchFamily="34" charset="0"/>
              <a:buChar char="•"/>
              <a:defRPr/>
            </a:pPr>
            <a:r>
              <a:rPr lang="en-US" sz="1800" dirty="0" smtClean="0">
                <a:latin typeface="+mn-lt"/>
              </a:rPr>
              <a:t>Dome </a:t>
            </a:r>
            <a:r>
              <a:rPr lang="en-US" sz="1800" dirty="0">
                <a:latin typeface="+mn-lt"/>
              </a:rPr>
              <a:t>and PF rib stresses</a:t>
            </a:r>
          </a:p>
          <a:p>
            <a:pPr algn="l">
              <a:buFont typeface="Arial" pitchFamily="34" charset="0"/>
              <a:buChar char="•"/>
              <a:defRPr/>
            </a:pPr>
            <a:r>
              <a:rPr lang="en-US" sz="1800" dirty="0" smtClean="0">
                <a:latin typeface="+mn-lt"/>
              </a:rPr>
              <a:t>Coil </a:t>
            </a:r>
            <a:r>
              <a:rPr lang="en-US" sz="1800" dirty="0">
                <a:latin typeface="+mn-lt"/>
              </a:rPr>
              <a:t>thermal </a:t>
            </a:r>
            <a:r>
              <a:rPr lang="en-US" sz="1800" dirty="0" smtClean="0">
                <a:latin typeface="+mn-lt"/>
              </a:rPr>
              <a:t>stresses</a:t>
            </a:r>
          </a:p>
          <a:p>
            <a:pPr lvl="0">
              <a:buFont typeface="Arial" pitchFamily="34" charset="0"/>
              <a:buChar char="•"/>
              <a:defRPr/>
            </a:pPr>
            <a:r>
              <a:rPr lang="en-US" sz="1800" dirty="0" smtClean="0"/>
              <a:t>Lid torque</a:t>
            </a:r>
          </a:p>
        </p:txBody>
      </p:sp>
      <p:sp>
        <p:nvSpPr>
          <p:cNvPr id="12" name="Text Placeholder 10"/>
          <p:cNvSpPr txBox="1">
            <a:spLocks/>
          </p:cNvSpPr>
          <p:nvPr/>
        </p:nvSpPr>
        <p:spPr bwMode="auto">
          <a:xfrm>
            <a:off x="4953000" y="1010888"/>
            <a:ext cx="3505200" cy="5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lvl="0" indent="-342900" eaLnBrk="0" hangingPunct="0">
              <a:spcBef>
                <a:spcPct val="20000"/>
              </a:spcBef>
              <a:buFont typeface="Arial" pitchFamily="34" charset="0"/>
              <a:buChar char="•"/>
              <a:defRPr/>
            </a:pPr>
            <a:r>
              <a:rPr lang="en-US" sz="1800" b="0" i="0" dirty="0" smtClean="0">
                <a:solidFill>
                  <a:schemeClr val="tx1"/>
                </a:solidFill>
              </a:rPr>
              <a:t>Leg and brace </a:t>
            </a:r>
            <a:r>
              <a:rPr lang="en-US" sz="1800" b="0" i="0" dirty="0" err="1" smtClean="0">
                <a:solidFill>
                  <a:schemeClr val="tx1"/>
                </a:solidFill>
              </a:rPr>
              <a:t>Hilti’s</a:t>
            </a:r>
            <a:r>
              <a:rPr lang="en-US" sz="1800" b="0" i="0" dirty="0" smtClean="0">
                <a:solidFill>
                  <a:schemeClr val="tx1"/>
                </a:solidFill>
              </a:rPr>
              <a:t>™ (loads and moments) </a:t>
            </a:r>
          </a:p>
          <a:p>
            <a:pPr marL="342900" lvl="0" indent="-342900" eaLnBrk="0" hangingPunct="0">
              <a:spcBef>
                <a:spcPct val="20000"/>
              </a:spcBef>
              <a:buFont typeface="Arial" pitchFamily="34" charset="0"/>
              <a:buChar char="•"/>
              <a:defRPr/>
            </a:pPr>
            <a:r>
              <a:rPr lang="en-US" sz="1800" b="0" i="0" dirty="0" smtClean="0">
                <a:solidFill>
                  <a:schemeClr val="tx1"/>
                </a:solidFill>
              </a:rPr>
              <a:t>Knuckle clevis loads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Ring loads and moments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TF teeth torque</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TF joint bolts stresses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Umbrella structure reinforcement (stress)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OOP TF torque</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 typeface="Arial" pitchFamily="34" charset="0"/>
              <a:buChar char="•"/>
              <a:defRPr/>
            </a:pPr>
            <a:r>
              <a:rPr lang="en-US" sz="1800" b="0" i="0" dirty="0" smtClean="0">
                <a:solidFill>
                  <a:schemeClr val="tx1"/>
                </a:solidFill>
              </a:rPr>
              <a:t>TF joint (forces, torques) </a:t>
            </a:r>
          </a:p>
          <a:p>
            <a:pPr marL="342900" lvl="0" indent="-342900" eaLnBrk="0" hangingPunct="0">
              <a:spcBef>
                <a:spcPct val="20000"/>
              </a:spcBef>
              <a:buFont typeface="Arial" pitchFamily="34" charset="0"/>
              <a:buChar char="•"/>
              <a:defRPr/>
            </a:pPr>
            <a:r>
              <a:rPr lang="en-US" sz="1800" b="0" i="0" dirty="0" smtClean="0">
                <a:solidFill>
                  <a:schemeClr val="tx1"/>
                </a:solidFill>
              </a:rPr>
              <a:t>TF coil </a:t>
            </a:r>
            <a:r>
              <a:rPr lang="en-US" sz="1800" b="0" i="0" dirty="0" err="1" smtClean="0">
                <a:solidFill>
                  <a:schemeClr val="tx1"/>
                </a:solidFill>
              </a:rPr>
              <a:t>torsional</a:t>
            </a:r>
            <a:r>
              <a:rPr lang="en-US" sz="1800" b="0" i="0" dirty="0" smtClean="0">
                <a:solidFill>
                  <a:schemeClr val="tx1"/>
                </a:solidFill>
              </a:rPr>
              <a:t> shear stress</a:t>
            </a:r>
          </a:p>
          <a:p>
            <a:pPr marL="342900" lvl="0" indent="-342900" eaLnBrk="0" hangingPunct="0">
              <a:spcBef>
                <a:spcPct val="20000"/>
              </a:spcBef>
              <a:buFont typeface="Arial" pitchFamily="34" charset="0"/>
              <a:buChar char="•"/>
              <a:defRPr/>
            </a:pPr>
            <a:r>
              <a:rPr lang="en-US" sz="1800" b="0" i="0" dirty="0" smtClean="0">
                <a:solidFill>
                  <a:schemeClr val="tx1"/>
                </a:solidFill>
              </a:rPr>
              <a:t>OH fatigue (long term) </a:t>
            </a:r>
          </a:p>
          <a:p>
            <a:pPr marL="342900" lvl="0" indent="-342900" eaLnBrk="0" hangingPunct="0">
              <a:spcBef>
                <a:spcPct val="20000"/>
              </a:spcBef>
              <a:buFont typeface="Arial" pitchFamily="34" charset="0"/>
              <a:buChar char="•"/>
              <a:defRPr/>
            </a:pPr>
            <a:r>
              <a:rPr lang="en-US" sz="1800" b="0" i="0" dirty="0" smtClean="0">
                <a:solidFill>
                  <a:schemeClr val="tx1"/>
                </a:solidFill>
              </a:rPr>
              <a:t>TF shear forces between TF turns, insulation, and insulating crown</a:t>
            </a:r>
          </a:p>
          <a:p>
            <a:pPr marL="342900" lvl="0" indent="-342900" eaLnBrk="0" hangingPunct="0">
              <a:spcBef>
                <a:spcPct val="20000"/>
              </a:spcBef>
              <a:buFont typeface="Arial" pitchFamily="34" charset="0"/>
              <a:buChar char="•"/>
              <a:defRPr/>
            </a:pPr>
            <a:r>
              <a:rPr lang="en-US" sz="1800" b="0" i="0" dirty="0" smtClean="0">
                <a:solidFill>
                  <a:schemeClr val="tx1"/>
                </a:solidFill>
              </a:rPr>
              <a:t>Coil temperatures (i</a:t>
            </a:r>
            <a:r>
              <a:rPr lang="en-US" sz="1800" b="0" i="0" baseline="30000" dirty="0" smtClean="0">
                <a:solidFill>
                  <a:schemeClr val="tx1"/>
                </a:solidFill>
              </a:rPr>
              <a:t>2</a:t>
            </a:r>
            <a:r>
              <a:rPr lang="en-US" sz="1800" b="0" i="0" dirty="0" smtClean="0">
                <a:solidFill>
                  <a:schemeClr val="tx1"/>
                </a:solidFill>
              </a:rPr>
              <a:t>t heating)</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Algorithms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17</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
        <p:nvSpPr>
          <p:cNvPr id="11" name="Text Placeholder 10"/>
          <p:cNvSpPr txBox="1">
            <a:spLocks noGrp="1"/>
          </p:cNvSpPr>
          <p:nvPr>
            <p:ph type="body" idx="1"/>
          </p:nvPr>
        </p:nvSpPr>
        <p:spPr>
          <a:xfrm>
            <a:off x="457200" y="1166944"/>
            <a:ext cx="3505200" cy="5133713"/>
          </a:xfrm>
          <a:prstGeom prst="rect">
            <a:avLst/>
          </a:prstGeom>
          <a:noFill/>
        </p:spPr>
        <p:txBody>
          <a:bodyPr wrap="square">
            <a:spAutoFit/>
          </a:bodyPr>
          <a:lstStyle/>
          <a:p>
            <a:pPr algn="l">
              <a:buFont typeface="Arial" pitchFamily="34" charset="0"/>
              <a:buChar char="•"/>
              <a:defRPr/>
            </a:pPr>
            <a:r>
              <a:rPr lang="en-US" sz="1800" dirty="0" smtClean="0">
                <a:latin typeface="+mn-lt"/>
              </a:rPr>
              <a:t>PF </a:t>
            </a:r>
            <a:r>
              <a:rPr lang="en-US" sz="1800" dirty="0">
                <a:latin typeface="+mn-lt"/>
              </a:rPr>
              <a:t>coil supports</a:t>
            </a:r>
          </a:p>
          <a:p>
            <a:pPr algn="l">
              <a:buFont typeface="Arial" pitchFamily="34" charset="0"/>
              <a:buChar char="•"/>
              <a:defRPr/>
            </a:pPr>
            <a:r>
              <a:rPr lang="en-US" sz="1800" dirty="0" smtClean="0">
                <a:latin typeface="+mn-lt"/>
              </a:rPr>
              <a:t>Bus </a:t>
            </a:r>
            <a:r>
              <a:rPr lang="en-US" sz="1800" dirty="0">
                <a:latin typeface="+mn-lt"/>
              </a:rPr>
              <a:t>Bar stresses</a:t>
            </a:r>
          </a:p>
          <a:p>
            <a:pPr algn="l">
              <a:buFont typeface="Arial" pitchFamily="34" charset="0"/>
              <a:buChar char="•"/>
              <a:defRPr/>
            </a:pPr>
            <a:r>
              <a:rPr lang="en-US" sz="1800" dirty="0" smtClean="0">
                <a:latin typeface="+mn-lt"/>
              </a:rPr>
              <a:t>Outer </a:t>
            </a:r>
            <a:r>
              <a:rPr lang="en-US" sz="1800" dirty="0">
                <a:latin typeface="+mn-lt"/>
              </a:rPr>
              <a:t>leg insulation bond shear</a:t>
            </a:r>
          </a:p>
          <a:p>
            <a:pPr algn="l">
              <a:buFont typeface="Arial" pitchFamily="34" charset="0"/>
              <a:buChar char="•"/>
              <a:defRPr/>
            </a:pPr>
            <a:r>
              <a:rPr lang="en-US" sz="1800" dirty="0" smtClean="0">
                <a:latin typeface="+mn-lt"/>
              </a:rPr>
              <a:t>PF2 </a:t>
            </a:r>
            <a:r>
              <a:rPr lang="en-US" sz="1800" dirty="0">
                <a:latin typeface="+mn-lt"/>
              </a:rPr>
              <a:t>bracket and bolt stress</a:t>
            </a:r>
          </a:p>
          <a:p>
            <a:pPr algn="l">
              <a:buFont typeface="Arial" pitchFamily="34" charset="0"/>
              <a:buChar char="•"/>
              <a:defRPr/>
            </a:pPr>
            <a:r>
              <a:rPr lang="en-US" sz="1800" dirty="0" smtClean="0">
                <a:latin typeface="+mn-lt"/>
              </a:rPr>
              <a:t>PF3 </a:t>
            </a:r>
            <a:r>
              <a:rPr lang="en-US" sz="1800" dirty="0">
                <a:latin typeface="+mn-lt"/>
              </a:rPr>
              <a:t>bracket and weld stress</a:t>
            </a:r>
          </a:p>
          <a:p>
            <a:pPr algn="l">
              <a:buFont typeface="Arial" pitchFamily="34" charset="0"/>
              <a:buChar char="•"/>
              <a:defRPr/>
            </a:pPr>
            <a:r>
              <a:rPr lang="en-US" sz="1800" dirty="0" smtClean="0">
                <a:latin typeface="+mn-lt"/>
              </a:rPr>
              <a:t>Torques </a:t>
            </a:r>
            <a:r>
              <a:rPr lang="en-US" sz="1800" dirty="0">
                <a:latin typeface="+mn-lt"/>
              </a:rPr>
              <a:t>and stresses lid and spoke assembly (upper &amp; lower)</a:t>
            </a:r>
          </a:p>
          <a:p>
            <a:pPr algn="l">
              <a:buFont typeface="Arial" pitchFamily="34" charset="0"/>
              <a:buChar char="•"/>
              <a:defRPr/>
            </a:pPr>
            <a:r>
              <a:rPr lang="en-US" sz="1800" dirty="0" smtClean="0">
                <a:latin typeface="+mn-lt"/>
              </a:rPr>
              <a:t>Vacuum </a:t>
            </a:r>
            <a:r>
              <a:rPr lang="en-US" sz="1800" dirty="0">
                <a:latin typeface="+mn-lt"/>
              </a:rPr>
              <a:t>vessel leg torque</a:t>
            </a:r>
          </a:p>
          <a:p>
            <a:pPr algn="l">
              <a:buFont typeface="Arial" pitchFamily="34" charset="0"/>
              <a:buChar char="•"/>
              <a:defRPr/>
            </a:pPr>
            <a:r>
              <a:rPr lang="en-US" sz="1800" dirty="0" smtClean="0">
                <a:latin typeface="+mn-lt"/>
              </a:rPr>
              <a:t>TF </a:t>
            </a:r>
            <a:r>
              <a:rPr lang="en-US" sz="1800" dirty="0">
                <a:latin typeface="+mn-lt"/>
              </a:rPr>
              <a:t>outer leg torque</a:t>
            </a:r>
          </a:p>
          <a:p>
            <a:pPr algn="l">
              <a:buFont typeface="Arial" pitchFamily="34" charset="0"/>
              <a:buChar char="•"/>
              <a:defRPr/>
            </a:pPr>
            <a:r>
              <a:rPr lang="en-US" sz="1800" dirty="0" smtClean="0">
                <a:latin typeface="+mn-lt"/>
              </a:rPr>
              <a:t>Forces </a:t>
            </a:r>
            <a:r>
              <a:rPr lang="en-US" sz="1800" dirty="0">
                <a:latin typeface="+mn-lt"/>
              </a:rPr>
              <a:t>on PF coils (single </a:t>
            </a:r>
            <a:r>
              <a:rPr lang="en-US" sz="1800" dirty="0" smtClean="0">
                <a:latin typeface="+mn-lt"/>
              </a:rPr>
              <a:t>and combination)</a:t>
            </a:r>
            <a:endParaRPr lang="en-US" sz="1800" dirty="0">
              <a:latin typeface="+mn-lt"/>
            </a:endParaRPr>
          </a:p>
          <a:p>
            <a:pPr algn="l">
              <a:buFont typeface="Arial" pitchFamily="34" charset="0"/>
              <a:buChar char="•"/>
              <a:defRPr/>
            </a:pPr>
            <a:r>
              <a:rPr lang="en-US" sz="1800" dirty="0" smtClean="0">
                <a:latin typeface="+mn-lt"/>
              </a:rPr>
              <a:t>PF </a:t>
            </a:r>
            <a:r>
              <a:rPr lang="en-US" sz="1800" dirty="0">
                <a:latin typeface="+mn-lt"/>
              </a:rPr>
              <a:t>Coil moments (torque)</a:t>
            </a:r>
          </a:p>
          <a:p>
            <a:pPr algn="l">
              <a:buFont typeface="Arial" pitchFamily="34" charset="0"/>
              <a:buChar char="•"/>
              <a:defRPr/>
            </a:pPr>
            <a:r>
              <a:rPr lang="en-US" sz="1800" dirty="0" smtClean="0">
                <a:latin typeface="+mn-lt"/>
              </a:rPr>
              <a:t>Dome </a:t>
            </a:r>
            <a:r>
              <a:rPr lang="en-US" sz="1800" dirty="0">
                <a:latin typeface="+mn-lt"/>
              </a:rPr>
              <a:t>and PF rib stresses</a:t>
            </a:r>
          </a:p>
          <a:p>
            <a:pPr algn="l">
              <a:buFont typeface="Arial" pitchFamily="34" charset="0"/>
              <a:buChar char="•"/>
              <a:defRPr/>
            </a:pPr>
            <a:r>
              <a:rPr lang="en-US" sz="1800" dirty="0" smtClean="0">
                <a:latin typeface="+mn-lt"/>
              </a:rPr>
              <a:t>Coil </a:t>
            </a:r>
            <a:r>
              <a:rPr lang="en-US" sz="1800" dirty="0">
                <a:latin typeface="+mn-lt"/>
              </a:rPr>
              <a:t>thermal stresses</a:t>
            </a:r>
          </a:p>
        </p:txBody>
      </p:sp>
      <p:sp>
        <p:nvSpPr>
          <p:cNvPr id="13" name="Text Placeholder 10"/>
          <p:cNvSpPr txBox="1">
            <a:spLocks/>
          </p:cNvSpPr>
          <p:nvPr/>
        </p:nvSpPr>
        <p:spPr bwMode="auto">
          <a:xfrm>
            <a:off x="4724400" y="1166944"/>
            <a:ext cx="3733800" cy="513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buFont typeface="Arial" pitchFamily="34" charset="0"/>
              <a:buChar char="•"/>
              <a:defRPr/>
            </a:pPr>
            <a:r>
              <a:rPr lang="en-US" sz="1800" b="0" i="0" dirty="0" smtClean="0">
                <a:solidFill>
                  <a:schemeClr val="tx1"/>
                </a:solidFill>
                <a:latin typeface="+mn-lt"/>
              </a:rPr>
              <a:t> Leg and brace </a:t>
            </a:r>
            <a:r>
              <a:rPr lang="en-US" sz="1800" b="0" i="0" dirty="0" err="1" smtClean="0">
                <a:solidFill>
                  <a:schemeClr val="tx1"/>
                </a:solidFill>
                <a:latin typeface="+mn-lt"/>
              </a:rPr>
              <a:t>Hilti’s</a:t>
            </a:r>
            <a:r>
              <a:rPr lang="en-US" sz="1800" b="0" i="0" dirty="0" smtClean="0">
                <a:solidFill>
                  <a:schemeClr val="tx1"/>
                </a:solidFill>
                <a:latin typeface="+mn-lt"/>
              </a:rPr>
              <a:t>™ (loads and moments)</a:t>
            </a:r>
          </a:p>
          <a:p>
            <a:pPr>
              <a:buFont typeface="Arial" pitchFamily="34" charset="0"/>
              <a:buChar char="•"/>
              <a:defRPr/>
            </a:pPr>
            <a:r>
              <a:rPr lang="en-US" sz="1800" b="0" i="0" dirty="0" smtClean="0">
                <a:solidFill>
                  <a:schemeClr val="tx1"/>
                </a:solidFill>
                <a:latin typeface="+mn-lt"/>
              </a:rPr>
              <a:t> Knuckle clevis loads</a:t>
            </a:r>
          </a:p>
          <a:p>
            <a:pPr>
              <a:buFont typeface="Arial" pitchFamily="34" charset="0"/>
              <a:buChar char="•"/>
              <a:defRPr/>
            </a:pPr>
            <a:r>
              <a:rPr lang="en-US" sz="1800" b="0" i="0" dirty="0" smtClean="0">
                <a:solidFill>
                  <a:schemeClr val="tx1"/>
                </a:solidFill>
                <a:latin typeface="+mn-lt"/>
              </a:rPr>
              <a:t> Ring loads and moments</a:t>
            </a:r>
          </a:p>
          <a:p>
            <a:pPr>
              <a:buFont typeface="Arial" pitchFamily="34" charset="0"/>
              <a:buChar char="•"/>
              <a:defRPr/>
            </a:pPr>
            <a:r>
              <a:rPr lang="en-US" sz="1800" b="0" i="0" dirty="0" smtClean="0">
                <a:solidFill>
                  <a:schemeClr val="tx1"/>
                </a:solidFill>
                <a:latin typeface="+mn-lt"/>
              </a:rPr>
              <a:t> Lid torque</a:t>
            </a:r>
          </a:p>
          <a:p>
            <a:pPr>
              <a:buFont typeface="Arial" pitchFamily="34" charset="0"/>
              <a:buChar char="•"/>
              <a:defRPr/>
            </a:pPr>
            <a:r>
              <a:rPr lang="en-US" sz="1800" b="0" i="0" dirty="0" smtClean="0">
                <a:solidFill>
                  <a:schemeClr val="tx1"/>
                </a:solidFill>
                <a:latin typeface="+mn-lt"/>
              </a:rPr>
              <a:t> </a:t>
            </a:r>
            <a:r>
              <a:rPr lang="en-US" sz="1800" b="0" i="0" dirty="0" smtClean="0">
                <a:solidFill>
                  <a:schemeClr val="tx1"/>
                </a:solidFill>
              </a:rPr>
              <a:t>TF teeth torque</a:t>
            </a:r>
            <a:endParaRPr lang="en-US" sz="1800" b="0" i="0" dirty="0" smtClean="0">
              <a:solidFill>
                <a:schemeClr val="tx1"/>
              </a:solidFill>
              <a:latin typeface="+mn-lt"/>
            </a:endParaRPr>
          </a:p>
          <a:p>
            <a:pPr>
              <a:buFont typeface="Arial" pitchFamily="34" charset="0"/>
              <a:buChar char="•"/>
              <a:defRPr/>
            </a:pPr>
            <a:r>
              <a:rPr lang="en-US" sz="1800" b="0" i="0" dirty="0" smtClean="0">
                <a:solidFill>
                  <a:schemeClr val="tx1"/>
                </a:solidFill>
                <a:latin typeface="+mn-lt"/>
              </a:rPr>
              <a:t> TF joint bolts stresses</a:t>
            </a:r>
          </a:p>
          <a:p>
            <a:pPr>
              <a:buFont typeface="Arial" pitchFamily="34" charset="0"/>
              <a:buChar char="•"/>
              <a:defRPr/>
            </a:pPr>
            <a:r>
              <a:rPr lang="en-US" sz="1800" b="0" i="0" dirty="0" smtClean="0">
                <a:solidFill>
                  <a:schemeClr val="tx1"/>
                </a:solidFill>
                <a:latin typeface="+mn-lt"/>
              </a:rPr>
              <a:t>Umbrella structure reinforcement (stress)</a:t>
            </a:r>
          </a:p>
          <a:p>
            <a:pPr>
              <a:buFont typeface="Arial" pitchFamily="34" charset="0"/>
              <a:buChar char="•"/>
              <a:defRPr/>
            </a:pPr>
            <a:r>
              <a:rPr lang="en-US" sz="1800" b="0" i="0" dirty="0" smtClean="0">
                <a:solidFill>
                  <a:schemeClr val="tx1"/>
                </a:solidFill>
                <a:latin typeface="+mn-lt"/>
              </a:rPr>
              <a:t> OOP TF torque</a:t>
            </a:r>
          </a:p>
          <a:p>
            <a:pPr>
              <a:buFont typeface="Arial" pitchFamily="34" charset="0"/>
              <a:buChar char="•"/>
              <a:defRPr/>
            </a:pPr>
            <a:r>
              <a:rPr lang="en-US" sz="1800" b="0" i="0" dirty="0" smtClean="0">
                <a:solidFill>
                  <a:schemeClr val="tx1"/>
                </a:solidFill>
                <a:latin typeface="+mn-lt"/>
              </a:rPr>
              <a:t> TF joint (forces, torques)</a:t>
            </a:r>
          </a:p>
          <a:p>
            <a:pPr>
              <a:buFont typeface="Arial" pitchFamily="34" charset="0"/>
              <a:buChar char="•"/>
              <a:defRPr/>
            </a:pPr>
            <a:r>
              <a:rPr lang="en-US" sz="1800" b="0" i="0" dirty="0" smtClean="0">
                <a:solidFill>
                  <a:schemeClr val="tx1"/>
                </a:solidFill>
                <a:latin typeface="+mn-lt"/>
              </a:rPr>
              <a:t> TF coil </a:t>
            </a:r>
            <a:r>
              <a:rPr lang="en-US" sz="1800" b="0" i="0" dirty="0" err="1" smtClean="0">
                <a:solidFill>
                  <a:schemeClr val="tx1"/>
                </a:solidFill>
                <a:latin typeface="+mn-lt"/>
              </a:rPr>
              <a:t>torsional</a:t>
            </a:r>
            <a:r>
              <a:rPr lang="en-US" sz="1800" b="0" i="0" dirty="0" smtClean="0">
                <a:solidFill>
                  <a:schemeClr val="tx1"/>
                </a:solidFill>
                <a:latin typeface="+mn-lt"/>
              </a:rPr>
              <a:t> shear stress</a:t>
            </a:r>
          </a:p>
          <a:p>
            <a:pPr>
              <a:buFont typeface="Arial" pitchFamily="34" charset="0"/>
              <a:buChar char="•"/>
              <a:defRPr/>
            </a:pPr>
            <a:r>
              <a:rPr lang="en-US" sz="1800" b="0" i="0" dirty="0" smtClean="0">
                <a:solidFill>
                  <a:schemeClr val="tx1"/>
                </a:solidFill>
                <a:latin typeface="+mn-lt"/>
              </a:rPr>
              <a:t> OH fatigue (long term)</a:t>
            </a:r>
          </a:p>
          <a:p>
            <a:pPr>
              <a:buFont typeface="Arial" pitchFamily="34" charset="0"/>
              <a:buChar char="•"/>
              <a:defRPr/>
            </a:pPr>
            <a:r>
              <a:rPr lang="en-US" sz="1800" b="0" i="0" dirty="0" smtClean="0">
                <a:solidFill>
                  <a:schemeClr val="tx1"/>
                </a:solidFill>
                <a:latin typeface="+mn-lt"/>
              </a:rPr>
              <a:t> TF shear forces between TF turns, insulation, and insulating crown</a:t>
            </a:r>
          </a:p>
          <a:p>
            <a:pPr>
              <a:buFont typeface="Arial" pitchFamily="34" charset="0"/>
              <a:buChar char="•"/>
              <a:defRPr/>
            </a:pPr>
            <a:r>
              <a:rPr lang="en-US" sz="1800" b="0" i="0" dirty="0" smtClean="0">
                <a:solidFill>
                  <a:schemeClr val="tx1"/>
                </a:solidFill>
                <a:latin typeface="+mn-lt"/>
              </a:rPr>
              <a:t> Coil temperatures (i</a:t>
            </a:r>
            <a:r>
              <a:rPr lang="en-US" sz="1800" b="0" i="0" baseline="30000" dirty="0" smtClean="0">
                <a:solidFill>
                  <a:schemeClr val="tx1"/>
                </a:solidFill>
                <a:latin typeface="+mn-lt"/>
              </a:rPr>
              <a:t>2</a:t>
            </a:r>
            <a:r>
              <a:rPr lang="en-US" sz="1800" b="0" i="0" dirty="0" smtClean="0">
                <a:solidFill>
                  <a:schemeClr val="tx1"/>
                </a:solidFill>
                <a:latin typeface="+mn-lt"/>
              </a:rPr>
              <a:t>t heating)</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Projects\NSTX Center Stack Upgrade\nstx.png"/>
          <p:cNvPicPr>
            <a:picLocks noChangeAspect="1" noChangeArrowheads="1"/>
          </p:cNvPicPr>
          <p:nvPr/>
        </p:nvPicPr>
        <p:blipFill>
          <a:blip r:embed="rId3" cstate="print"/>
          <a:srcRect/>
          <a:stretch>
            <a:fillRect/>
          </a:stretch>
        </p:blipFill>
        <p:spPr bwMode="auto">
          <a:xfrm>
            <a:off x="457200" y="5086350"/>
            <a:ext cx="1905000" cy="1428750"/>
          </a:xfrm>
          <a:prstGeom prst="rect">
            <a:avLst/>
          </a:prstGeom>
          <a:noFill/>
        </p:spPr>
      </p:pic>
      <p:sp>
        <p:nvSpPr>
          <p:cNvPr id="11" name="Title 10"/>
          <p:cNvSpPr>
            <a:spLocks noGrp="1"/>
          </p:cNvSpPr>
          <p:nvPr>
            <p:ph type="title"/>
          </p:nvPr>
        </p:nvSpPr>
        <p:spPr/>
        <p:txBody>
          <a:bodyPr/>
          <a:lstStyle/>
          <a:p>
            <a:r>
              <a:rPr lang="en-US" dirty="0" smtClean="0"/>
              <a:t>Block Diagram with DCPS</a:t>
            </a:r>
            <a:endParaRPr lang="en-US" dirty="0"/>
          </a:p>
        </p:txBody>
      </p:sp>
      <p:sp>
        <p:nvSpPr>
          <p:cNvPr id="13" name="Flowchart: Process 12"/>
          <p:cNvSpPr/>
          <p:nvPr/>
        </p:nvSpPr>
        <p:spPr>
          <a:xfrm>
            <a:off x="4270630" y="2297112"/>
            <a:ext cx="3962400" cy="2514600"/>
          </a:xfrm>
          <a:prstGeom prst="flowChartProcess">
            <a:avLst/>
          </a:prstGeom>
          <a:solidFill>
            <a:schemeClr val="accent3">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Flowchart: Multidocument 13"/>
          <p:cNvSpPr/>
          <p:nvPr/>
        </p:nvSpPr>
        <p:spPr>
          <a:xfrm>
            <a:off x="6175630" y="3748087"/>
            <a:ext cx="457200" cy="530225"/>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Flowchart: Multidocument 14"/>
          <p:cNvSpPr/>
          <p:nvPr/>
        </p:nvSpPr>
        <p:spPr>
          <a:xfrm>
            <a:off x="6175630" y="2830512"/>
            <a:ext cx="457200" cy="530225"/>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16" name="Group 6"/>
          <p:cNvGrpSpPr>
            <a:grpSpLocks/>
          </p:cNvGrpSpPr>
          <p:nvPr/>
        </p:nvGrpSpPr>
        <p:grpSpPr bwMode="auto">
          <a:xfrm>
            <a:off x="5718430" y="2678112"/>
            <a:ext cx="1447800" cy="762000"/>
            <a:chOff x="2209800" y="1600200"/>
            <a:chExt cx="1447800" cy="762000"/>
          </a:xfrm>
        </p:grpSpPr>
        <p:sp>
          <p:nvSpPr>
            <p:cNvPr id="17" name="Rectangle 16"/>
            <p:cNvSpPr/>
            <p:nvPr/>
          </p:nvSpPr>
          <p:spPr>
            <a:xfrm>
              <a:off x="2209800" y="1600200"/>
              <a:ext cx="14478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TextBox 8"/>
            <p:cNvSpPr txBox="1">
              <a:spLocks noChangeArrowheads="1"/>
            </p:cNvSpPr>
            <p:nvPr/>
          </p:nvSpPr>
          <p:spPr bwMode="auto">
            <a:xfrm>
              <a:off x="2476500" y="1796534"/>
              <a:ext cx="914400" cy="369332"/>
            </a:xfrm>
            <a:prstGeom prst="rect">
              <a:avLst/>
            </a:prstGeom>
            <a:noFill/>
            <a:ln w="9525">
              <a:noFill/>
              <a:miter lim="800000"/>
              <a:headEnd/>
              <a:tailEnd/>
            </a:ln>
          </p:spPr>
          <p:txBody>
            <a:bodyPr>
              <a:spAutoFit/>
            </a:bodyPr>
            <a:lstStyle/>
            <a:p>
              <a:r>
                <a:rPr lang="en-US" dirty="0">
                  <a:latin typeface="Calibri" pitchFamily="34" charset="0"/>
                </a:rPr>
                <a:t>CPU01</a:t>
              </a:r>
            </a:p>
          </p:txBody>
        </p:sp>
      </p:grpSp>
      <p:grpSp>
        <p:nvGrpSpPr>
          <p:cNvPr id="19" name="Group 9"/>
          <p:cNvGrpSpPr>
            <a:grpSpLocks/>
          </p:cNvGrpSpPr>
          <p:nvPr/>
        </p:nvGrpSpPr>
        <p:grpSpPr bwMode="auto">
          <a:xfrm>
            <a:off x="5718430" y="3592512"/>
            <a:ext cx="1447800" cy="762000"/>
            <a:chOff x="2362200" y="3505200"/>
            <a:chExt cx="1447800" cy="762000"/>
          </a:xfrm>
        </p:grpSpPr>
        <p:sp>
          <p:nvSpPr>
            <p:cNvPr id="20" name="Rectangle 19"/>
            <p:cNvSpPr/>
            <p:nvPr/>
          </p:nvSpPr>
          <p:spPr>
            <a:xfrm>
              <a:off x="2362200" y="3505200"/>
              <a:ext cx="14478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TextBox 11"/>
            <p:cNvSpPr txBox="1">
              <a:spLocks noChangeArrowheads="1"/>
            </p:cNvSpPr>
            <p:nvPr/>
          </p:nvSpPr>
          <p:spPr bwMode="auto">
            <a:xfrm>
              <a:off x="2628900" y="3701534"/>
              <a:ext cx="914400" cy="369332"/>
            </a:xfrm>
            <a:prstGeom prst="rect">
              <a:avLst/>
            </a:prstGeom>
            <a:noFill/>
            <a:ln w="9525">
              <a:noFill/>
              <a:miter lim="800000"/>
              <a:headEnd/>
              <a:tailEnd/>
            </a:ln>
          </p:spPr>
          <p:txBody>
            <a:bodyPr>
              <a:spAutoFit/>
            </a:bodyPr>
            <a:lstStyle/>
            <a:p>
              <a:r>
                <a:rPr lang="en-US">
                  <a:latin typeface="Calibri" pitchFamily="34" charset="0"/>
                </a:rPr>
                <a:t>CPU02</a:t>
              </a:r>
            </a:p>
          </p:txBody>
        </p:sp>
      </p:grpSp>
      <p:sp>
        <p:nvSpPr>
          <p:cNvPr id="22" name="Flowchart: Or 21"/>
          <p:cNvSpPr/>
          <p:nvPr/>
        </p:nvSpPr>
        <p:spPr>
          <a:xfrm>
            <a:off x="7775830" y="3363912"/>
            <a:ext cx="304800" cy="307975"/>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23" name="Elbow Connector 22"/>
          <p:cNvCxnSpPr>
            <a:endCxn id="22" idx="2"/>
          </p:cNvCxnSpPr>
          <p:nvPr/>
        </p:nvCxnSpPr>
        <p:spPr>
          <a:xfrm>
            <a:off x="7166230" y="3059112"/>
            <a:ext cx="609600" cy="4587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4" name="Elbow Connector 23"/>
          <p:cNvCxnSpPr>
            <a:endCxn id="22" idx="2"/>
          </p:cNvCxnSpPr>
          <p:nvPr/>
        </p:nvCxnSpPr>
        <p:spPr>
          <a:xfrm flipV="1">
            <a:off x="7166230" y="3517900"/>
            <a:ext cx="609600" cy="455612"/>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grpSp>
        <p:nvGrpSpPr>
          <p:cNvPr id="25" name="Group 15"/>
          <p:cNvGrpSpPr>
            <a:grpSpLocks/>
          </p:cNvGrpSpPr>
          <p:nvPr/>
        </p:nvGrpSpPr>
        <p:grpSpPr bwMode="auto">
          <a:xfrm>
            <a:off x="228600" y="2697480"/>
            <a:ext cx="2286000" cy="1600200"/>
            <a:chOff x="3276600" y="457200"/>
            <a:chExt cx="2286000" cy="1600200"/>
          </a:xfrm>
        </p:grpSpPr>
        <p:grpSp>
          <p:nvGrpSpPr>
            <p:cNvPr id="26" name="Group 3"/>
            <p:cNvGrpSpPr>
              <a:grpSpLocks/>
            </p:cNvGrpSpPr>
            <p:nvPr/>
          </p:nvGrpSpPr>
          <p:grpSpPr bwMode="auto">
            <a:xfrm>
              <a:off x="3581400" y="787400"/>
              <a:ext cx="352425" cy="965200"/>
              <a:chOff x="3965576" y="3124200"/>
              <a:chExt cx="352425" cy="965200"/>
            </a:xfrm>
          </p:grpSpPr>
          <p:sp>
            <p:nvSpPr>
              <p:cNvPr id="44" name="Line 212"/>
              <p:cNvSpPr>
                <a:spLocks noChangeShapeType="1"/>
              </p:cNvSpPr>
              <p:nvPr/>
            </p:nvSpPr>
            <p:spPr bwMode="auto">
              <a:xfrm>
                <a:off x="4141789" y="3124200"/>
                <a:ext cx="0" cy="965200"/>
              </a:xfrm>
              <a:prstGeom prst="line">
                <a:avLst/>
              </a:prstGeom>
              <a:noFill/>
              <a:ln w="9525">
                <a:solidFill>
                  <a:srgbClr val="000000"/>
                </a:solidFill>
                <a:round/>
                <a:headEnd/>
                <a:tailEnd/>
              </a:ln>
            </p:spPr>
            <p:txBody>
              <a:bodyPr/>
              <a:lstStyle/>
              <a:p>
                <a:endParaRPr lang="en-US"/>
              </a:p>
            </p:txBody>
          </p:sp>
          <p:grpSp>
            <p:nvGrpSpPr>
              <p:cNvPr id="45" name="Group 217"/>
              <p:cNvGrpSpPr>
                <a:grpSpLocks/>
              </p:cNvGrpSpPr>
              <p:nvPr/>
            </p:nvGrpSpPr>
            <p:grpSpPr bwMode="auto">
              <a:xfrm>
                <a:off x="3965576" y="3367088"/>
                <a:ext cx="352425" cy="438150"/>
                <a:chOff x="527" y="587"/>
                <a:chExt cx="222" cy="276"/>
              </a:xfrm>
            </p:grpSpPr>
            <p:sp>
              <p:nvSpPr>
                <p:cNvPr id="46" name="Rectangle 218"/>
                <p:cNvSpPr>
                  <a:spLocks noChangeArrowheads="1"/>
                </p:cNvSpPr>
                <p:nvPr/>
              </p:nvSpPr>
              <p:spPr bwMode="auto">
                <a:xfrm>
                  <a:off x="527" y="587"/>
                  <a:ext cx="222" cy="276"/>
                </a:xfrm>
                <a:prstGeom prst="rect">
                  <a:avLst/>
                </a:prstGeom>
                <a:noFill/>
                <a:ln w="9525">
                  <a:solidFill>
                    <a:srgbClr val="000000"/>
                  </a:solidFill>
                  <a:miter lim="800000"/>
                  <a:headEnd/>
                  <a:tailEnd/>
                </a:ln>
              </p:spPr>
              <p:txBody>
                <a:bodyPr/>
                <a:lstStyle/>
                <a:p>
                  <a:endParaRPr lang="en-US">
                    <a:latin typeface="Calibri" pitchFamily="34" charset="0"/>
                  </a:endParaRPr>
                </a:p>
              </p:txBody>
            </p:sp>
            <p:grpSp>
              <p:nvGrpSpPr>
                <p:cNvPr id="47" name="Group 20"/>
                <p:cNvGrpSpPr>
                  <a:grpSpLocks/>
                </p:cNvGrpSpPr>
                <p:nvPr/>
              </p:nvGrpSpPr>
              <p:grpSpPr bwMode="auto">
                <a:xfrm>
                  <a:off x="584" y="671"/>
                  <a:ext cx="109" cy="109"/>
                  <a:chOff x="1584" y="1632"/>
                  <a:chExt cx="192" cy="192"/>
                </a:xfrm>
              </p:grpSpPr>
              <p:sp>
                <p:nvSpPr>
                  <p:cNvPr id="48" name="AutoShape 17"/>
                  <p:cNvSpPr>
                    <a:spLocks noChangeArrowheads="1"/>
                  </p:cNvSpPr>
                  <p:nvPr/>
                </p:nvSpPr>
                <p:spPr bwMode="auto">
                  <a:xfrm>
                    <a:off x="1584" y="1680"/>
                    <a:ext cx="192" cy="144"/>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sz="2400" i="1">
                      <a:latin typeface="Calibri" pitchFamily="34" charset="0"/>
                      <a:ea typeface="ＭＳ Ｐゴシック" pitchFamily="34" charset="-128"/>
                    </a:endParaRPr>
                  </a:p>
                </p:txBody>
              </p:sp>
              <p:sp>
                <p:nvSpPr>
                  <p:cNvPr id="49" name="Line 18"/>
                  <p:cNvSpPr>
                    <a:spLocks noChangeShapeType="1"/>
                  </p:cNvSpPr>
                  <p:nvPr/>
                </p:nvSpPr>
                <p:spPr bwMode="auto">
                  <a:xfrm>
                    <a:off x="1584" y="1680"/>
                    <a:ext cx="192" cy="0"/>
                  </a:xfrm>
                  <a:prstGeom prst="line">
                    <a:avLst/>
                  </a:prstGeom>
                  <a:noFill/>
                  <a:ln w="12700">
                    <a:solidFill>
                      <a:schemeClr val="tx1"/>
                    </a:solidFill>
                    <a:round/>
                    <a:headEnd/>
                    <a:tailEnd/>
                  </a:ln>
                </p:spPr>
                <p:txBody>
                  <a:bodyPr wrap="none" anchor="ctr"/>
                  <a:lstStyle/>
                  <a:p>
                    <a:endParaRPr lang="en-US"/>
                  </a:p>
                </p:txBody>
              </p:sp>
              <p:sp>
                <p:nvSpPr>
                  <p:cNvPr id="50" name="Line 19"/>
                  <p:cNvSpPr>
                    <a:spLocks noChangeShapeType="1"/>
                  </p:cNvSpPr>
                  <p:nvPr/>
                </p:nvSpPr>
                <p:spPr bwMode="auto">
                  <a:xfrm flipV="1">
                    <a:off x="1728" y="1632"/>
                    <a:ext cx="48" cy="48"/>
                  </a:xfrm>
                  <a:prstGeom prst="line">
                    <a:avLst/>
                  </a:prstGeom>
                  <a:noFill/>
                  <a:ln w="12700">
                    <a:solidFill>
                      <a:schemeClr val="tx1"/>
                    </a:solidFill>
                    <a:round/>
                    <a:headEnd/>
                    <a:tailEnd/>
                  </a:ln>
                </p:spPr>
                <p:txBody>
                  <a:bodyPr wrap="none" anchor="ctr"/>
                  <a:lstStyle/>
                  <a:p>
                    <a:endParaRPr lang="en-US"/>
                  </a:p>
                </p:txBody>
              </p:sp>
            </p:grpSp>
          </p:grpSp>
        </p:grpSp>
        <p:sp>
          <p:nvSpPr>
            <p:cNvPr id="27" name="Rectangle 26"/>
            <p:cNvSpPr/>
            <p:nvPr/>
          </p:nvSpPr>
          <p:spPr>
            <a:xfrm>
              <a:off x="3276600" y="457200"/>
              <a:ext cx="22860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28" name="Group 48"/>
            <p:cNvGrpSpPr>
              <a:grpSpLocks/>
            </p:cNvGrpSpPr>
            <p:nvPr/>
          </p:nvGrpSpPr>
          <p:grpSpPr bwMode="auto">
            <a:xfrm>
              <a:off x="4243387" y="787400"/>
              <a:ext cx="352425" cy="965200"/>
              <a:chOff x="3965576" y="3124200"/>
              <a:chExt cx="352425" cy="965200"/>
            </a:xfrm>
          </p:grpSpPr>
          <p:sp>
            <p:nvSpPr>
              <p:cNvPr id="37" name="Line 212"/>
              <p:cNvSpPr>
                <a:spLocks noChangeShapeType="1"/>
              </p:cNvSpPr>
              <p:nvPr/>
            </p:nvSpPr>
            <p:spPr bwMode="auto">
              <a:xfrm>
                <a:off x="4141789" y="3124200"/>
                <a:ext cx="0" cy="965200"/>
              </a:xfrm>
              <a:prstGeom prst="line">
                <a:avLst/>
              </a:prstGeom>
              <a:noFill/>
              <a:ln w="9525">
                <a:solidFill>
                  <a:srgbClr val="000000"/>
                </a:solidFill>
                <a:round/>
                <a:headEnd/>
                <a:tailEnd/>
              </a:ln>
            </p:spPr>
            <p:txBody>
              <a:bodyPr/>
              <a:lstStyle/>
              <a:p>
                <a:endParaRPr lang="en-US"/>
              </a:p>
            </p:txBody>
          </p:sp>
          <p:grpSp>
            <p:nvGrpSpPr>
              <p:cNvPr id="38" name="Group 217"/>
              <p:cNvGrpSpPr>
                <a:grpSpLocks/>
              </p:cNvGrpSpPr>
              <p:nvPr/>
            </p:nvGrpSpPr>
            <p:grpSpPr bwMode="auto">
              <a:xfrm>
                <a:off x="3965576" y="3367088"/>
                <a:ext cx="352425" cy="438150"/>
                <a:chOff x="527" y="587"/>
                <a:chExt cx="222" cy="276"/>
              </a:xfrm>
            </p:grpSpPr>
            <p:sp>
              <p:nvSpPr>
                <p:cNvPr id="39" name="Rectangle 218"/>
                <p:cNvSpPr>
                  <a:spLocks noChangeArrowheads="1"/>
                </p:cNvSpPr>
                <p:nvPr/>
              </p:nvSpPr>
              <p:spPr bwMode="auto">
                <a:xfrm>
                  <a:off x="527" y="587"/>
                  <a:ext cx="222" cy="276"/>
                </a:xfrm>
                <a:prstGeom prst="rect">
                  <a:avLst/>
                </a:prstGeom>
                <a:noFill/>
                <a:ln w="9525">
                  <a:solidFill>
                    <a:srgbClr val="000000"/>
                  </a:solidFill>
                  <a:miter lim="800000"/>
                  <a:headEnd/>
                  <a:tailEnd/>
                </a:ln>
              </p:spPr>
              <p:txBody>
                <a:bodyPr/>
                <a:lstStyle/>
                <a:p>
                  <a:endParaRPr lang="en-US">
                    <a:latin typeface="Calibri" pitchFamily="34" charset="0"/>
                  </a:endParaRPr>
                </a:p>
              </p:txBody>
            </p:sp>
            <p:grpSp>
              <p:nvGrpSpPr>
                <p:cNvPr id="40" name="Group 20"/>
                <p:cNvGrpSpPr>
                  <a:grpSpLocks/>
                </p:cNvGrpSpPr>
                <p:nvPr/>
              </p:nvGrpSpPr>
              <p:grpSpPr bwMode="auto">
                <a:xfrm>
                  <a:off x="584" y="671"/>
                  <a:ext cx="109" cy="109"/>
                  <a:chOff x="1584" y="1632"/>
                  <a:chExt cx="192" cy="192"/>
                </a:xfrm>
              </p:grpSpPr>
              <p:sp>
                <p:nvSpPr>
                  <p:cNvPr id="41" name="AutoShape 17"/>
                  <p:cNvSpPr>
                    <a:spLocks noChangeArrowheads="1"/>
                  </p:cNvSpPr>
                  <p:nvPr/>
                </p:nvSpPr>
                <p:spPr bwMode="auto">
                  <a:xfrm>
                    <a:off x="1584" y="1680"/>
                    <a:ext cx="192" cy="144"/>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sz="2400" i="1">
                      <a:latin typeface="Calibri" pitchFamily="34" charset="0"/>
                      <a:ea typeface="ＭＳ Ｐゴシック" pitchFamily="34" charset="-128"/>
                    </a:endParaRPr>
                  </a:p>
                </p:txBody>
              </p:sp>
              <p:sp>
                <p:nvSpPr>
                  <p:cNvPr id="42" name="Line 18"/>
                  <p:cNvSpPr>
                    <a:spLocks noChangeShapeType="1"/>
                  </p:cNvSpPr>
                  <p:nvPr/>
                </p:nvSpPr>
                <p:spPr bwMode="auto">
                  <a:xfrm>
                    <a:off x="1584" y="1680"/>
                    <a:ext cx="192" cy="0"/>
                  </a:xfrm>
                  <a:prstGeom prst="line">
                    <a:avLst/>
                  </a:prstGeom>
                  <a:noFill/>
                  <a:ln w="12700">
                    <a:solidFill>
                      <a:schemeClr val="tx1"/>
                    </a:solidFill>
                    <a:round/>
                    <a:headEnd/>
                    <a:tailEnd/>
                  </a:ln>
                </p:spPr>
                <p:txBody>
                  <a:bodyPr wrap="none" anchor="ctr"/>
                  <a:lstStyle/>
                  <a:p>
                    <a:endParaRPr lang="en-US"/>
                  </a:p>
                </p:txBody>
              </p:sp>
              <p:sp>
                <p:nvSpPr>
                  <p:cNvPr id="43" name="Line 19"/>
                  <p:cNvSpPr>
                    <a:spLocks noChangeShapeType="1"/>
                  </p:cNvSpPr>
                  <p:nvPr/>
                </p:nvSpPr>
                <p:spPr bwMode="auto">
                  <a:xfrm flipV="1">
                    <a:off x="1728" y="1632"/>
                    <a:ext cx="48" cy="48"/>
                  </a:xfrm>
                  <a:prstGeom prst="line">
                    <a:avLst/>
                  </a:prstGeom>
                  <a:noFill/>
                  <a:ln w="12700">
                    <a:solidFill>
                      <a:schemeClr val="tx1"/>
                    </a:solidFill>
                    <a:round/>
                    <a:headEnd/>
                    <a:tailEnd/>
                  </a:ln>
                </p:spPr>
                <p:txBody>
                  <a:bodyPr wrap="none" anchor="ctr"/>
                  <a:lstStyle/>
                  <a:p>
                    <a:endParaRPr lang="en-US"/>
                  </a:p>
                </p:txBody>
              </p:sp>
            </p:grpSp>
          </p:grpSp>
        </p:grpSp>
        <p:grpSp>
          <p:nvGrpSpPr>
            <p:cNvPr id="29" name="Group 56"/>
            <p:cNvGrpSpPr>
              <a:grpSpLocks/>
            </p:cNvGrpSpPr>
            <p:nvPr/>
          </p:nvGrpSpPr>
          <p:grpSpPr bwMode="auto">
            <a:xfrm>
              <a:off x="4905375" y="787400"/>
              <a:ext cx="352425" cy="965200"/>
              <a:chOff x="3965576" y="3124200"/>
              <a:chExt cx="352425" cy="965200"/>
            </a:xfrm>
          </p:grpSpPr>
          <p:sp>
            <p:nvSpPr>
              <p:cNvPr id="30" name="Line 212"/>
              <p:cNvSpPr>
                <a:spLocks noChangeShapeType="1"/>
              </p:cNvSpPr>
              <p:nvPr/>
            </p:nvSpPr>
            <p:spPr bwMode="auto">
              <a:xfrm>
                <a:off x="4141789" y="3124200"/>
                <a:ext cx="0" cy="965200"/>
              </a:xfrm>
              <a:prstGeom prst="line">
                <a:avLst/>
              </a:prstGeom>
              <a:noFill/>
              <a:ln w="9525">
                <a:solidFill>
                  <a:srgbClr val="000000"/>
                </a:solidFill>
                <a:round/>
                <a:headEnd/>
                <a:tailEnd/>
              </a:ln>
            </p:spPr>
            <p:txBody>
              <a:bodyPr/>
              <a:lstStyle/>
              <a:p>
                <a:endParaRPr lang="en-US"/>
              </a:p>
            </p:txBody>
          </p:sp>
          <p:grpSp>
            <p:nvGrpSpPr>
              <p:cNvPr id="31" name="Group 217"/>
              <p:cNvGrpSpPr>
                <a:grpSpLocks/>
              </p:cNvGrpSpPr>
              <p:nvPr/>
            </p:nvGrpSpPr>
            <p:grpSpPr bwMode="auto">
              <a:xfrm>
                <a:off x="3965576" y="3367088"/>
                <a:ext cx="352425" cy="438150"/>
                <a:chOff x="527" y="587"/>
                <a:chExt cx="222" cy="276"/>
              </a:xfrm>
            </p:grpSpPr>
            <p:sp>
              <p:nvSpPr>
                <p:cNvPr id="32" name="Rectangle 218"/>
                <p:cNvSpPr>
                  <a:spLocks noChangeArrowheads="1"/>
                </p:cNvSpPr>
                <p:nvPr/>
              </p:nvSpPr>
              <p:spPr bwMode="auto">
                <a:xfrm>
                  <a:off x="527" y="587"/>
                  <a:ext cx="222" cy="276"/>
                </a:xfrm>
                <a:prstGeom prst="rect">
                  <a:avLst/>
                </a:prstGeom>
                <a:noFill/>
                <a:ln w="9525">
                  <a:solidFill>
                    <a:srgbClr val="000000"/>
                  </a:solidFill>
                  <a:miter lim="800000"/>
                  <a:headEnd/>
                  <a:tailEnd/>
                </a:ln>
              </p:spPr>
              <p:txBody>
                <a:bodyPr/>
                <a:lstStyle/>
                <a:p>
                  <a:endParaRPr lang="en-US">
                    <a:latin typeface="Calibri" pitchFamily="34" charset="0"/>
                  </a:endParaRPr>
                </a:p>
              </p:txBody>
            </p:sp>
            <p:grpSp>
              <p:nvGrpSpPr>
                <p:cNvPr id="33" name="Group 20"/>
                <p:cNvGrpSpPr>
                  <a:grpSpLocks/>
                </p:cNvGrpSpPr>
                <p:nvPr/>
              </p:nvGrpSpPr>
              <p:grpSpPr bwMode="auto">
                <a:xfrm>
                  <a:off x="584" y="671"/>
                  <a:ext cx="109" cy="109"/>
                  <a:chOff x="1584" y="1632"/>
                  <a:chExt cx="192" cy="192"/>
                </a:xfrm>
              </p:grpSpPr>
              <p:sp>
                <p:nvSpPr>
                  <p:cNvPr id="34" name="AutoShape 17"/>
                  <p:cNvSpPr>
                    <a:spLocks noChangeArrowheads="1"/>
                  </p:cNvSpPr>
                  <p:nvPr/>
                </p:nvSpPr>
                <p:spPr bwMode="auto">
                  <a:xfrm>
                    <a:off x="1584" y="1680"/>
                    <a:ext cx="192" cy="144"/>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sz="2400" i="1">
                      <a:latin typeface="Calibri" pitchFamily="34" charset="0"/>
                      <a:ea typeface="ＭＳ Ｐゴシック" pitchFamily="34" charset="-128"/>
                    </a:endParaRPr>
                  </a:p>
                </p:txBody>
              </p:sp>
              <p:sp>
                <p:nvSpPr>
                  <p:cNvPr id="35" name="Line 18"/>
                  <p:cNvSpPr>
                    <a:spLocks noChangeShapeType="1"/>
                  </p:cNvSpPr>
                  <p:nvPr/>
                </p:nvSpPr>
                <p:spPr bwMode="auto">
                  <a:xfrm>
                    <a:off x="1584" y="1680"/>
                    <a:ext cx="192" cy="0"/>
                  </a:xfrm>
                  <a:prstGeom prst="line">
                    <a:avLst/>
                  </a:prstGeom>
                  <a:noFill/>
                  <a:ln w="12700">
                    <a:solidFill>
                      <a:schemeClr val="tx1"/>
                    </a:solidFill>
                    <a:round/>
                    <a:headEnd/>
                    <a:tailEnd/>
                  </a:ln>
                </p:spPr>
                <p:txBody>
                  <a:bodyPr wrap="none" anchor="ctr"/>
                  <a:lstStyle/>
                  <a:p>
                    <a:endParaRPr lang="en-US"/>
                  </a:p>
                </p:txBody>
              </p:sp>
              <p:sp>
                <p:nvSpPr>
                  <p:cNvPr id="36" name="Line 19"/>
                  <p:cNvSpPr>
                    <a:spLocks noChangeShapeType="1"/>
                  </p:cNvSpPr>
                  <p:nvPr/>
                </p:nvSpPr>
                <p:spPr bwMode="auto">
                  <a:xfrm flipV="1">
                    <a:off x="1728" y="1632"/>
                    <a:ext cx="48" cy="48"/>
                  </a:xfrm>
                  <a:prstGeom prst="line">
                    <a:avLst/>
                  </a:prstGeom>
                  <a:noFill/>
                  <a:ln w="12700">
                    <a:solidFill>
                      <a:schemeClr val="tx1"/>
                    </a:solidFill>
                    <a:round/>
                    <a:headEnd/>
                    <a:tailEnd/>
                  </a:ln>
                </p:spPr>
                <p:txBody>
                  <a:bodyPr wrap="none" anchor="ctr"/>
                  <a:lstStyle/>
                  <a:p>
                    <a:endParaRPr lang="en-US"/>
                  </a:p>
                </p:txBody>
              </p:sp>
            </p:grpSp>
          </p:grpSp>
        </p:grpSp>
      </p:grpSp>
      <p:cxnSp>
        <p:nvCxnSpPr>
          <p:cNvPr id="51" name="Straight Connector 50"/>
          <p:cNvCxnSpPr>
            <a:stCxn id="22" idx="6"/>
          </p:cNvCxnSpPr>
          <p:nvPr/>
        </p:nvCxnSpPr>
        <p:spPr>
          <a:xfrm flipV="1">
            <a:off x="8080630" y="3516312"/>
            <a:ext cx="304800" cy="1588"/>
          </a:xfrm>
          <a:prstGeom prst="line">
            <a:avLst/>
          </a:prstGeom>
        </p:spPr>
        <p:style>
          <a:lnRef idx="1">
            <a:schemeClr val="dk1"/>
          </a:lnRef>
          <a:fillRef idx="0">
            <a:schemeClr val="dk1"/>
          </a:fillRef>
          <a:effectRef idx="0">
            <a:schemeClr val="dk1"/>
          </a:effectRef>
          <a:fontRef idx="minor">
            <a:schemeClr val="tx1"/>
          </a:fontRef>
        </p:style>
      </p:cxnSp>
      <p:sp>
        <p:nvSpPr>
          <p:cNvPr id="53" name="TextBox 43"/>
          <p:cNvSpPr txBox="1">
            <a:spLocks noChangeArrowheads="1"/>
          </p:cNvSpPr>
          <p:nvPr/>
        </p:nvSpPr>
        <p:spPr bwMode="auto">
          <a:xfrm>
            <a:off x="2971800" y="4419600"/>
            <a:ext cx="685800" cy="461665"/>
          </a:xfrm>
          <a:prstGeom prst="rect">
            <a:avLst/>
          </a:prstGeom>
          <a:noFill/>
          <a:ln w="9525">
            <a:noFill/>
            <a:miter lim="800000"/>
            <a:headEnd/>
            <a:tailEnd/>
          </a:ln>
        </p:spPr>
        <p:txBody>
          <a:bodyPr>
            <a:spAutoFit/>
          </a:bodyPr>
          <a:lstStyle/>
          <a:p>
            <a:pPr algn="ctr"/>
            <a:r>
              <a:rPr lang="en-US" sz="1200" dirty="0">
                <a:latin typeface="Calibri" pitchFamily="34" charset="0"/>
              </a:rPr>
              <a:t>Level 1</a:t>
            </a:r>
          </a:p>
          <a:p>
            <a:pPr algn="ctr"/>
            <a:r>
              <a:rPr lang="en-US" sz="1200" dirty="0">
                <a:latin typeface="Calibri" pitchFamily="34" charset="0"/>
              </a:rPr>
              <a:t>FLT</a:t>
            </a:r>
          </a:p>
        </p:txBody>
      </p:sp>
      <p:sp>
        <p:nvSpPr>
          <p:cNvPr id="54" name="TextBox 44"/>
          <p:cNvSpPr txBox="1">
            <a:spLocks noChangeArrowheads="1"/>
          </p:cNvSpPr>
          <p:nvPr/>
        </p:nvSpPr>
        <p:spPr bwMode="auto">
          <a:xfrm>
            <a:off x="228600" y="2354580"/>
            <a:ext cx="576262" cy="276999"/>
          </a:xfrm>
          <a:prstGeom prst="rect">
            <a:avLst/>
          </a:prstGeom>
          <a:noFill/>
          <a:ln w="9525">
            <a:noFill/>
            <a:miter lim="800000"/>
            <a:headEnd/>
            <a:tailEnd/>
          </a:ln>
        </p:spPr>
        <p:txBody>
          <a:bodyPr wrap="square">
            <a:spAutoFit/>
          </a:bodyPr>
          <a:lstStyle/>
          <a:p>
            <a:r>
              <a:rPr lang="en-US" dirty="0">
                <a:latin typeface="Calibri" pitchFamily="34" charset="0"/>
              </a:rPr>
              <a:t>FCPC</a:t>
            </a:r>
          </a:p>
        </p:txBody>
      </p:sp>
      <p:grpSp>
        <p:nvGrpSpPr>
          <p:cNvPr id="55" name="Group 24"/>
          <p:cNvGrpSpPr/>
          <p:nvPr/>
        </p:nvGrpSpPr>
        <p:grpSpPr>
          <a:xfrm>
            <a:off x="3913187" y="3034173"/>
            <a:ext cx="685800" cy="914400"/>
            <a:chOff x="3352801" y="2819400"/>
            <a:chExt cx="685800" cy="914400"/>
          </a:xfrm>
          <a:solidFill>
            <a:srgbClr val="0070C0"/>
          </a:solidFill>
        </p:grpSpPr>
        <p:sp>
          <p:nvSpPr>
            <p:cNvPr id="56" name="Down Arrow 19"/>
            <p:cNvSpPr/>
            <p:nvPr/>
          </p:nvSpPr>
          <p:spPr>
            <a:xfrm rot="16200000">
              <a:off x="3505201" y="3200400"/>
              <a:ext cx="381000" cy="685800"/>
            </a:xfrm>
            <a:prstGeom prst="downArrow">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 name="Down Arrow 20"/>
            <p:cNvSpPr/>
            <p:nvPr/>
          </p:nvSpPr>
          <p:spPr>
            <a:xfrm rot="16200000">
              <a:off x="3505201" y="2667000"/>
              <a:ext cx="381000" cy="685800"/>
            </a:xfrm>
            <a:prstGeom prst="downArrow">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58" name="TextBox 47"/>
          <p:cNvSpPr txBox="1">
            <a:spLocks noChangeArrowheads="1"/>
          </p:cNvSpPr>
          <p:nvPr/>
        </p:nvSpPr>
        <p:spPr bwMode="auto">
          <a:xfrm>
            <a:off x="3276600" y="3009900"/>
            <a:ext cx="685800" cy="514350"/>
          </a:xfrm>
          <a:prstGeom prst="rect">
            <a:avLst/>
          </a:prstGeom>
          <a:noFill/>
          <a:ln w="9525">
            <a:noFill/>
            <a:miter lim="800000"/>
            <a:headEnd/>
            <a:tailEnd/>
          </a:ln>
        </p:spPr>
        <p:txBody>
          <a:bodyPr>
            <a:spAutoFit/>
          </a:bodyPr>
          <a:lstStyle/>
          <a:p>
            <a:r>
              <a:rPr lang="en-US" sz="1100">
                <a:latin typeface="Calibri" pitchFamily="34" charset="0"/>
              </a:rPr>
              <a:t>Analog </a:t>
            </a:r>
          </a:p>
          <a:p>
            <a:r>
              <a:rPr lang="en-US" sz="1100">
                <a:latin typeface="Calibri" pitchFamily="34" charset="0"/>
              </a:rPr>
              <a:t>Data In</a:t>
            </a:r>
          </a:p>
        </p:txBody>
      </p:sp>
      <p:sp>
        <p:nvSpPr>
          <p:cNvPr id="59" name="TextBox 48"/>
          <p:cNvSpPr txBox="1">
            <a:spLocks noChangeArrowheads="1"/>
          </p:cNvSpPr>
          <p:nvPr/>
        </p:nvSpPr>
        <p:spPr bwMode="auto">
          <a:xfrm>
            <a:off x="3276600" y="3552825"/>
            <a:ext cx="685800" cy="514350"/>
          </a:xfrm>
          <a:prstGeom prst="rect">
            <a:avLst/>
          </a:prstGeom>
          <a:noFill/>
          <a:ln w="9525">
            <a:noFill/>
            <a:miter lim="800000"/>
            <a:headEnd/>
            <a:tailEnd/>
          </a:ln>
        </p:spPr>
        <p:txBody>
          <a:bodyPr>
            <a:spAutoFit/>
          </a:bodyPr>
          <a:lstStyle/>
          <a:p>
            <a:r>
              <a:rPr lang="en-US" sz="1100">
                <a:latin typeface="Calibri" pitchFamily="34" charset="0"/>
              </a:rPr>
              <a:t>Digital </a:t>
            </a:r>
          </a:p>
          <a:p>
            <a:r>
              <a:rPr lang="en-US" sz="1100">
                <a:latin typeface="Calibri" pitchFamily="34" charset="0"/>
              </a:rPr>
              <a:t>Data In</a:t>
            </a:r>
          </a:p>
        </p:txBody>
      </p:sp>
      <p:grpSp>
        <p:nvGrpSpPr>
          <p:cNvPr id="60" name="Group 85"/>
          <p:cNvGrpSpPr>
            <a:grpSpLocks/>
          </p:cNvGrpSpPr>
          <p:nvPr/>
        </p:nvGrpSpPr>
        <p:grpSpPr bwMode="auto">
          <a:xfrm>
            <a:off x="4626230" y="2601912"/>
            <a:ext cx="558800" cy="1828800"/>
            <a:chOff x="4682834" y="558339"/>
            <a:chExt cx="558339" cy="1828800"/>
          </a:xfrm>
        </p:grpSpPr>
        <p:sp>
          <p:nvSpPr>
            <p:cNvPr id="61" name="Flowchart: Process 60"/>
            <p:cNvSpPr/>
            <p:nvPr/>
          </p:nvSpPr>
          <p:spPr>
            <a:xfrm>
              <a:off x="4682834" y="558339"/>
              <a:ext cx="558339" cy="182880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2" name="TextBox 61"/>
            <p:cNvSpPr txBox="1"/>
            <p:nvPr/>
          </p:nvSpPr>
          <p:spPr>
            <a:xfrm>
              <a:off x="4876800" y="659824"/>
              <a:ext cx="312458" cy="1625830"/>
            </a:xfrm>
            <a:prstGeom prst="rect">
              <a:avLst/>
            </a:prstGeom>
            <a:noFill/>
          </p:spPr>
          <p:txBody>
            <a:bodyPr vert="wordArtVert" wrap="none">
              <a:spAutoFit/>
            </a:bodyPr>
            <a:lstStyle/>
            <a:p>
              <a:pPr>
                <a:defRPr/>
              </a:pPr>
              <a:r>
                <a:rPr lang="en-US" sz="700" dirty="0">
                  <a:latin typeface="Calibri" pitchFamily="34" charset="0"/>
                </a:rPr>
                <a:t>Conditioning</a:t>
              </a:r>
            </a:p>
          </p:txBody>
        </p:sp>
        <p:sp>
          <p:nvSpPr>
            <p:cNvPr id="63" name="TextBox 62"/>
            <p:cNvSpPr txBox="1"/>
            <p:nvPr/>
          </p:nvSpPr>
          <p:spPr>
            <a:xfrm>
              <a:off x="4716742" y="1043199"/>
              <a:ext cx="312458" cy="859081"/>
            </a:xfrm>
            <a:prstGeom prst="rect">
              <a:avLst/>
            </a:prstGeom>
            <a:noFill/>
          </p:spPr>
          <p:txBody>
            <a:bodyPr vert="wordArtVert" wrap="none">
              <a:spAutoFit/>
            </a:bodyPr>
            <a:lstStyle/>
            <a:p>
              <a:pPr>
                <a:defRPr/>
              </a:pPr>
              <a:r>
                <a:rPr lang="en-US" sz="700" dirty="0">
                  <a:latin typeface="Calibri" pitchFamily="34" charset="0"/>
                </a:rPr>
                <a:t>Signal</a:t>
              </a:r>
            </a:p>
          </p:txBody>
        </p:sp>
      </p:grpSp>
      <p:cxnSp>
        <p:nvCxnSpPr>
          <p:cNvPr id="64" name="Straight Arrow Connector 63"/>
          <p:cNvCxnSpPr/>
          <p:nvPr/>
        </p:nvCxnSpPr>
        <p:spPr>
          <a:xfrm>
            <a:off x="5185030" y="3059112"/>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5185030" y="3973512"/>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 name="Down Arrow 70"/>
          <p:cNvSpPr/>
          <p:nvPr/>
        </p:nvSpPr>
        <p:spPr>
          <a:xfrm>
            <a:off x="1129506" y="4320540"/>
            <a:ext cx="484188" cy="86106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4" name="TextBox 65"/>
          <p:cNvSpPr txBox="1">
            <a:spLocks noChangeArrowheads="1"/>
          </p:cNvSpPr>
          <p:nvPr/>
        </p:nvSpPr>
        <p:spPr bwMode="auto">
          <a:xfrm>
            <a:off x="3848100" y="5867400"/>
            <a:ext cx="1447800" cy="276999"/>
          </a:xfrm>
          <a:prstGeom prst="rect">
            <a:avLst/>
          </a:prstGeom>
          <a:noFill/>
          <a:ln w="9525">
            <a:noFill/>
            <a:miter lim="800000"/>
            <a:headEnd/>
            <a:tailEnd/>
          </a:ln>
        </p:spPr>
        <p:txBody>
          <a:bodyPr wrap="square">
            <a:spAutoFit/>
          </a:bodyPr>
          <a:lstStyle/>
          <a:p>
            <a:r>
              <a:rPr lang="en-US" dirty="0">
                <a:latin typeface="Calibri" pitchFamily="34" charset="0"/>
              </a:rPr>
              <a:t>Plasma Diagnostics</a:t>
            </a:r>
          </a:p>
        </p:txBody>
      </p:sp>
      <p:sp>
        <p:nvSpPr>
          <p:cNvPr id="78" name="TextBox 74"/>
          <p:cNvSpPr txBox="1">
            <a:spLocks noChangeArrowheads="1"/>
          </p:cNvSpPr>
          <p:nvPr/>
        </p:nvSpPr>
        <p:spPr bwMode="auto">
          <a:xfrm>
            <a:off x="6110543" y="4811712"/>
            <a:ext cx="674687" cy="369888"/>
          </a:xfrm>
          <a:prstGeom prst="rect">
            <a:avLst/>
          </a:prstGeom>
          <a:noFill/>
          <a:ln w="9525">
            <a:noFill/>
            <a:miter lim="800000"/>
            <a:headEnd/>
            <a:tailEnd/>
          </a:ln>
        </p:spPr>
        <p:txBody>
          <a:bodyPr wrap="none">
            <a:spAutoFit/>
          </a:bodyPr>
          <a:lstStyle/>
          <a:p>
            <a:r>
              <a:rPr lang="en-US">
                <a:latin typeface="Calibri" pitchFamily="34" charset="0"/>
              </a:rPr>
              <a:t>DCPS</a:t>
            </a:r>
          </a:p>
        </p:txBody>
      </p:sp>
      <p:cxnSp>
        <p:nvCxnSpPr>
          <p:cNvPr id="104" name="Straight Connector 103"/>
          <p:cNvCxnSpPr/>
          <p:nvPr/>
        </p:nvCxnSpPr>
        <p:spPr bwMode="auto">
          <a:xfrm rot="5400000">
            <a:off x="7505700" y="4389120"/>
            <a:ext cx="1752600" cy="0"/>
          </a:xfrm>
          <a:prstGeom prst="line">
            <a:avLst/>
          </a:prstGeom>
          <a:noFill/>
          <a:ln w="1587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rot="10800000">
            <a:off x="2895600" y="5265419"/>
            <a:ext cx="5486400" cy="0"/>
          </a:xfrm>
          <a:prstGeom prst="line">
            <a:avLst/>
          </a:prstGeom>
          <a:noFill/>
          <a:ln w="15875"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rot="5400000">
            <a:off x="2019300" y="4381500"/>
            <a:ext cx="1752600" cy="0"/>
          </a:xfrm>
          <a:prstGeom prst="line">
            <a:avLst/>
          </a:prstGeom>
          <a:noFill/>
          <a:ln w="15875" cap="flat" cmpd="sng" algn="ctr">
            <a:solidFill>
              <a:schemeClr val="tx1"/>
            </a:solidFill>
            <a:prstDash val="solid"/>
            <a:round/>
            <a:headEnd type="none" w="med" len="med"/>
            <a:tailEnd type="none" w="med" len="med"/>
          </a:ln>
          <a:effectLst/>
        </p:spPr>
      </p:cxnSp>
      <p:cxnSp>
        <p:nvCxnSpPr>
          <p:cNvPr id="113" name="Straight Connector 112"/>
          <p:cNvCxnSpPr>
            <a:endCxn id="27" idx="3"/>
          </p:cNvCxnSpPr>
          <p:nvPr/>
        </p:nvCxnSpPr>
        <p:spPr bwMode="auto">
          <a:xfrm rot="10800000">
            <a:off x="2514600" y="3497580"/>
            <a:ext cx="381000" cy="7620"/>
          </a:xfrm>
          <a:prstGeom prst="line">
            <a:avLst/>
          </a:prstGeom>
          <a:noFill/>
          <a:ln w="15875" cap="flat" cmpd="sng" algn="ctr">
            <a:solidFill>
              <a:schemeClr val="tx1"/>
            </a:solidFill>
            <a:prstDash val="solid"/>
            <a:round/>
            <a:headEnd type="none" w="med" len="med"/>
            <a:tailEnd type="triangle" w="med" len="med"/>
          </a:ln>
          <a:effectLst/>
        </p:spPr>
      </p:cxnSp>
      <p:sp>
        <p:nvSpPr>
          <p:cNvPr id="124" name="Flowchart: Process 123"/>
          <p:cNvSpPr/>
          <p:nvPr/>
        </p:nvSpPr>
        <p:spPr>
          <a:xfrm>
            <a:off x="4419600" y="1173480"/>
            <a:ext cx="1828800" cy="83820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PCS</a:t>
            </a:r>
          </a:p>
        </p:txBody>
      </p:sp>
      <p:sp>
        <p:nvSpPr>
          <p:cNvPr id="125" name="Flowchart: Process 124"/>
          <p:cNvSpPr/>
          <p:nvPr/>
        </p:nvSpPr>
        <p:spPr>
          <a:xfrm>
            <a:off x="1905000" y="1173480"/>
            <a:ext cx="1828800" cy="83820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PSRTC</a:t>
            </a:r>
          </a:p>
        </p:txBody>
      </p:sp>
      <p:cxnSp>
        <p:nvCxnSpPr>
          <p:cNvPr id="128" name="Straight Connector 127"/>
          <p:cNvCxnSpPr/>
          <p:nvPr/>
        </p:nvCxnSpPr>
        <p:spPr bwMode="auto">
          <a:xfrm rot="10800000" flipV="1">
            <a:off x="6248400" y="1600199"/>
            <a:ext cx="2362200" cy="7619"/>
          </a:xfrm>
          <a:prstGeom prst="line">
            <a:avLst/>
          </a:prstGeom>
          <a:noFill/>
          <a:ln w="15875" cap="flat" cmpd="sng" algn="ctr">
            <a:solidFill>
              <a:schemeClr val="tx1"/>
            </a:solidFill>
            <a:prstDash val="solid"/>
            <a:round/>
            <a:headEnd type="none" w="med" len="med"/>
            <a:tailEnd type="triangle" w="med" len="med"/>
          </a:ln>
          <a:effectLst/>
        </p:spPr>
      </p:cxnSp>
      <p:cxnSp>
        <p:nvCxnSpPr>
          <p:cNvPr id="131" name="Straight Connector 130"/>
          <p:cNvCxnSpPr/>
          <p:nvPr/>
        </p:nvCxnSpPr>
        <p:spPr bwMode="auto">
          <a:xfrm rot="5400000">
            <a:off x="6515100" y="3695700"/>
            <a:ext cx="4191000" cy="0"/>
          </a:xfrm>
          <a:prstGeom prst="line">
            <a:avLst/>
          </a:prstGeom>
          <a:noFill/>
          <a:ln w="15875"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rot="10800000">
            <a:off x="1676400" y="5791200"/>
            <a:ext cx="6934200" cy="0"/>
          </a:xfrm>
          <a:prstGeom prst="line">
            <a:avLst/>
          </a:prstGeom>
          <a:noFill/>
          <a:ln w="15875"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10800000">
            <a:off x="3733800" y="1600200"/>
            <a:ext cx="685800" cy="0"/>
          </a:xfrm>
          <a:prstGeom prst="line">
            <a:avLst/>
          </a:prstGeom>
          <a:noFill/>
          <a:ln w="15875" cap="flat" cmpd="sng" algn="ctr">
            <a:solidFill>
              <a:schemeClr val="tx1"/>
            </a:solidFill>
            <a:prstDash val="solid"/>
            <a:round/>
            <a:headEnd type="none" w="med" len="med"/>
            <a:tailEnd type="triangle" w="med" len="med"/>
          </a:ln>
          <a:effectLst/>
        </p:spPr>
      </p:cxnSp>
      <p:cxnSp>
        <p:nvCxnSpPr>
          <p:cNvPr id="138" name="Straight Connector 137"/>
          <p:cNvCxnSpPr/>
          <p:nvPr/>
        </p:nvCxnSpPr>
        <p:spPr bwMode="auto">
          <a:xfrm rot="10800000">
            <a:off x="1371600" y="1600200"/>
            <a:ext cx="533400" cy="0"/>
          </a:xfrm>
          <a:prstGeom prst="line">
            <a:avLst/>
          </a:prstGeom>
          <a:noFill/>
          <a:ln w="15875" cap="flat" cmpd="sng" algn="ctr">
            <a:solidFill>
              <a:schemeClr val="tx1"/>
            </a:solidFill>
            <a:prstDash val="solid"/>
            <a:round/>
            <a:headEnd type="none" w="med" len="med"/>
            <a:tailEnd type="none" w="med" len="med"/>
          </a:ln>
          <a:effectLst/>
        </p:spPr>
      </p:cxnSp>
      <p:cxnSp>
        <p:nvCxnSpPr>
          <p:cNvPr id="140" name="Straight Connector 139"/>
          <p:cNvCxnSpPr>
            <a:endCxn id="27" idx="0"/>
          </p:cNvCxnSpPr>
          <p:nvPr/>
        </p:nvCxnSpPr>
        <p:spPr bwMode="auto">
          <a:xfrm rot="5400000">
            <a:off x="822960" y="2148840"/>
            <a:ext cx="1097280" cy="0"/>
          </a:xfrm>
          <a:prstGeom prst="line">
            <a:avLst/>
          </a:prstGeom>
          <a:noFill/>
          <a:ln w="15875" cap="flat" cmpd="sng" algn="ctr">
            <a:solidFill>
              <a:schemeClr val="tx1"/>
            </a:solidFill>
            <a:prstDash val="solid"/>
            <a:round/>
            <a:headEnd type="none" w="med" len="med"/>
            <a:tailEnd type="triangle" w="med" len="med"/>
          </a:ln>
          <a:effectLst/>
        </p:spPr>
      </p:cxnSp>
      <p:sp>
        <p:nvSpPr>
          <p:cNvPr id="149" name="TextBox 44"/>
          <p:cNvSpPr txBox="1">
            <a:spLocks noChangeArrowheads="1"/>
          </p:cNvSpPr>
          <p:nvPr/>
        </p:nvSpPr>
        <p:spPr bwMode="auto">
          <a:xfrm>
            <a:off x="566738" y="5562600"/>
            <a:ext cx="576262" cy="461665"/>
          </a:xfrm>
          <a:prstGeom prst="rect">
            <a:avLst/>
          </a:prstGeom>
          <a:noFill/>
          <a:ln w="9525">
            <a:noFill/>
            <a:miter lim="800000"/>
            <a:headEnd/>
            <a:tailEnd/>
          </a:ln>
        </p:spPr>
        <p:txBody>
          <a:bodyPr wrap="square">
            <a:spAutoFit/>
          </a:bodyPr>
          <a:lstStyle/>
          <a:p>
            <a:pPr algn="ctr"/>
            <a:r>
              <a:rPr lang="en-US" dirty="0" smtClean="0">
                <a:latin typeface="Calibri" pitchFamily="34" charset="0"/>
              </a:rPr>
              <a:t>NSTX CSU</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71"/>
          <p:cNvSpPr>
            <a:spLocks noGrp="1"/>
          </p:cNvSpPr>
          <p:nvPr>
            <p:ph type="title"/>
          </p:nvPr>
        </p:nvSpPr>
        <p:spPr/>
        <p:txBody>
          <a:bodyPr/>
          <a:lstStyle/>
          <a:p>
            <a:r>
              <a:rPr lang="en-US" dirty="0" smtClean="0"/>
              <a:t>DCPS </a:t>
            </a:r>
            <a:r>
              <a:rPr lang="en-US" dirty="0" err="1" smtClean="0"/>
              <a:t>Hardwaer</a:t>
            </a:r>
            <a:r>
              <a:rPr lang="en-US" dirty="0" smtClean="0"/>
              <a:t> Block Diagram (1/2)</a:t>
            </a:r>
            <a:endParaRPr lang="en-US" dirty="0"/>
          </a:p>
        </p:txBody>
      </p:sp>
      <p:graphicFrame>
        <p:nvGraphicFramePr>
          <p:cNvPr id="1026" name="Object 2"/>
          <p:cNvGraphicFramePr>
            <a:graphicFrameLocks noChangeAspect="1"/>
          </p:cNvGraphicFramePr>
          <p:nvPr/>
        </p:nvGraphicFramePr>
        <p:xfrm>
          <a:off x="4884737" y="1066800"/>
          <a:ext cx="3344863" cy="5372100"/>
        </p:xfrm>
        <a:graphic>
          <a:graphicData uri="http://schemas.openxmlformats.org/presentationml/2006/ole">
            <p:oleObj spid="_x0000_s1026" name="Acrobat Document" r:id="rId4" imgW="15401752" imgH="24726900" progId="AcroExch.Document.7">
              <p:embed/>
            </p:oleObj>
          </a:graphicData>
        </a:graphic>
      </p:graphicFrame>
      <p:sp>
        <p:nvSpPr>
          <p:cNvPr id="76" name="Text Placeholder 10"/>
          <p:cNvSpPr txBox="1">
            <a:spLocks/>
          </p:cNvSpPr>
          <p:nvPr/>
        </p:nvSpPr>
        <p:spPr bwMode="auto">
          <a:xfrm>
            <a:off x="457200" y="1066800"/>
            <a:ext cx="3505200" cy="549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b="0" i="0" kern="0" dirty="0" smtClean="0">
                <a:solidFill>
                  <a:schemeClr val="tx1"/>
                </a:solidFill>
                <a:latin typeface="+mn-lt"/>
                <a:cs typeface="+mn-cs"/>
              </a:rPr>
              <a:t>Eight, 8-channel analog input boards</a:t>
            </a:r>
          </a:p>
          <a:p>
            <a:pPr marL="800100" lvl="1" indent="-342900" eaLnBrk="0" hangingPunct="0">
              <a:spcBef>
                <a:spcPct val="20000"/>
              </a:spcBef>
              <a:buFont typeface="Arial" pitchFamily="34" charset="0"/>
              <a:buChar char="•"/>
              <a:defRPr/>
            </a:pPr>
            <a:r>
              <a:rPr lang="en-US" sz="1400" b="0" i="0" kern="0" dirty="0" smtClean="0">
                <a:solidFill>
                  <a:schemeClr val="tx1"/>
                </a:solidFill>
              </a:rPr>
              <a:t>Analog inputs </a:t>
            </a:r>
            <a:r>
              <a:rPr lang="en-US" sz="1400" b="0" i="0" kern="0" dirty="0" smtClean="0">
                <a:solidFill>
                  <a:schemeClr val="tx1"/>
                </a:solidFill>
              </a:rPr>
              <a:t>with 5-pole, 4 kHz input filter and self-test </a:t>
            </a:r>
            <a:r>
              <a:rPr lang="en-US" sz="1400" b="0" i="0" kern="0" dirty="0" smtClean="0">
                <a:solidFill>
                  <a:schemeClr val="tx1"/>
                </a:solidFill>
              </a:rPr>
              <a:t>feature</a:t>
            </a:r>
            <a:r>
              <a:rPr lang="en-US" sz="1800" b="0" i="0" kern="0" dirty="0" smtClean="0">
                <a:solidFill>
                  <a:schemeClr val="tx1"/>
                </a:solidFill>
                <a:latin typeface="+mn-lt"/>
                <a:cs typeface="+mn-cs"/>
              </a:rPr>
              <a:t/>
            </a:r>
            <a:br>
              <a:rPr lang="en-US" sz="1800" b="0" i="0" kern="0" dirty="0" smtClean="0">
                <a:solidFill>
                  <a:schemeClr val="tx1"/>
                </a:solidFill>
                <a:latin typeface="+mn-lt"/>
                <a:cs typeface="+mn-cs"/>
              </a:rPr>
            </a:b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b="0" i="0" kern="0" dirty="0" smtClean="0">
                <a:solidFill>
                  <a:schemeClr val="tx1"/>
                </a:solidFill>
                <a:latin typeface="+mn-lt"/>
                <a:cs typeface="+mn-cs"/>
              </a:rPr>
              <a:t>Digital input board</a:t>
            </a:r>
            <a:br>
              <a:rPr lang="en-US" sz="1800" b="0" i="0" kern="0" dirty="0" smtClean="0">
                <a:solidFill>
                  <a:schemeClr val="tx1"/>
                </a:solidFill>
                <a:latin typeface="+mn-lt"/>
                <a:cs typeface="+mn-cs"/>
              </a:rPr>
            </a:b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b="0" i="0" kern="0" dirty="0" smtClean="0">
                <a:solidFill>
                  <a:schemeClr val="tx1"/>
                </a:solidFill>
                <a:latin typeface="+mn-lt"/>
                <a:cs typeface="+mn-cs"/>
              </a:rPr>
              <a:t>2 – National Instruments 6259 1.25 MS/s DAQ</a:t>
            </a:r>
            <a:br>
              <a:rPr lang="en-US" sz="1800" b="0" i="0" kern="0" dirty="0" smtClean="0">
                <a:solidFill>
                  <a:schemeClr val="tx1"/>
                </a:solidFill>
                <a:latin typeface="+mn-lt"/>
                <a:cs typeface="+mn-cs"/>
              </a:rPr>
            </a:br>
            <a:endParaRPr lang="en-US" sz="1800" b="0" i="0" kern="0" dirty="0" smtClean="0">
              <a:solidFill>
                <a:schemeClr val="tx1"/>
              </a:solidFill>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b="0" i="0" kern="0" dirty="0" smtClean="0">
                <a:solidFill>
                  <a:schemeClr val="tx1"/>
                </a:solidFill>
                <a:latin typeface="+mn-lt"/>
                <a:cs typeface="+mn-cs"/>
              </a:rPr>
              <a:t>I/O Board</a:t>
            </a:r>
            <a:br>
              <a:rPr lang="en-US" sz="1800" b="0" i="0" kern="0" dirty="0" smtClean="0">
                <a:solidFill>
                  <a:schemeClr val="tx1"/>
                </a:solidFill>
                <a:latin typeface="+mn-lt"/>
                <a:cs typeface="+mn-cs"/>
              </a:rPr>
            </a:br>
            <a:endParaRPr lang="en-US" sz="1800" b="0" i="0" kern="0" dirty="0" smtClean="0">
              <a:solidFill>
                <a:schemeClr val="tx1"/>
              </a:solidFill>
              <a:latin typeface="+mn-lt"/>
              <a:cs typeface="+mn-cs"/>
            </a:endParaRPr>
          </a:p>
          <a:p>
            <a:pPr marL="342900" indent="-342900" eaLnBrk="0" hangingPunct="0">
              <a:spcBef>
                <a:spcPct val="20000"/>
              </a:spcBef>
              <a:buFont typeface="Arial" pitchFamily="34" charset="0"/>
              <a:buChar char="•"/>
              <a:defRPr/>
            </a:pPr>
            <a:r>
              <a:rPr lang="en-US" sz="1800" b="0" i="0" kern="0" dirty="0" smtClean="0">
                <a:solidFill>
                  <a:schemeClr val="tx1"/>
                </a:solidFill>
              </a:rPr>
              <a:t>8 Channel Analog Input Board with 5-pole, 4 kHz input filter and self-test </a:t>
            </a:r>
            <a:r>
              <a:rPr lang="en-US" sz="1800" b="0" i="0" kern="0" dirty="0" smtClean="0">
                <a:solidFill>
                  <a:schemeClr val="tx1"/>
                </a:solidFill>
              </a:rPr>
              <a:t>feature</a:t>
            </a:r>
            <a:br>
              <a:rPr lang="en-US" sz="1800" b="0" i="0" kern="0" dirty="0" smtClean="0">
                <a:solidFill>
                  <a:schemeClr val="tx1"/>
                </a:solidFill>
              </a:rPr>
            </a:br>
            <a:endParaRPr lang="en-US" sz="1800" b="0" i="0" kern="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Dell</a:t>
            </a:r>
            <a:r>
              <a:rPr kumimoji="0" lang="en-US" sz="1800" b="0" i="0" u="none" strike="noStrike" kern="0" cap="none" spc="0" normalizeH="0" noProof="0" dirty="0" smtClean="0">
                <a:ln>
                  <a:noFill/>
                </a:ln>
                <a:solidFill>
                  <a:schemeClr val="tx1"/>
                </a:solidFill>
                <a:effectLst/>
                <a:uLnTx/>
                <a:uFillTx/>
                <a:latin typeface="+mn-lt"/>
                <a:ea typeface="+mn-ea"/>
                <a:cs typeface="+mn-cs"/>
              </a:rPr>
              <a:t> </a:t>
            </a:r>
            <a:r>
              <a:rPr kumimoji="0" lang="en-US" sz="1800" b="0" i="0" u="none" strike="noStrike" kern="0" cap="none" spc="0" normalizeH="0" noProof="0" dirty="0" err="1" smtClean="0">
                <a:ln>
                  <a:noFill/>
                </a:ln>
                <a:solidFill>
                  <a:schemeClr val="tx1"/>
                </a:solidFill>
                <a:effectLst/>
                <a:uLnTx/>
                <a:uFillTx/>
                <a:latin typeface="+mn-lt"/>
                <a:ea typeface="+mn-ea"/>
                <a:cs typeface="+mn-cs"/>
              </a:rPr>
              <a:t>PowerEdge</a:t>
            </a:r>
            <a:r>
              <a:rPr kumimoji="0" lang="en-US" sz="1800" b="0" i="0" u="none" strike="noStrike" kern="0" cap="none" spc="0" normalizeH="0" noProof="0" dirty="0" smtClean="0">
                <a:ln>
                  <a:noFill/>
                </a:ln>
                <a:solidFill>
                  <a:schemeClr val="tx1"/>
                </a:solidFill>
                <a:effectLst/>
                <a:uLnTx/>
                <a:uFillTx/>
                <a:latin typeface="+mn-lt"/>
                <a:ea typeface="+mn-ea"/>
                <a:cs typeface="+mn-cs"/>
              </a:rPr>
              <a:t> R910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Background</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1295400"/>
            <a:ext cx="8839200" cy="5029200"/>
          </a:xfrm>
        </p:spPr>
        <p:txBody>
          <a:bodyPr/>
          <a:lstStyle/>
          <a:p>
            <a:pPr eaLnBrk="1" fontAlgn="auto" hangingPunct="1">
              <a:spcAft>
                <a:spcPts val="0"/>
              </a:spcAft>
              <a:buFont typeface="Arial" pitchFamily="34" charset="0"/>
              <a:buChar char="•"/>
              <a:defRPr/>
            </a:pPr>
            <a:r>
              <a:rPr lang="en-US" sz="2000" dirty="0" smtClean="0"/>
              <a:t>Operating envelope of NSTX_CSU significantly greater than that of NSTX</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Expansion due to increased magnetic field strength (coil currents), changes to device geometry, new coils systems, increased pulse length, and new operating scenarios</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Combined range of currents can result in forces, temperatures, and stresses to both coils and structures that significantly exceed NSTX design limits</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Access to full operating space would result in compromised structural integrity and in some cases catastrophic failure</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Mechanical solution is not feasible (complicated design, cost, schedule, and flexibility)</a:t>
            </a:r>
            <a:br>
              <a:rPr lang="en-US" sz="2000" dirty="0" smtClean="0"/>
            </a:br>
            <a:r>
              <a:rPr lang="en-US" sz="2000" dirty="0" smtClean="0"/>
              <a:t/>
            </a:r>
            <a:br>
              <a:rPr lang="en-US" sz="2000" dirty="0" smtClean="0"/>
            </a:br>
            <a:endParaRPr lang="en-US" sz="2000" dirty="0" smtClean="0"/>
          </a:p>
          <a:p>
            <a:pPr eaLnBrk="1" fontAlgn="auto" hangingPunct="1">
              <a:spcAft>
                <a:spcPts val="0"/>
              </a:spcAft>
              <a:buFont typeface="Arial" pitchFamily="34" charset="0"/>
              <a:buChar char="•"/>
              <a:defRPr/>
            </a:pPr>
            <a:endParaRPr lang="en-US" sz="2000" dirty="0" smtClean="0"/>
          </a:p>
          <a:p>
            <a:pPr>
              <a:buClr>
                <a:srgbClr val="010000"/>
              </a:buClr>
            </a:pPr>
            <a:endParaRPr lang="en-US" sz="20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2</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Schedule</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a:buClr>
                <a:srgbClr val="010000"/>
              </a:buClr>
            </a:pPr>
            <a:r>
              <a:rPr lang="en-US" dirty="0" smtClean="0"/>
              <a:t>Successful CDR completed 3/2011</a:t>
            </a:r>
          </a:p>
          <a:p>
            <a:pPr lvl="1">
              <a:buClr>
                <a:srgbClr val="010000"/>
              </a:buClr>
            </a:pPr>
            <a:r>
              <a:rPr lang="en-US" dirty="0" smtClean="0"/>
              <a:t>Chit resolution ongoing (most resolved, one meeting to go) </a:t>
            </a:r>
            <a:br>
              <a:rPr lang="en-US" dirty="0" smtClean="0"/>
            </a:br>
            <a:endParaRPr lang="en-US" sz="1400" dirty="0" smtClean="0"/>
          </a:p>
          <a:p>
            <a:pPr>
              <a:buClr>
                <a:srgbClr val="010000"/>
              </a:buClr>
            </a:pPr>
            <a:r>
              <a:rPr lang="en-US" dirty="0" smtClean="0"/>
              <a:t>Systems code is under development (Woolley) with beta version expected in June</a:t>
            </a:r>
          </a:p>
          <a:p>
            <a:pPr lvl="1">
              <a:buClr>
                <a:srgbClr val="010000"/>
              </a:buClr>
            </a:pPr>
            <a:r>
              <a:rPr lang="en-US" dirty="0" smtClean="0"/>
              <a:t>Will be used to exercise DCPS algorithms on NSTX and NSTX CSU configurations during next two run periods</a:t>
            </a:r>
            <a:br>
              <a:rPr lang="en-US" dirty="0" smtClean="0"/>
            </a:br>
            <a:endParaRPr lang="en-US" sz="1400" dirty="0" smtClean="0"/>
          </a:p>
          <a:p>
            <a:pPr>
              <a:buClr>
                <a:srgbClr val="010000"/>
              </a:buClr>
            </a:pPr>
            <a:r>
              <a:rPr lang="en-US" dirty="0" smtClean="0"/>
              <a:t>System drawings for preliminary design complete and under review</a:t>
            </a:r>
            <a:br>
              <a:rPr lang="en-US" dirty="0" smtClean="0"/>
            </a:br>
            <a:endParaRPr lang="en-US" sz="1400" dirty="0" smtClean="0"/>
          </a:p>
          <a:p>
            <a:pPr>
              <a:buClr>
                <a:srgbClr val="010000"/>
              </a:buClr>
            </a:pPr>
            <a:r>
              <a:rPr lang="en-US" dirty="0" smtClean="0"/>
              <a:t>PDR scheduled for June (tentative date 6/17)</a:t>
            </a:r>
          </a:p>
          <a:p>
            <a:pPr lvl="1">
              <a:buClr>
                <a:srgbClr val="010000"/>
              </a:buClr>
            </a:pPr>
            <a:r>
              <a:rPr lang="en-US" dirty="0" smtClean="0"/>
              <a:t>One external reviewer commitment (try for one more)</a:t>
            </a:r>
            <a:br>
              <a:rPr lang="en-US" dirty="0" smtClean="0"/>
            </a:br>
            <a:endParaRPr lang="en-US" sz="1000" dirty="0" smtClean="0"/>
          </a:p>
          <a:p>
            <a:pPr>
              <a:buClr>
                <a:srgbClr val="010000"/>
              </a:buClr>
            </a:pPr>
            <a:r>
              <a:rPr lang="en-US" dirty="0" smtClean="0"/>
              <a:t>FDR to follow in 2012</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20</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Background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486400"/>
          </a:xfrm>
        </p:spPr>
        <p:txBody>
          <a:bodyPr/>
          <a:lstStyle/>
          <a:p>
            <a:pPr>
              <a:buClr>
                <a:srgbClr val="010000"/>
              </a:buClr>
            </a:pPr>
            <a:r>
              <a:rPr lang="en-US" sz="2000" dirty="0" smtClean="0"/>
              <a:t>Static methods could result in severe operation limitations (e.g., PF4-PF5 simultaneous operation)</a:t>
            </a:r>
            <a:br>
              <a:rPr lang="en-US" sz="2000" dirty="0" smtClean="0"/>
            </a:br>
            <a:endParaRPr lang="en-US" sz="2000" dirty="0" smtClean="0"/>
          </a:p>
          <a:p>
            <a:pPr>
              <a:buClr>
                <a:srgbClr val="010000"/>
              </a:buClr>
            </a:pPr>
            <a:r>
              <a:rPr lang="en-US" sz="2000" dirty="0" smtClean="0"/>
              <a:t>Project is determining critical set of values (forces, stresses, temperatures, combinations) that combined with their derivatives define the machine “state” with respect to machine integrity</a:t>
            </a:r>
            <a:br>
              <a:rPr lang="en-US" sz="2000" dirty="0" smtClean="0"/>
            </a:br>
            <a:endParaRPr lang="en-US" sz="20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3</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Other Experiments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eaLnBrk="1" hangingPunct="1"/>
            <a:r>
              <a:rPr lang="en-US" sz="2000" dirty="0" smtClean="0"/>
              <a:t>DIII-D</a:t>
            </a:r>
          </a:p>
          <a:p>
            <a:pPr lvl="1" eaLnBrk="1" hangingPunct="1">
              <a:buFont typeface="Arial" charset="0"/>
              <a:buChar char="•"/>
            </a:pPr>
            <a:r>
              <a:rPr lang="en-US" sz="1600" dirty="0" smtClean="0"/>
              <a:t>Immediate “abort” (shutdown all power systems and short the OH coil) and “next shot prevention” protection</a:t>
            </a:r>
            <a:br>
              <a:rPr lang="en-US" sz="1600" dirty="0" smtClean="0"/>
            </a:br>
            <a:endParaRPr lang="en-US" sz="1600" dirty="0" smtClean="0"/>
          </a:p>
          <a:p>
            <a:pPr lvl="1" eaLnBrk="1" hangingPunct="1">
              <a:buFont typeface="Arial" charset="0"/>
              <a:buChar char="•"/>
            </a:pPr>
            <a:r>
              <a:rPr lang="en-US" sz="1600" dirty="0" smtClean="0"/>
              <a:t>Thermally, the coils should be able to withstand the heat from one shot if cooling is lost during the shot (if the coil has totally cooled down from the previous shot)</a:t>
            </a:r>
            <a:br>
              <a:rPr lang="en-US" sz="1600" dirty="0" smtClean="0"/>
            </a:br>
            <a:endParaRPr lang="en-US" sz="1600" dirty="0" smtClean="0"/>
          </a:p>
          <a:p>
            <a:pPr lvl="1" eaLnBrk="1" hangingPunct="1">
              <a:buFont typeface="Arial" charset="0"/>
              <a:buChar char="•"/>
            </a:pPr>
            <a:r>
              <a:rPr lang="en-US" sz="1600" dirty="0" smtClean="0"/>
              <a:t>Coil Monitoring</a:t>
            </a:r>
            <a:br>
              <a:rPr lang="en-US" sz="1600" dirty="0" smtClean="0"/>
            </a:br>
            <a:endParaRPr lang="en-US" sz="1600" dirty="0" smtClean="0"/>
          </a:p>
          <a:p>
            <a:pPr lvl="2" eaLnBrk="1" hangingPunct="1"/>
            <a:r>
              <a:rPr lang="en-US" sz="1200" dirty="0" smtClean="0"/>
              <a:t>Ground Fault</a:t>
            </a:r>
          </a:p>
          <a:p>
            <a:pPr lvl="2" eaLnBrk="1" hangingPunct="1"/>
            <a:r>
              <a:rPr lang="en-US" sz="1200" dirty="0" smtClean="0"/>
              <a:t>Over current</a:t>
            </a:r>
          </a:p>
          <a:p>
            <a:pPr lvl="2" eaLnBrk="1" hangingPunct="1"/>
            <a:r>
              <a:rPr lang="en-US" sz="1200" dirty="0" smtClean="0"/>
              <a:t>Coil coolant flow</a:t>
            </a:r>
          </a:p>
          <a:p>
            <a:pPr lvl="2" eaLnBrk="1" hangingPunct="1"/>
            <a:r>
              <a:rPr lang="en-US" sz="1200" dirty="0" smtClean="0"/>
              <a:t>Coil coolant pressure</a:t>
            </a:r>
          </a:p>
          <a:p>
            <a:pPr lvl="2" eaLnBrk="1" hangingPunct="1"/>
            <a:r>
              <a:rPr lang="en-US" sz="1200" dirty="0" smtClean="0"/>
              <a:t>Coil outlet coolant temperature</a:t>
            </a:r>
          </a:p>
          <a:p>
            <a:pPr lvl="2" eaLnBrk="1" hangingPunct="1"/>
            <a:r>
              <a:rPr lang="en-US" sz="1200" dirty="0" smtClean="0"/>
              <a:t>Coil conductor temperature</a:t>
            </a:r>
            <a:br>
              <a:rPr lang="en-US" sz="1200" dirty="0" smtClean="0"/>
            </a:br>
            <a:endParaRPr lang="en-US" sz="1200" dirty="0" smtClean="0"/>
          </a:p>
          <a:p>
            <a:pPr lvl="2" eaLnBrk="1" hangingPunct="1"/>
            <a:r>
              <a:rPr lang="en-US" sz="1200" dirty="0" smtClean="0"/>
              <a:t>B-coil  (TF) bundle deflection</a:t>
            </a:r>
          </a:p>
          <a:p>
            <a:pPr lvl="2" eaLnBrk="1" hangingPunct="1"/>
            <a:r>
              <a:rPr lang="en-US" sz="1200" dirty="0" smtClean="0"/>
              <a:t>B-coil center post twist</a:t>
            </a:r>
          </a:p>
          <a:p>
            <a:pPr lvl="2" eaLnBrk="1" hangingPunct="1"/>
            <a:r>
              <a:rPr lang="en-US" sz="1200" dirty="0" smtClean="0"/>
              <a:t>B-coil pre-stress monitoring</a:t>
            </a:r>
            <a:br>
              <a:rPr lang="en-US" sz="1200" dirty="0" smtClean="0"/>
            </a:br>
            <a:r>
              <a:rPr lang="en-US" sz="1200" dirty="0" smtClean="0"/>
              <a:t/>
            </a:r>
            <a:br>
              <a:rPr lang="en-US" sz="1200" dirty="0" smtClean="0"/>
            </a:br>
            <a:endParaRPr lang="en-US" sz="1200" dirty="0" smtClean="0"/>
          </a:p>
          <a:p>
            <a:pPr lvl="1" eaLnBrk="1" hangingPunct="1">
              <a:buFont typeface="Arial" charset="0"/>
              <a:buChar char="•"/>
            </a:pPr>
            <a:r>
              <a:rPr lang="en-US" sz="1600" dirty="0" smtClean="0"/>
              <a:t>Other (undocumented)</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4</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Other Experiments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eaLnBrk="1" hangingPunct="1"/>
            <a:r>
              <a:rPr lang="en-US" sz="2000" dirty="0" smtClean="0"/>
              <a:t>C-Mod</a:t>
            </a:r>
          </a:p>
          <a:p>
            <a:pPr lvl="1" eaLnBrk="1" hangingPunct="1">
              <a:buFont typeface="Arial" charset="0"/>
              <a:buChar char="•"/>
            </a:pPr>
            <a:r>
              <a:rPr lang="en-US" sz="1600" dirty="0" smtClean="0"/>
              <a:t>Multiple non-integrated systems</a:t>
            </a:r>
            <a:br>
              <a:rPr lang="en-US" sz="1600" dirty="0" smtClean="0"/>
            </a:br>
            <a:endParaRPr lang="en-US" sz="1600" dirty="0" smtClean="0"/>
          </a:p>
          <a:p>
            <a:pPr lvl="1" eaLnBrk="1" hangingPunct="1">
              <a:buFont typeface="Arial" charset="0"/>
              <a:buChar char="•"/>
            </a:pPr>
            <a:r>
              <a:rPr lang="en-US" sz="1600" dirty="0" smtClean="0"/>
              <a:t>Coil  temperature monitoring</a:t>
            </a:r>
            <a:br>
              <a:rPr lang="en-US" sz="1600" dirty="0" smtClean="0"/>
            </a:br>
            <a:endParaRPr lang="en-US" sz="1600" dirty="0" smtClean="0"/>
          </a:p>
          <a:p>
            <a:pPr lvl="1" eaLnBrk="1" hangingPunct="1">
              <a:buFont typeface="Arial" charset="0"/>
              <a:buChar char="•"/>
            </a:pPr>
            <a:r>
              <a:rPr lang="en-US" sz="1600" dirty="0" smtClean="0"/>
              <a:t>Real-time I</a:t>
            </a:r>
            <a:r>
              <a:rPr lang="en-US" sz="1600" baseline="30000" dirty="0" smtClean="0"/>
              <a:t>2</a:t>
            </a:r>
            <a:r>
              <a:rPr lang="en-US" sz="1600" dirty="0" smtClean="0"/>
              <a:t>t calculation and temperature modeling (microcontrollers)</a:t>
            </a:r>
            <a:br>
              <a:rPr lang="en-US" sz="1600" dirty="0" smtClean="0"/>
            </a:br>
            <a:endParaRPr lang="en-US" sz="1600" dirty="0" smtClean="0"/>
          </a:p>
          <a:p>
            <a:pPr lvl="1" eaLnBrk="1" hangingPunct="1">
              <a:buFont typeface="Arial" charset="0"/>
              <a:buChar char="•"/>
            </a:pPr>
            <a:r>
              <a:rPr lang="en-US" sz="1600" dirty="0" smtClean="0"/>
              <a:t>OH force monitors (analog)</a:t>
            </a:r>
            <a:br>
              <a:rPr lang="en-US" sz="1600" dirty="0" smtClean="0"/>
            </a:br>
            <a:endParaRPr lang="en-US" sz="1600" dirty="0" smtClean="0"/>
          </a:p>
          <a:p>
            <a:pPr lvl="1" eaLnBrk="1" hangingPunct="1">
              <a:buFont typeface="Arial" charset="0"/>
              <a:buChar char="•"/>
            </a:pPr>
            <a:r>
              <a:rPr lang="en-US" sz="1600" dirty="0" smtClean="0"/>
              <a:t>Over current protection</a:t>
            </a:r>
            <a:br>
              <a:rPr lang="en-US" sz="1600" dirty="0" smtClean="0"/>
            </a:br>
            <a:endParaRPr lang="en-US" sz="1600" dirty="0" smtClean="0"/>
          </a:p>
          <a:p>
            <a:pPr lvl="1" eaLnBrk="1" hangingPunct="1">
              <a:buFont typeface="Arial" charset="0"/>
              <a:buChar char="•"/>
            </a:pPr>
            <a:r>
              <a:rPr lang="en-US" sz="1600" dirty="0" smtClean="0"/>
              <a:t>RF coupler protection</a:t>
            </a:r>
            <a:br>
              <a:rPr lang="en-US" sz="1600" dirty="0" smtClean="0"/>
            </a:br>
            <a:endParaRPr lang="en-US" sz="1600" dirty="0" smtClean="0"/>
          </a:p>
          <a:p>
            <a:pPr lvl="1" eaLnBrk="1" hangingPunct="1">
              <a:buFont typeface="Arial" charset="0"/>
              <a:buChar char="•"/>
            </a:pPr>
            <a:r>
              <a:rPr lang="en-US" sz="1600" dirty="0" smtClean="0"/>
              <a:t>RF transmitter protection (in design phase)</a:t>
            </a:r>
            <a:br>
              <a:rPr lang="en-US" sz="1600" dirty="0" smtClean="0"/>
            </a:br>
            <a:endParaRPr lang="en-US" sz="1600" dirty="0" smtClean="0"/>
          </a:p>
          <a:p>
            <a:pPr lvl="1" eaLnBrk="1" hangingPunct="1">
              <a:buFont typeface="Arial" charset="0"/>
              <a:buChar char="•"/>
            </a:pPr>
            <a:r>
              <a:rPr lang="en-US" sz="1600" dirty="0" smtClean="0"/>
              <a:t>Other (undocumented)</a:t>
            </a:r>
            <a:br>
              <a:rPr lang="en-US" sz="1600" dirty="0" smtClean="0"/>
            </a:br>
            <a:endParaRPr lang="en-US" sz="1600" dirty="0" smtClean="0"/>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5</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Design Basis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eaLnBrk="1" fontAlgn="auto" hangingPunct="1">
              <a:spcAft>
                <a:spcPts val="0"/>
              </a:spcAft>
              <a:buFont typeface="Arial" pitchFamily="34" charset="0"/>
              <a:buChar char="•"/>
              <a:defRPr/>
            </a:pPr>
            <a:r>
              <a:rPr lang="en-US" sz="2000" dirty="0" smtClean="0"/>
              <a:t>DCPS will provide real-time protection to NSTX_CSU mechanical components</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DCPS algorithms will not only provide instantaneous protection but also in the “first derivative” sense</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The DCPS will not allow successive plasma attempts at a rate that exceeds the basic duty cycle of the NSTX_CSU (5 s / 1200 s = 0.4 %) </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Computing hardware shall be chosen with headroom for expansion</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Operation of the DCPS shall be fail safe. It will be impossible to run the machine with the DCPS faulted or in a powered off state</a:t>
            </a:r>
            <a:br>
              <a:rPr lang="en-US" sz="2000" dirty="0" smtClean="0"/>
            </a:br>
            <a:endParaRPr lang="en-US" sz="2000" dirty="0" smtClean="0"/>
          </a:p>
          <a:p>
            <a:pPr eaLnBrk="1" fontAlgn="auto" hangingPunct="1">
              <a:spcAft>
                <a:spcPts val="0"/>
              </a:spcAft>
              <a:buFont typeface="Arial" pitchFamily="34" charset="0"/>
              <a:buChar char="•"/>
              <a:defRPr/>
            </a:pPr>
            <a:r>
              <a:rPr lang="en-US" sz="2000" dirty="0" smtClean="0"/>
              <a:t>The DCPS will, where reasonable, use “off the shelf” industry standard components</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6</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Design Basis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1066800"/>
            <a:ext cx="8839200" cy="5410200"/>
          </a:xfrm>
        </p:spPr>
        <p:txBody>
          <a:bodyPr/>
          <a:lstStyle/>
          <a:p>
            <a:pPr eaLnBrk="1" hangingPunct="1"/>
            <a:r>
              <a:rPr lang="en-US" sz="2000" dirty="0" smtClean="0"/>
              <a:t>The DCPS will use redundancy, to the greatest extent possible, to increase reliability</a:t>
            </a:r>
            <a:br>
              <a:rPr lang="en-US" sz="2000" dirty="0" smtClean="0"/>
            </a:br>
            <a:endParaRPr lang="en-US" sz="2000" dirty="0" smtClean="0"/>
          </a:p>
          <a:p>
            <a:pPr eaLnBrk="1" hangingPunct="1"/>
            <a:r>
              <a:rPr lang="en-US" sz="2000" dirty="0" smtClean="0"/>
              <a:t>Any fault or failure on any DCPS unit will be considered genuine and cause a Level 1 fault</a:t>
            </a:r>
            <a:br>
              <a:rPr lang="en-US" sz="2000" dirty="0" smtClean="0"/>
            </a:br>
            <a:endParaRPr lang="en-US" sz="2000" dirty="0" smtClean="0"/>
          </a:p>
          <a:p>
            <a:pPr eaLnBrk="1" hangingPunct="1"/>
            <a:r>
              <a:rPr lang="en-US" sz="2000" dirty="0" smtClean="0"/>
              <a:t>Software shall be written in modern, structured programming language</a:t>
            </a:r>
            <a:br>
              <a:rPr lang="en-US" sz="2000" dirty="0" smtClean="0"/>
            </a:br>
            <a:endParaRPr lang="en-US" sz="2000" dirty="0" smtClean="0"/>
          </a:p>
          <a:p>
            <a:pPr eaLnBrk="1" hangingPunct="1"/>
            <a:r>
              <a:rPr lang="en-US" sz="2000" dirty="0" smtClean="0"/>
              <a:t>The DCPS software will include data archive and restore functionality</a:t>
            </a:r>
            <a:br>
              <a:rPr lang="en-US" sz="2000" dirty="0" smtClean="0"/>
            </a:br>
            <a:endParaRPr lang="en-US" sz="2000" dirty="0" smtClean="0"/>
          </a:p>
          <a:p>
            <a:pPr eaLnBrk="1" hangingPunct="1"/>
            <a:r>
              <a:rPr lang="en-US" sz="2000" dirty="0" smtClean="0"/>
              <a:t>The DCPS will be located indoors within a temperature controlled environment (heating and air conditioning) with a maximum ambient temperature of 24 ºC (FCPC junction area)</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7</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Benefits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marL="457200" indent="-457200" eaLnBrk="1" fontAlgn="auto" hangingPunct="1">
              <a:spcAft>
                <a:spcPts val="0"/>
              </a:spcAft>
              <a:buFont typeface="Arial" pitchFamily="34" charset="0"/>
              <a:buChar char="•"/>
              <a:defRPr/>
            </a:pPr>
            <a:r>
              <a:rPr lang="en-US" sz="2000" dirty="0" smtClean="0"/>
              <a:t>Easy reconfiguration – the DCPS algorithms and interlock limits can be easily changed in response to changing experimental requirements or changes in the state of the protected hardware</a:t>
            </a:r>
            <a:br>
              <a:rPr lang="en-US" sz="2000" dirty="0" smtClean="0"/>
            </a:br>
            <a:endParaRPr lang="en-US" sz="2000" dirty="0" smtClean="0"/>
          </a:p>
          <a:p>
            <a:pPr marL="457200" indent="-457200" eaLnBrk="1" fontAlgn="auto" hangingPunct="1">
              <a:spcAft>
                <a:spcPts val="0"/>
              </a:spcAft>
              <a:buFont typeface="Arial" pitchFamily="34" charset="0"/>
              <a:buChar char="•"/>
              <a:defRPr/>
            </a:pPr>
            <a:r>
              <a:rPr lang="en-US" sz="2000" dirty="0" smtClean="0"/>
              <a:t>The DCPS is capable of monitoring and interlocking a set intersecting/competing objectives with both unmatched accuracy and redundancy</a:t>
            </a:r>
            <a:br>
              <a:rPr lang="en-US" sz="2000" dirty="0" smtClean="0"/>
            </a:br>
            <a:endParaRPr lang="en-US" sz="2000" dirty="0" smtClean="0"/>
          </a:p>
          <a:p>
            <a:pPr marL="457200" indent="-457200" eaLnBrk="1" fontAlgn="auto" hangingPunct="1">
              <a:spcAft>
                <a:spcPts val="0"/>
              </a:spcAft>
              <a:buFont typeface="Arial" pitchFamily="34" charset="0"/>
              <a:buChar char="•"/>
              <a:defRPr/>
            </a:pPr>
            <a:r>
              <a:rPr lang="en-US" sz="2000" dirty="0" smtClean="0"/>
              <a:t>The DCPS algorithms can be exercised off-line for both post-shot evaluative analysis and for scenario development</a:t>
            </a:r>
            <a:br>
              <a:rPr lang="en-US" sz="2000" dirty="0" smtClean="0"/>
            </a:br>
            <a:endParaRPr lang="en-US" sz="2000" dirty="0" smtClean="0"/>
          </a:p>
          <a:p>
            <a:pPr marL="457200" indent="-457200" eaLnBrk="1" fontAlgn="auto" hangingPunct="1">
              <a:spcAft>
                <a:spcPts val="0"/>
              </a:spcAft>
              <a:buFont typeface="Arial" pitchFamily="34" charset="0"/>
              <a:buChar char="•"/>
              <a:defRPr/>
            </a:pPr>
            <a:r>
              <a:rPr lang="en-US" sz="2000" dirty="0" smtClean="0"/>
              <a:t>DCPS algorithms can provide data to other processes (</a:t>
            </a:r>
            <a:r>
              <a:rPr lang="en-US" sz="2000" dirty="0" err="1" smtClean="0"/>
              <a:t>psc</a:t>
            </a:r>
            <a:r>
              <a:rPr lang="en-US" sz="2000" dirty="0" smtClean="0"/>
              <a:t>, </a:t>
            </a:r>
            <a:r>
              <a:rPr lang="en-US" sz="2000" dirty="0" err="1" smtClean="0"/>
              <a:t>psrtc</a:t>
            </a:r>
            <a:r>
              <a:rPr lang="en-US" sz="2000" dirty="0" smtClean="0"/>
              <a:t>, etc.) that can be used to modify process behavior for fault and/or disruption avoidance</a:t>
            </a:r>
            <a:br>
              <a:rPr lang="en-US" sz="2000" dirty="0" smtClean="0"/>
            </a:br>
            <a:endParaRPr lang="en-US" sz="2000" dirty="0" smtClean="0"/>
          </a:p>
          <a:p>
            <a:pPr marL="457200" indent="-457200" eaLnBrk="1" fontAlgn="auto" hangingPunct="1">
              <a:spcAft>
                <a:spcPts val="0"/>
              </a:spcAft>
              <a:buFont typeface="Arial" pitchFamily="34" charset="0"/>
              <a:buChar char="•"/>
              <a:defRPr/>
            </a:pPr>
            <a:r>
              <a:rPr lang="en-US" sz="2000" dirty="0" smtClean="0"/>
              <a:t>Algorithms can be easily added for new hardware</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8</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0" name="Rectangle 2"/>
          <p:cNvSpPr>
            <a:spLocks noGrp="1" noChangeArrowheads="1"/>
          </p:cNvSpPr>
          <p:nvPr>
            <p:ph type="title"/>
          </p:nvPr>
        </p:nvSpPr>
        <p:spPr/>
        <p:txBody>
          <a:bodyPr/>
          <a:lstStyle/>
          <a:p>
            <a:r>
              <a:rPr lang="en-US" dirty="0" smtClean="0"/>
              <a:t>Benefits (cont.)</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102" name="Rectangle 3"/>
          <p:cNvSpPr>
            <a:spLocks noGrp="1" noChangeArrowheads="1"/>
          </p:cNvSpPr>
          <p:nvPr>
            <p:ph type="body" idx="1"/>
          </p:nvPr>
        </p:nvSpPr>
        <p:spPr>
          <a:xfrm>
            <a:off x="152400" y="990600"/>
            <a:ext cx="8839200" cy="5562600"/>
          </a:xfrm>
        </p:spPr>
        <p:txBody>
          <a:bodyPr/>
          <a:lstStyle/>
          <a:p>
            <a:pPr marL="457200" indent="-457200" eaLnBrk="1" fontAlgn="auto" hangingPunct="1">
              <a:spcAft>
                <a:spcPts val="0"/>
              </a:spcAft>
              <a:buFont typeface="Arial" pitchFamily="34" charset="0"/>
              <a:buChar char="•"/>
              <a:defRPr/>
            </a:pPr>
            <a:r>
              <a:rPr lang="en-US" sz="2000" dirty="0" smtClean="0"/>
              <a:t>Self-check algorithms can continuously monitor system health</a:t>
            </a:r>
            <a:br>
              <a:rPr lang="en-US" sz="2000" dirty="0" smtClean="0"/>
            </a:br>
            <a:endParaRPr lang="en-US" sz="2000" dirty="0" smtClean="0"/>
          </a:p>
          <a:p>
            <a:pPr marL="457200" indent="-457200" eaLnBrk="1" fontAlgn="auto" hangingPunct="1">
              <a:spcAft>
                <a:spcPts val="0"/>
              </a:spcAft>
              <a:buFont typeface="Arial" pitchFamily="34" charset="0"/>
              <a:buChar char="•"/>
              <a:defRPr/>
            </a:pPr>
            <a:r>
              <a:rPr lang="en-US" sz="2000" dirty="0" smtClean="0"/>
              <a:t>The DCPS hardware and software will be capable of providing simultaneous protection on multiple timescales (coils-power-supplies control systems, forces, stresses and strains, thermal processes)</a:t>
            </a: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5" name="Slide Number Placeholder 6"/>
          <p:cNvSpPr>
            <a:spLocks noGrp="1"/>
          </p:cNvSpPr>
          <p:nvPr>
            <p:ph type="sldNum" sz="quarter" idx="10"/>
          </p:nvPr>
        </p:nvSpPr>
        <p:spPr/>
        <p:txBody>
          <a:bodyPr/>
          <a:lstStyle/>
          <a:p>
            <a:pPr>
              <a:defRPr/>
            </a:pPr>
            <a:fld id="{2086C599-0D23-48F5-984F-F0FF625A7219}" type="slidenum">
              <a:rPr lang="en-US" smtClean="0"/>
              <a:pPr>
                <a:defRPr/>
              </a:pPr>
              <a:t>9</a:t>
            </a:fld>
            <a:endParaRPr lang="en-US" dirty="0"/>
          </a:p>
        </p:txBody>
      </p: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69948</TotalTime>
  <Words>804</Words>
  <Application>Microsoft Office PowerPoint</Application>
  <PresentationFormat>On-screen Show (4:3)</PresentationFormat>
  <Paragraphs>293</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Blank Presentation</vt:lpstr>
      <vt:lpstr>Adobe Acrobat Document</vt:lpstr>
      <vt:lpstr>Slide 1</vt:lpstr>
      <vt:lpstr>Background</vt:lpstr>
      <vt:lpstr>Background (cont.)</vt:lpstr>
      <vt:lpstr>Other Experiments</vt:lpstr>
      <vt:lpstr>Other Experiments (cont.)</vt:lpstr>
      <vt:lpstr>Design Basis</vt:lpstr>
      <vt:lpstr>Design Basis (cont.)</vt:lpstr>
      <vt:lpstr>Benefits</vt:lpstr>
      <vt:lpstr>Benefits (cont.)</vt:lpstr>
      <vt:lpstr>Functionality</vt:lpstr>
      <vt:lpstr>Functionality (cont)</vt:lpstr>
      <vt:lpstr>Design Requirements</vt:lpstr>
      <vt:lpstr>Design Requirements (cont.)</vt:lpstr>
      <vt:lpstr>Current Design</vt:lpstr>
      <vt:lpstr>Current Design (cont.)</vt:lpstr>
      <vt:lpstr>Algorithms</vt:lpstr>
      <vt:lpstr>Algorithms</vt:lpstr>
      <vt:lpstr>Block Diagram with DCPS</vt:lpstr>
      <vt:lpstr>DCPS Hardwaer Block Diagram (1/2)</vt:lpstr>
      <vt:lpstr>Schedule</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Ronald E. Hatcher</cp:lastModifiedBy>
  <cp:revision>12396</cp:revision>
  <dcterms:created xsi:type="dcterms:W3CDTF">2011-05-09T12:03:03Z</dcterms:created>
  <dcterms:modified xsi:type="dcterms:W3CDTF">2011-05-17T19:13:31Z</dcterms:modified>
</cp:coreProperties>
</file>