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</p:sldMasterIdLst>
  <p:notesMasterIdLst>
    <p:notesMasterId r:id="rId10"/>
  </p:notesMasterIdLst>
  <p:handoutMasterIdLst>
    <p:handoutMasterId r:id="rId11"/>
  </p:handoutMasterIdLst>
  <p:sldIdLst>
    <p:sldId id="256" r:id="rId3"/>
    <p:sldId id="260" r:id="rId4"/>
    <p:sldId id="267" r:id="rId5"/>
    <p:sldId id="266" r:id="rId6"/>
    <p:sldId id="259" r:id="rId7"/>
    <p:sldId id="261" r:id="rId8"/>
    <p:sldId id="262" r:id="rId9"/>
  </p:sldIdLst>
  <p:sldSz cx="13004800" cy="9753600"/>
  <p:notesSz cx="6858000" cy="9153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3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3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3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3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5pPr>
    <a:lvl6pPr marL="2286000" algn="l" defTabSz="914400" rtl="0" eaLnBrk="1" latinLnBrk="0" hangingPunct="1">
      <a:defRPr sz="3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6pPr>
    <a:lvl7pPr marL="2743200" algn="l" defTabSz="914400" rtl="0" eaLnBrk="1" latinLnBrk="0" hangingPunct="1">
      <a:defRPr sz="3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7pPr>
    <a:lvl8pPr marL="3200400" algn="l" defTabSz="914400" rtl="0" eaLnBrk="1" latinLnBrk="0" hangingPunct="1">
      <a:defRPr sz="3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8pPr>
    <a:lvl9pPr marL="3657600" algn="l" defTabSz="914400" rtl="0" eaLnBrk="1" latinLnBrk="0" hangingPunct="1">
      <a:defRPr sz="3400" kern="1200">
        <a:solidFill>
          <a:srgbClr val="000000"/>
        </a:solidFill>
        <a:latin typeface="Times New Roman" charset="0"/>
        <a:ea typeface="ヒラギノ明朝 ProN W3" charset="-128"/>
        <a:cs typeface="+mn-cs"/>
        <a:sym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2118" y="-36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706DC-DF96-4F6A-9941-98AC665642FE}" type="datetimeFigureOut">
              <a:rPr lang="en-US" smtClean="0"/>
              <a:pPr/>
              <a:t>4/19/2011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94738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94738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58081-823F-47D6-959B-24B6AB5A81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6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ヒラギノ明朝 ProN W3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67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90FE56-DFD2-4FC8-9355-F4D14F71E254}" type="datetime1">
              <a:rPr lang="en-US"/>
              <a:pPr/>
              <a:t>4/19/2011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9825" y="685800"/>
            <a:ext cx="4578350" cy="34337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7925"/>
            <a:ext cx="5486400" cy="41190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94260"/>
            <a:ext cx="2971800" cy="4576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ヒラギノ明朝 ProN W3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94260"/>
            <a:ext cx="2971800" cy="45767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D7F4C98-F44D-46C3-9B26-AA41D75B44DA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FA41B1-65C9-4384-A6A3-199595BF67B0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66300" y="1346200"/>
            <a:ext cx="3251200" cy="736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" y="1346200"/>
            <a:ext cx="9601200" cy="7366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15E3-2B92-4E60-8384-DA3E60E6DB2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47CA9C-08EB-4665-AB3F-B1585AE6835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FA179F-9B2C-47F9-9CD9-33B568AEA88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5900" y="1739900"/>
            <a:ext cx="6153150" cy="756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1450" y="1739900"/>
            <a:ext cx="6153150" cy="756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07B4CF-EDEF-4BD0-AE5A-9590099EC49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9AD941-553A-4584-9C00-94D3D6ED6AC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11E629-A039-4DB9-84E7-AFB9B220BF8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98F1EC-CFEE-42A4-970A-0CB210BAE2D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B8BF8-0276-405F-9C3E-3CEE5AD9562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1E3D57-FD22-4D63-91E4-C45ABB1FDF2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B204D1-6DF5-4B61-9D57-F876A41C673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53600" y="0"/>
            <a:ext cx="3251200" cy="9309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9601200" cy="9309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048ACD-726F-451C-86A4-A2834F6626E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" y="1346200"/>
            <a:ext cx="13004800" cy="129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108599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xStyles>
    <p:titleStyle>
      <a:lvl1pPr marL="6350" indent="-635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3333CC"/>
          </a:solidFill>
          <a:latin typeface="+mj-lt"/>
          <a:ea typeface="+mj-ea"/>
          <a:cs typeface="+mj-cs"/>
          <a:sym typeface="Arial" charset="0"/>
        </a:defRPr>
      </a:lvl1pPr>
      <a:lvl2pPr marL="6350" indent="-635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3333CC"/>
          </a:solidFill>
          <a:latin typeface="Arial" charset="0"/>
          <a:ea typeface="ヒラギノ角ゴ ProN W6" charset="-128"/>
          <a:cs typeface="ヒラギノ角ゴ ProN W6" charset="-128"/>
          <a:sym typeface="Arial" charset="0"/>
        </a:defRPr>
      </a:lvl2pPr>
      <a:lvl3pPr marL="6350" indent="-635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3333CC"/>
          </a:solidFill>
          <a:latin typeface="Arial" charset="0"/>
          <a:ea typeface="ヒラギノ角ゴ ProN W6" charset="-128"/>
          <a:cs typeface="ヒラギノ角ゴ ProN W6" charset="-128"/>
          <a:sym typeface="Arial" charset="0"/>
        </a:defRPr>
      </a:lvl3pPr>
      <a:lvl4pPr marL="6350" indent="-635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3333CC"/>
          </a:solidFill>
          <a:latin typeface="Arial" charset="0"/>
          <a:ea typeface="ヒラギノ角ゴ ProN W6" charset="-128"/>
          <a:cs typeface="ヒラギノ角ゴ ProN W6" charset="-128"/>
          <a:sym typeface="Arial" charset="0"/>
        </a:defRPr>
      </a:lvl4pPr>
      <a:lvl5pPr marL="6350" indent="-6350"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3333CC"/>
          </a:solidFill>
          <a:latin typeface="Arial" charset="0"/>
          <a:ea typeface="ヒラギノ角ゴ ProN W6" charset="-128"/>
          <a:cs typeface="ヒラギノ角ゴ ProN W6" charset="-128"/>
          <a:sym typeface="Arial" charset="0"/>
        </a:defRPr>
      </a:lvl5pPr>
      <a:lvl6pPr marL="463550" algn="ctr" rtl="0" fontAlgn="base">
        <a:spcBef>
          <a:spcPct val="0"/>
        </a:spcBef>
        <a:spcAft>
          <a:spcPct val="0"/>
        </a:spcAft>
        <a:defRPr sz="4800" b="1">
          <a:solidFill>
            <a:srgbClr val="3333CC"/>
          </a:solidFill>
          <a:latin typeface="Arial" charset="0"/>
          <a:ea typeface="ヒラギノ角ゴ ProN W6" charset="-128"/>
          <a:cs typeface="ヒラギノ角ゴ ProN W6" charset="-128"/>
          <a:sym typeface="Arial" charset="0"/>
        </a:defRPr>
      </a:lvl6pPr>
      <a:lvl7pPr marL="920750" algn="ctr" rtl="0" fontAlgn="base">
        <a:spcBef>
          <a:spcPct val="0"/>
        </a:spcBef>
        <a:spcAft>
          <a:spcPct val="0"/>
        </a:spcAft>
        <a:defRPr sz="4800" b="1">
          <a:solidFill>
            <a:srgbClr val="3333CC"/>
          </a:solidFill>
          <a:latin typeface="Arial" charset="0"/>
          <a:ea typeface="ヒラギノ角ゴ ProN W6" charset="-128"/>
          <a:cs typeface="ヒラギノ角ゴ ProN W6" charset="-128"/>
          <a:sym typeface="Arial" charset="0"/>
        </a:defRPr>
      </a:lvl7pPr>
      <a:lvl8pPr marL="1377950" algn="ctr" rtl="0" fontAlgn="base">
        <a:spcBef>
          <a:spcPct val="0"/>
        </a:spcBef>
        <a:spcAft>
          <a:spcPct val="0"/>
        </a:spcAft>
        <a:defRPr sz="4800" b="1">
          <a:solidFill>
            <a:srgbClr val="3333CC"/>
          </a:solidFill>
          <a:latin typeface="Arial" charset="0"/>
          <a:ea typeface="ヒラギノ角ゴ ProN W6" charset="-128"/>
          <a:cs typeface="ヒラギノ角ゴ ProN W6" charset="-128"/>
          <a:sym typeface="Arial" charset="0"/>
        </a:defRPr>
      </a:lvl8pPr>
      <a:lvl9pPr marL="1835150" algn="ctr" rtl="0" fontAlgn="base">
        <a:spcBef>
          <a:spcPct val="0"/>
        </a:spcBef>
        <a:spcAft>
          <a:spcPct val="0"/>
        </a:spcAft>
        <a:defRPr sz="4800" b="1">
          <a:solidFill>
            <a:srgbClr val="3333CC"/>
          </a:solidFill>
          <a:latin typeface="Arial" charset="0"/>
          <a:ea typeface="ヒラギノ角ゴ ProN W6" charset="-128"/>
          <a:cs typeface="ヒラギノ角ゴ ProN W6" charset="-128"/>
          <a:sym typeface="Arial" charset="0"/>
        </a:defRPr>
      </a:lvl9pPr>
    </p:titleStyle>
    <p:bodyStyle>
      <a:lvl1pPr marL="382588" indent="-342900" algn="l" rtl="0" eaLnBrk="0" fontAlgn="base" hangingPunct="0">
        <a:spcBef>
          <a:spcPts val="800"/>
        </a:spcBef>
        <a:spcAft>
          <a:spcPct val="0"/>
        </a:spcAft>
        <a:buSzPct val="100000"/>
        <a:buFont typeface="Arial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782638" indent="-285750" algn="l" rtl="0" eaLnBrk="0" fontAlgn="base" hangingPunct="0">
        <a:spcBef>
          <a:spcPts val="700"/>
        </a:spcBef>
        <a:spcAft>
          <a:spcPct val="0"/>
        </a:spcAft>
        <a:buSzPct val="100000"/>
        <a:buFont typeface="Arial" charset="0"/>
        <a:buChar char="–"/>
        <a:defRPr sz="2800">
          <a:solidFill>
            <a:srgbClr val="3333CC"/>
          </a:solidFill>
          <a:latin typeface="+mn-lt"/>
          <a:ea typeface="+mn-ea"/>
          <a:cs typeface="+mn-cs"/>
          <a:sym typeface="Arial" charset="0"/>
        </a:defRPr>
      </a:lvl2pPr>
      <a:lvl3pPr marL="1182688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Arial" charset="0"/>
        <a:buChar char="•"/>
        <a:defRPr sz="2400">
          <a:solidFill>
            <a:srgbClr val="FF0000"/>
          </a:solidFill>
          <a:latin typeface="+mn-lt"/>
          <a:ea typeface="+mn-ea"/>
          <a:cs typeface="+mn-cs"/>
          <a:sym typeface="Arial" charset="0"/>
        </a:defRPr>
      </a:lvl3pPr>
      <a:lvl4pPr marL="16398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charset="0"/>
        <a:buChar char="–"/>
        <a:defRPr sz="2200">
          <a:solidFill>
            <a:srgbClr val="009999"/>
          </a:solidFill>
          <a:latin typeface="+mn-lt"/>
          <a:ea typeface="+mn-ea"/>
          <a:cs typeface="+mn-cs"/>
          <a:sym typeface="Arial" charset="0"/>
        </a:defRPr>
      </a:lvl4pPr>
      <a:lvl5pPr marL="20970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charset="0"/>
        <a:buChar char="»"/>
        <a:defRPr sz="2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25542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30114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4686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39258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1739900"/>
            <a:ext cx="12458700" cy="756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108599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text styles</a:t>
            </a:r>
          </a:p>
          <a:p>
            <a:pPr lvl="1"/>
            <a:r>
              <a:rPr lang="en-US" smtClean="0">
                <a:sym typeface="Arial" charset="0"/>
              </a:rPr>
              <a:t>Second level</a:t>
            </a:r>
          </a:p>
          <a:p>
            <a:pPr lvl="2"/>
            <a:r>
              <a:rPr lang="en-US" smtClean="0">
                <a:sym typeface="Arial" charset="0"/>
              </a:rPr>
              <a:t>Third level</a:t>
            </a:r>
          </a:p>
          <a:p>
            <a:pPr lvl="3"/>
            <a:r>
              <a:rPr lang="en-US" smtClean="0">
                <a:sym typeface="Arial" charset="0"/>
              </a:rPr>
              <a:t>Fourth level</a:t>
            </a:r>
          </a:p>
          <a:p>
            <a:pPr lvl="4"/>
            <a:r>
              <a:rPr lang="en-US" smtClean="0">
                <a:sym typeface="Arial" charset="0"/>
              </a:rPr>
              <a:t>Fifth level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3004800" cy="129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108599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title style</a:t>
            </a:r>
          </a:p>
        </p:txBody>
      </p:sp>
      <p:sp>
        <p:nvSpPr>
          <p:cNvPr id="2051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20588" y="9432925"/>
            <a:ext cx="284162" cy="27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3333CC"/>
                </a:solidFill>
                <a:latin typeface="Arial" charset="0"/>
                <a:cs typeface="Arial" charset="0"/>
                <a:sym typeface="Arial" charset="0"/>
              </a:defRPr>
            </a:lvl1pPr>
          </a:lstStyle>
          <a:p>
            <a:fld id="{1316F953-6543-4CF4-B3E2-EA155F577046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marL="6350" indent="-6350"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3333CC"/>
          </a:solidFill>
          <a:latin typeface="+mj-lt"/>
          <a:ea typeface="+mj-ea"/>
          <a:cs typeface="+mj-cs"/>
          <a:sym typeface="Arial" charset="0"/>
        </a:defRPr>
      </a:lvl1pPr>
      <a:lvl2pPr marL="6350" indent="-6350"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3333CC"/>
          </a:solidFill>
          <a:latin typeface="Arial" charset="0"/>
          <a:ea typeface="ヒラギノ角ゴ ProN W6" charset="-128"/>
          <a:cs typeface="ヒラギノ角ゴ ProN W6" charset="-128"/>
          <a:sym typeface="Arial" charset="0"/>
        </a:defRPr>
      </a:lvl2pPr>
      <a:lvl3pPr marL="6350" indent="-6350"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3333CC"/>
          </a:solidFill>
          <a:latin typeface="Arial" charset="0"/>
          <a:ea typeface="ヒラギノ角ゴ ProN W6" charset="-128"/>
          <a:cs typeface="ヒラギノ角ゴ ProN W6" charset="-128"/>
          <a:sym typeface="Arial" charset="0"/>
        </a:defRPr>
      </a:lvl3pPr>
      <a:lvl4pPr marL="6350" indent="-6350"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3333CC"/>
          </a:solidFill>
          <a:latin typeface="Arial" charset="0"/>
          <a:ea typeface="ヒラギノ角ゴ ProN W6" charset="-128"/>
          <a:cs typeface="ヒラギノ角ゴ ProN W6" charset="-128"/>
          <a:sym typeface="Arial" charset="0"/>
        </a:defRPr>
      </a:lvl4pPr>
      <a:lvl5pPr marL="6350" indent="-6350" algn="ctr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3333CC"/>
          </a:solidFill>
          <a:latin typeface="Arial" charset="0"/>
          <a:ea typeface="ヒラギノ角ゴ ProN W6" charset="-128"/>
          <a:cs typeface="ヒラギノ角ゴ ProN W6" charset="-128"/>
          <a:sym typeface="Arial" charset="0"/>
        </a:defRPr>
      </a:lvl5pPr>
      <a:lvl6pPr marL="463550" algn="ctr" rtl="0" fontAlgn="base">
        <a:spcBef>
          <a:spcPct val="0"/>
        </a:spcBef>
        <a:spcAft>
          <a:spcPct val="0"/>
        </a:spcAft>
        <a:defRPr sz="3400" b="1">
          <a:solidFill>
            <a:srgbClr val="3333CC"/>
          </a:solidFill>
          <a:latin typeface="Arial" charset="0"/>
          <a:ea typeface="ヒラギノ角ゴ ProN W6" charset="-128"/>
          <a:cs typeface="ヒラギノ角ゴ ProN W6" charset="-128"/>
          <a:sym typeface="Arial" charset="0"/>
        </a:defRPr>
      </a:lvl6pPr>
      <a:lvl7pPr marL="920750" algn="ctr" rtl="0" fontAlgn="base">
        <a:spcBef>
          <a:spcPct val="0"/>
        </a:spcBef>
        <a:spcAft>
          <a:spcPct val="0"/>
        </a:spcAft>
        <a:defRPr sz="3400" b="1">
          <a:solidFill>
            <a:srgbClr val="3333CC"/>
          </a:solidFill>
          <a:latin typeface="Arial" charset="0"/>
          <a:ea typeface="ヒラギノ角ゴ ProN W6" charset="-128"/>
          <a:cs typeface="ヒラギノ角ゴ ProN W6" charset="-128"/>
          <a:sym typeface="Arial" charset="0"/>
        </a:defRPr>
      </a:lvl7pPr>
      <a:lvl8pPr marL="1377950" algn="ctr" rtl="0" fontAlgn="base">
        <a:spcBef>
          <a:spcPct val="0"/>
        </a:spcBef>
        <a:spcAft>
          <a:spcPct val="0"/>
        </a:spcAft>
        <a:defRPr sz="3400" b="1">
          <a:solidFill>
            <a:srgbClr val="3333CC"/>
          </a:solidFill>
          <a:latin typeface="Arial" charset="0"/>
          <a:ea typeface="ヒラギノ角ゴ ProN W6" charset="-128"/>
          <a:cs typeface="ヒラギノ角ゴ ProN W6" charset="-128"/>
          <a:sym typeface="Arial" charset="0"/>
        </a:defRPr>
      </a:lvl8pPr>
      <a:lvl9pPr marL="1835150" algn="ctr" rtl="0" fontAlgn="base">
        <a:spcBef>
          <a:spcPct val="0"/>
        </a:spcBef>
        <a:spcAft>
          <a:spcPct val="0"/>
        </a:spcAft>
        <a:defRPr sz="3400" b="1">
          <a:solidFill>
            <a:srgbClr val="3333CC"/>
          </a:solidFill>
          <a:latin typeface="Arial" charset="0"/>
          <a:ea typeface="ヒラギノ角ゴ ProN W6" charset="-128"/>
          <a:cs typeface="ヒラギノ角ゴ ProN W6" charset="-128"/>
          <a:sym typeface="Arial" charset="0"/>
        </a:defRPr>
      </a:lvl9pPr>
    </p:titleStyle>
    <p:bodyStyle>
      <a:lvl1pPr marL="382588" indent="-342900" algn="l" rtl="0" eaLnBrk="0" fontAlgn="base" hangingPunct="0">
        <a:spcBef>
          <a:spcPts val="800"/>
        </a:spcBef>
        <a:spcAft>
          <a:spcPct val="0"/>
        </a:spcAft>
        <a:buSzPct val="100000"/>
        <a:buFont typeface="Arial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731838" indent="-285750" algn="l" rtl="0" eaLnBrk="0" fontAlgn="base" hangingPunct="0">
        <a:spcBef>
          <a:spcPts val="700"/>
        </a:spcBef>
        <a:spcAft>
          <a:spcPct val="0"/>
        </a:spcAft>
        <a:buSzPct val="100000"/>
        <a:buFont typeface="Arial" charset="0"/>
        <a:buChar char="–"/>
        <a:defRPr sz="2800">
          <a:solidFill>
            <a:srgbClr val="3333CC"/>
          </a:solidFill>
          <a:latin typeface="+mn-lt"/>
          <a:ea typeface="+mn-ea"/>
          <a:cs typeface="+mn-cs"/>
          <a:sym typeface="Arial" charset="0"/>
        </a:defRPr>
      </a:lvl2pPr>
      <a:lvl3pPr marL="1131888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Arial" charset="0"/>
        <a:buChar char="•"/>
        <a:defRPr sz="2400">
          <a:solidFill>
            <a:srgbClr val="FF0000"/>
          </a:solidFill>
          <a:latin typeface="+mn-lt"/>
          <a:ea typeface="+mn-ea"/>
          <a:cs typeface="+mn-cs"/>
          <a:sym typeface="Arial" charset="0"/>
        </a:defRPr>
      </a:lvl3pPr>
      <a:lvl4pPr marL="15890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charset="0"/>
        <a:buChar char="–"/>
        <a:defRPr sz="2200">
          <a:solidFill>
            <a:srgbClr val="009999"/>
          </a:solidFill>
          <a:latin typeface="+mn-lt"/>
          <a:ea typeface="+mn-ea"/>
          <a:cs typeface="+mn-cs"/>
          <a:sym typeface="Arial" charset="0"/>
        </a:defRPr>
      </a:lvl4pPr>
      <a:lvl5pPr marL="20462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charset="0"/>
        <a:buChar char="»"/>
        <a:defRPr sz="2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004800" cy="1320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</p:pic>
      <p:sp>
        <p:nvSpPr>
          <p:cNvPr id="26627" name="Rectangle 2"/>
          <p:cNvSpPr>
            <a:spLocks/>
          </p:cNvSpPr>
          <p:nvPr/>
        </p:nvSpPr>
        <p:spPr bwMode="auto">
          <a:xfrm>
            <a:off x="203200" y="2921000"/>
            <a:ext cx="1917700" cy="5918200"/>
          </a:xfrm>
          <a:prstGeom prst="rect">
            <a:avLst/>
          </a:prstGeom>
          <a:gradFill rotWithShape="0">
            <a:gsLst>
              <a:gs pos="0">
                <a:srgbClr val="EAEAEA">
                  <a:alpha val="50998"/>
                </a:srgbClr>
              </a:gs>
              <a:gs pos="100000">
                <a:srgbClr val="B4B4B4">
                  <a:alpha val="50998"/>
                </a:srgbClr>
              </a:gs>
            </a:gsLst>
            <a:lin ang="0" scaled="1"/>
          </a:gra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lIns="50800" tIns="50800" rIns="108583" bIns="50800"/>
          <a:lstStyle/>
          <a:p>
            <a:pPr marL="6350">
              <a:spcBef>
                <a:spcPts val="63"/>
              </a:spcBef>
            </a:pPr>
            <a:r>
              <a:rPr lang="en-US" sz="1200" b="1" i="1" dirty="0">
                <a:solidFill>
                  <a:srgbClr val="0000FF"/>
                </a:solidFill>
                <a:latin typeface="Arial" charset="0"/>
                <a:cs typeface="Arial" charset="0"/>
                <a:sym typeface="Arial" charset="0"/>
              </a:rPr>
              <a:t>College W&amp;M</a:t>
            </a:r>
          </a:p>
          <a:p>
            <a:pPr marL="6350">
              <a:spcBef>
                <a:spcPts val="63"/>
              </a:spcBef>
            </a:pPr>
            <a:r>
              <a:rPr lang="en-US" sz="1200" b="1" i="1" dirty="0">
                <a:solidFill>
                  <a:srgbClr val="0000FF"/>
                </a:solidFill>
                <a:latin typeface="Arial" charset="0"/>
                <a:cs typeface="Arial" charset="0"/>
                <a:sym typeface="Arial" charset="0"/>
              </a:rPr>
              <a:t>Colorado Sch Mines</a:t>
            </a:r>
          </a:p>
          <a:p>
            <a:pPr marL="6350">
              <a:spcBef>
                <a:spcPts val="63"/>
              </a:spcBef>
            </a:pPr>
            <a:r>
              <a:rPr lang="en-US" sz="1200" b="1" i="1" dirty="0">
                <a:solidFill>
                  <a:srgbClr val="0000FF"/>
                </a:solidFill>
                <a:latin typeface="Arial" charset="0"/>
                <a:cs typeface="Arial" charset="0"/>
                <a:sym typeface="Arial" charset="0"/>
              </a:rPr>
              <a:t>Columbia U</a:t>
            </a:r>
          </a:p>
          <a:p>
            <a:pPr marL="6350">
              <a:spcBef>
                <a:spcPts val="63"/>
              </a:spcBef>
            </a:pPr>
            <a:r>
              <a:rPr lang="en-US" sz="1200" b="1" i="1" dirty="0">
                <a:solidFill>
                  <a:srgbClr val="0000FF"/>
                </a:solidFill>
                <a:latin typeface="Arial" charset="0"/>
                <a:cs typeface="Arial" charset="0"/>
                <a:sym typeface="Arial" charset="0"/>
              </a:rPr>
              <a:t>CompX</a:t>
            </a:r>
          </a:p>
          <a:p>
            <a:pPr marL="6350">
              <a:spcBef>
                <a:spcPts val="63"/>
              </a:spcBef>
            </a:pPr>
            <a:r>
              <a:rPr lang="en-US" sz="1200" b="1" i="1" dirty="0">
                <a:solidFill>
                  <a:srgbClr val="0000FF"/>
                </a:solidFill>
                <a:latin typeface="Arial" charset="0"/>
                <a:cs typeface="Arial" charset="0"/>
                <a:sym typeface="Arial" charset="0"/>
              </a:rPr>
              <a:t>General Atomics</a:t>
            </a:r>
          </a:p>
          <a:p>
            <a:pPr marL="6350">
              <a:spcBef>
                <a:spcPts val="63"/>
              </a:spcBef>
            </a:pPr>
            <a:r>
              <a:rPr lang="en-US" sz="1200" b="1" i="1" dirty="0">
                <a:solidFill>
                  <a:srgbClr val="0000FF"/>
                </a:solidFill>
                <a:latin typeface="Arial" charset="0"/>
                <a:cs typeface="Arial" charset="0"/>
                <a:sym typeface="Arial" charset="0"/>
              </a:rPr>
              <a:t>INEL</a:t>
            </a:r>
          </a:p>
          <a:p>
            <a:pPr marL="6350">
              <a:spcBef>
                <a:spcPts val="63"/>
              </a:spcBef>
            </a:pPr>
            <a:r>
              <a:rPr lang="en-US" sz="1200" b="1" i="1" dirty="0">
                <a:solidFill>
                  <a:srgbClr val="0000FF"/>
                </a:solidFill>
                <a:latin typeface="Arial" charset="0"/>
                <a:cs typeface="Arial" charset="0"/>
                <a:sym typeface="Arial" charset="0"/>
              </a:rPr>
              <a:t>Johns Hopkins U</a:t>
            </a:r>
          </a:p>
          <a:p>
            <a:pPr marL="6350">
              <a:spcBef>
                <a:spcPts val="63"/>
              </a:spcBef>
            </a:pPr>
            <a:r>
              <a:rPr lang="en-US" sz="1200" b="1" i="1" dirty="0">
                <a:solidFill>
                  <a:srgbClr val="0000FF"/>
                </a:solidFill>
                <a:latin typeface="Arial" charset="0"/>
                <a:cs typeface="Arial" charset="0"/>
                <a:sym typeface="Arial" charset="0"/>
              </a:rPr>
              <a:t>LANL</a:t>
            </a:r>
          </a:p>
          <a:p>
            <a:pPr marL="6350">
              <a:spcBef>
                <a:spcPts val="63"/>
              </a:spcBef>
            </a:pPr>
            <a:r>
              <a:rPr lang="en-US" sz="1200" b="1" i="1" dirty="0">
                <a:solidFill>
                  <a:srgbClr val="0000FF"/>
                </a:solidFill>
                <a:latin typeface="Arial" charset="0"/>
                <a:cs typeface="Arial" charset="0"/>
                <a:sym typeface="Arial" charset="0"/>
              </a:rPr>
              <a:t>LLNL</a:t>
            </a:r>
          </a:p>
          <a:p>
            <a:pPr marL="6350">
              <a:spcBef>
                <a:spcPts val="63"/>
              </a:spcBef>
            </a:pPr>
            <a:r>
              <a:rPr lang="en-US" sz="1200" b="1" i="1" dirty="0">
                <a:solidFill>
                  <a:srgbClr val="0000FF"/>
                </a:solidFill>
                <a:latin typeface="Arial" charset="0"/>
                <a:cs typeface="Arial" charset="0"/>
                <a:sym typeface="Arial" charset="0"/>
              </a:rPr>
              <a:t>Lodestar</a:t>
            </a:r>
          </a:p>
          <a:p>
            <a:pPr marL="6350">
              <a:spcBef>
                <a:spcPts val="63"/>
              </a:spcBef>
            </a:pPr>
            <a:r>
              <a:rPr lang="en-US" sz="1200" b="1" i="1" dirty="0">
                <a:solidFill>
                  <a:srgbClr val="0000FF"/>
                </a:solidFill>
                <a:latin typeface="Arial" charset="0"/>
                <a:cs typeface="Arial" charset="0"/>
                <a:sym typeface="Arial" charset="0"/>
              </a:rPr>
              <a:t>MIT</a:t>
            </a:r>
          </a:p>
          <a:p>
            <a:pPr marL="6350">
              <a:spcBef>
                <a:spcPts val="63"/>
              </a:spcBef>
            </a:pPr>
            <a:r>
              <a:rPr lang="en-US" sz="1200" b="1" i="1" dirty="0">
                <a:solidFill>
                  <a:srgbClr val="0000FF"/>
                </a:solidFill>
                <a:latin typeface="Arial" charset="0"/>
                <a:cs typeface="Arial" charset="0"/>
                <a:sym typeface="Arial" charset="0"/>
              </a:rPr>
              <a:t>Nova Photonics</a:t>
            </a:r>
          </a:p>
          <a:p>
            <a:pPr marL="6350">
              <a:spcBef>
                <a:spcPts val="63"/>
              </a:spcBef>
            </a:pPr>
            <a:r>
              <a:rPr lang="en-US" sz="1200" b="1" i="1" dirty="0">
                <a:solidFill>
                  <a:srgbClr val="0000FF"/>
                </a:solidFill>
                <a:latin typeface="Arial" charset="0"/>
                <a:cs typeface="Arial" charset="0"/>
                <a:sym typeface="Arial" charset="0"/>
              </a:rPr>
              <a:t>New York U</a:t>
            </a:r>
          </a:p>
          <a:p>
            <a:pPr marL="6350">
              <a:spcBef>
                <a:spcPts val="63"/>
              </a:spcBef>
            </a:pPr>
            <a:r>
              <a:rPr lang="en-US" sz="1200" b="1" i="1" dirty="0">
                <a:solidFill>
                  <a:srgbClr val="0000FF"/>
                </a:solidFill>
                <a:latin typeface="Arial" charset="0"/>
                <a:cs typeface="Arial" charset="0"/>
                <a:sym typeface="Arial" charset="0"/>
              </a:rPr>
              <a:t>Old Dominion U</a:t>
            </a:r>
          </a:p>
          <a:p>
            <a:pPr marL="6350">
              <a:spcBef>
                <a:spcPts val="63"/>
              </a:spcBef>
            </a:pPr>
            <a:r>
              <a:rPr lang="en-US" sz="1200" b="1" i="1" dirty="0">
                <a:solidFill>
                  <a:srgbClr val="0000FF"/>
                </a:solidFill>
                <a:latin typeface="Arial" charset="0"/>
                <a:cs typeface="Arial" charset="0"/>
                <a:sym typeface="Arial" charset="0"/>
              </a:rPr>
              <a:t>ORNL</a:t>
            </a:r>
          </a:p>
          <a:p>
            <a:pPr marL="6350">
              <a:spcBef>
                <a:spcPts val="63"/>
              </a:spcBef>
            </a:pPr>
            <a:r>
              <a:rPr lang="en-US" sz="1200" b="1" i="1" dirty="0">
                <a:solidFill>
                  <a:srgbClr val="0000FF"/>
                </a:solidFill>
                <a:latin typeface="Arial" charset="0"/>
                <a:cs typeface="Arial" charset="0"/>
                <a:sym typeface="Arial" charset="0"/>
              </a:rPr>
              <a:t>PPPL</a:t>
            </a:r>
          </a:p>
          <a:p>
            <a:pPr marL="6350">
              <a:spcBef>
                <a:spcPts val="63"/>
              </a:spcBef>
            </a:pPr>
            <a:r>
              <a:rPr lang="en-US" sz="1200" b="1" i="1" dirty="0">
                <a:solidFill>
                  <a:srgbClr val="0000FF"/>
                </a:solidFill>
                <a:latin typeface="Arial" charset="0"/>
                <a:cs typeface="Arial" charset="0"/>
                <a:sym typeface="Arial" charset="0"/>
              </a:rPr>
              <a:t>PSI</a:t>
            </a:r>
          </a:p>
          <a:p>
            <a:pPr marL="6350">
              <a:spcBef>
                <a:spcPts val="63"/>
              </a:spcBef>
            </a:pPr>
            <a:r>
              <a:rPr lang="en-US" sz="1200" b="1" i="1" dirty="0">
                <a:solidFill>
                  <a:srgbClr val="0000FF"/>
                </a:solidFill>
                <a:latin typeface="Arial" charset="0"/>
                <a:cs typeface="Arial" charset="0"/>
                <a:sym typeface="Arial" charset="0"/>
              </a:rPr>
              <a:t>Princeton U</a:t>
            </a:r>
          </a:p>
          <a:p>
            <a:pPr marL="6350">
              <a:spcBef>
                <a:spcPts val="63"/>
              </a:spcBef>
            </a:pPr>
            <a:r>
              <a:rPr lang="en-US" sz="1200" b="1" i="1" dirty="0">
                <a:solidFill>
                  <a:srgbClr val="0000FF"/>
                </a:solidFill>
                <a:latin typeface="Arial" charset="0"/>
                <a:cs typeface="Arial" charset="0"/>
                <a:sym typeface="Arial" charset="0"/>
              </a:rPr>
              <a:t>Purdue U</a:t>
            </a:r>
          </a:p>
          <a:p>
            <a:pPr marL="6350">
              <a:spcBef>
                <a:spcPts val="63"/>
              </a:spcBef>
            </a:pPr>
            <a:r>
              <a:rPr lang="en-US" sz="1200" b="1" i="1" dirty="0">
                <a:solidFill>
                  <a:srgbClr val="0000FF"/>
                </a:solidFill>
                <a:latin typeface="Arial" charset="0"/>
                <a:cs typeface="Arial" charset="0"/>
                <a:sym typeface="Arial" charset="0"/>
              </a:rPr>
              <a:t>SNL</a:t>
            </a:r>
          </a:p>
          <a:p>
            <a:pPr marL="6350">
              <a:spcBef>
                <a:spcPts val="63"/>
              </a:spcBef>
            </a:pPr>
            <a:r>
              <a:rPr lang="en-US" sz="1200" b="1" i="1" dirty="0">
                <a:solidFill>
                  <a:srgbClr val="0000FF"/>
                </a:solidFill>
                <a:latin typeface="Arial" charset="0"/>
                <a:cs typeface="Arial" charset="0"/>
                <a:sym typeface="Arial" charset="0"/>
              </a:rPr>
              <a:t>Think Tank, Inc.</a:t>
            </a:r>
          </a:p>
          <a:p>
            <a:pPr marL="6350">
              <a:spcBef>
                <a:spcPts val="63"/>
              </a:spcBef>
            </a:pPr>
            <a:r>
              <a:rPr lang="en-US" sz="1200" b="1" i="1" dirty="0">
                <a:solidFill>
                  <a:srgbClr val="0000FF"/>
                </a:solidFill>
                <a:latin typeface="Arial" charset="0"/>
                <a:cs typeface="Arial" charset="0"/>
                <a:sym typeface="Arial" charset="0"/>
              </a:rPr>
              <a:t>UC Davis</a:t>
            </a:r>
          </a:p>
          <a:p>
            <a:pPr marL="6350">
              <a:spcBef>
                <a:spcPts val="63"/>
              </a:spcBef>
            </a:pPr>
            <a:r>
              <a:rPr lang="en-US" sz="1200" b="1" i="1" dirty="0">
                <a:solidFill>
                  <a:srgbClr val="0000FF"/>
                </a:solidFill>
                <a:latin typeface="Arial" charset="0"/>
                <a:cs typeface="Arial" charset="0"/>
                <a:sym typeface="Arial" charset="0"/>
              </a:rPr>
              <a:t>UC Irvine</a:t>
            </a:r>
          </a:p>
          <a:p>
            <a:pPr marL="6350">
              <a:spcBef>
                <a:spcPts val="63"/>
              </a:spcBef>
            </a:pPr>
            <a:r>
              <a:rPr lang="en-US" sz="1200" b="1" i="1" dirty="0">
                <a:solidFill>
                  <a:srgbClr val="0000FF"/>
                </a:solidFill>
                <a:latin typeface="Arial" charset="0"/>
                <a:cs typeface="Arial" charset="0"/>
                <a:sym typeface="Arial" charset="0"/>
              </a:rPr>
              <a:t>UCLA</a:t>
            </a:r>
          </a:p>
          <a:p>
            <a:pPr marL="6350">
              <a:spcBef>
                <a:spcPts val="63"/>
              </a:spcBef>
            </a:pPr>
            <a:r>
              <a:rPr lang="en-US" sz="1200" b="1" i="1" dirty="0">
                <a:solidFill>
                  <a:srgbClr val="0000FF"/>
                </a:solidFill>
                <a:latin typeface="Arial" charset="0"/>
                <a:cs typeface="Arial" charset="0"/>
                <a:sym typeface="Arial" charset="0"/>
              </a:rPr>
              <a:t>UCSD</a:t>
            </a:r>
          </a:p>
          <a:p>
            <a:pPr marL="6350">
              <a:spcBef>
                <a:spcPts val="63"/>
              </a:spcBef>
            </a:pPr>
            <a:r>
              <a:rPr lang="en-US" sz="1200" b="1" i="1" dirty="0">
                <a:solidFill>
                  <a:srgbClr val="0000FF"/>
                </a:solidFill>
                <a:latin typeface="Arial" charset="0"/>
                <a:cs typeface="Arial" charset="0"/>
                <a:sym typeface="Arial" charset="0"/>
              </a:rPr>
              <a:t>U Colorado</a:t>
            </a:r>
          </a:p>
          <a:p>
            <a:pPr marL="6350">
              <a:spcBef>
                <a:spcPts val="63"/>
              </a:spcBef>
            </a:pPr>
            <a:r>
              <a:rPr lang="en-US" sz="1200" b="1" i="1" dirty="0">
                <a:solidFill>
                  <a:srgbClr val="0000FF"/>
                </a:solidFill>
                <a:latin typeface="Arial" charset="0"/>
                <a:cs typeface="Arial" charset="0"/>
                <a:sym typeface="Arial" charset="0"/>
              </a:rPr>
              <a:t>U Illinois</a:t>
            </a:r>
          </a:p>
          <a:p>
            <a:pPr marL="6350">
              <a:spcBef>
                <a:spcPts val="63"/>
              </a:spcBef>
            </a:pPr>
            <a:r>
              <a:rPr lang="en-US" sz="1200" b="1" i="1" dirty="0">
                <a:solidFill>
                  <a:srgbClr val="0000FF"/>
                </a:solidFill>
                <a:latin typeface="Arial" charset="0"/>
                <a:cs typeface="Arial" charset="0"/>
                <a:sym typeface="Arial" charset="0"/>
              </a:rPr>
              <a:t>U Maryland</a:t>
            </a:r>
          </a:p>
          <a:p>
            <a:pPr marL="6350">
              <a:spcBef>
                <a:spcPts val="63"/>
              </a:spcBef>
            </a:pPr>
            <a:r>
              <a:rPr lang="en-US" sz="1200" b="1" i="1" dirty="0">
                <a:solidFill>
                  <a:srgbClr val="0000FF"/>
                </a:solidFill>
                <a:latin typeface="Arial" charset="0"/>
                <a:cs typeface="Arial" charset="0"/>
                <a:sym typeface="Arial" charset="0"/>
              </a:rPr>
              <a:t>U Rochester</a:t>
            </a:r>
          </a:p>
          <a:p>
            <a:pPr marL="6350">
              <a:spcBef>
                <a:spcPts val="63"/>
              </a:spcBef>
            </a:pPr>
            <a:r>
              <a:rPr lang="en-US" sz="1200" b="1" i="1" dirty="0">
                <a:solidFill>
                  <a:srgbClr val="0000FF"/>
                </a:solidFill>
                <a:latin typeface="Arial" charset="0"/>
                <a:cs typeface="Arial" charset="0"/>
                <a:sym typeface="Arial" charset="0"/>
              </a:rPr>
              <a:t>U Washington</a:t>
            </a:r>
          </a:p>
          <a:p>
            <a:pPr marL="6350">
              <a:spcBef>
                <a:spcPts val="63"/>
              </a:spcBef>
            </a:pPr>
            <a:r>
              <a:rPr lang="en-US" sz="1200" b="1" i="1" dirty="0">
                <a:solidFill>
                  <a:srgbClr val="0000FF"/>
                </a:solidFill>
                <a:latin typeface="Arial" charset="0"/>
                <a:cs typeface="Arial" charset="0"/>
                <a:sym typeface="Arial" charset="0"/>
              </a:rPr>
              <a:t>U Wisconsin</a:t>
            </a:r>
          </a:p>
        </p:txBody>
      </p:sp>
      <p:pic>
        <p:nvPicPr>
          <p:cNvPr id="26628" name="Picture 3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73300" y="6286500"/>
            <a:ext cx="2882900" cy="325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4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3004800" cy="1193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/>
          </p:cNvSpPr>
          <p:nvPr/>
        </p:nvSpPr>
        <p:spPr bwMode="auto">
          <a:xfrm>
            <a:off x="1193800" y="155575"/>
            <a:ext cx="1704975" cy="711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ts val="1188"/>
              </a:spcBef>
            </a:pPr>
            <a:r>
              <a:rPr lang="en-US" sz="5000" i="1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  <a:sym typeface="Arial" charset="0"/>
              </a:rPr>
              <a:t>NSTX</a:t>
            </a:r>
          </a:p>
        </p:txBody>
      </p:sp>
      <p:sp>
        <p:nvSpPr>
          <p:cNvPr id="26631" name="Rectangle 6"/>
          <p:cNvSpPr>
            <a:spLocks/>
          </p:cNvSpPr>
          <p:nvPr/>
        </p:nvSpPr>
        <p:spPr bwMode="auto">
          <a:xfrm>
            <a:off x="5181600" y="425450"/>
            <a:ext cx="22098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/>
            <a:r>
              <a:rPr lang="en-US" sz="2400" b="1" i="1" dirty="0">
                <a:solidFill>
                  <a:srgbClr val="3333CC"/>
                </a:solidFill>
                <a:latin typeface="Arial" charset="0"/>
                <a:cs typeface="Arial" charset="0"/>
                <a:sym typeface="Arial" charset="0"/>
              </a:rPr>
              <a:t>Supported by   </a:t>
            </a:r>
          </a:p>
        </p:txBody>
      </p:sp>
      <p:sp>
        <p:nvSpPr>
          <p:cNvPr id="26632" name="Rectangle 7"/>
          <p:cNvSpPr>
            <a:spLocks/>
          </p:cNvSpPr>
          <p:nvPr/>
        </p:nvSpPr>
        <p:spPr bwMode="auto">
          <a:xfrm>
            <a:off x="10874375" y="3276600"/>
            <a:ext cx="1841500" cy="5499100"/>
          </a:xfrm>
          <a:prstGeom prst="rect">
            <a:avLst/>
          </a:prstGeom>
          <a:gradFill rotWithShape="0">
            <a:gsLst>
              <a:gs pos="0">
                <a:srgbClr val="B2B2B2">
                  <a:alpha val="50998"/>
                </a:srgbClr>
              </a:gs>
              <a:gs pos="100000">
                <a:srgbClr val="EAEAEA">
                  <a:alpha val="50998"/>
                </a:srgbClr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lIns="50800" tIns="50800" rIns="108583" bIns="50800" anchor="b"/>
          <a:lstStyle/>
          <a:p>
            <a:pPr marL="6350" algn="r">
              <a:spcBef>
                <a:spcPts val="113"/>
              </a:spcBef>
            </a:pPr>
            <a:r>
              <a:rPr lang="en-US" sz="1200" b="1" i="1" dirty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Culham Sci Ctr</a:t>
            </a:r>
          </a:p>
          <a:p>
            <a:pPr marL="6350" algn="r">
              <a:spcBef>
                <a:spcPts val="113"/>
              </a:spcBef>
            </a:pPr>
            <a:r>
              <a:rPr lang="en-US" sz="1200" b="1" i="1" dirty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U St. Andrews</a:t>
            </a:r>
          </a:p>
          <a:p>
            <a:pPr marL="6350" algn="r">
              <a:spcBef>
                <a:spcPts val="113"/>
              </a:spcBef>
            </a:pPr>
            <a:r>
              <a:rPr lang="en-US" sz="1200" b="1" i="1" dirty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York U</a:t>
            </a:r>
          </a:p>
          <a:p>
            <a:pPr marL="6350" algn="r">
              <a:spcBef>
                <a:spcPts val="113"/>
              </a:spcBef>
            </a:pPr>
            <a:r>
              <a:rPr lang="en-US" sz="1200" b="1" i="1" dirty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Chubu U</a:t>
            </a:r>
          </a:p>
          <a:p>
            <a:pPr marL="6350" algn="r">
              <a:spcBef>
                <a:spcPts val="113"/>
              </a:spcBef>
            </a:pPr>
            <a:r>
              <a:rPr lang="en-US" sz="1200" b="1" i="1" dirty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Fukui U</a:t>
            </a:r>
          </a:p>
          <a:p>
            <a:pPr marL="6350" algn="r">
              <a:spcBef>
                <a:spcPts val="113"/>
              </a:spcBef>
            </a:pPr>
            <a:r>
              <a:rPr lang="en-US" sz="1200" b="1" i="1" dirty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Hiroshima U</a:t>
            </a:r>
          </a:p>
          <a:p>
            <a:pPr marL="6350" algn="r">
              <a:spcBef>
                <a:spcPts val="113"/>
              </a:spcBef>
            </a:pPr>
            <a:r>
              <a:rPr lang="en-US" sz="1200" b="1" i="1" dirty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Hyogo U</a:t>
            </a:r>
          </a:p>
          <a:p>
            <a:pPr marL="6350" algn="r">
              <a:spcBef>
                <a:spcPts val="113"/>
              </a:spcBef>
            </a:pPr>
            <a:r>
              <a:rPr lang="en-US" sz="1200" b="1" i="1" dirty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Kyoto U</a:t>
            </a:r>
          </a:p>
          <a:p>
            <a:pPr marL="6350" algn="r">
              <a:spcBef>
                <a:spcPts val="113"/>
              </a:spcBef>
            </a:pPr>
            <a:r>
              <a:rPr lang="en-US" sz="1200" b="1" i="1" dirty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Kyushu U</a:t>
            </a:r>
          </a:p>
          <a:p>
            <a:pPr marL="6350" algn="r">
              <a:spcBef>
                <a:spcPts val="113"/>
              </a:spcBef>
            </a:pPr>
            <a:r>
              <a:rPr lang="en-US" sz="1200" b="1" i="1" dirty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Kyushu Tokai U</a:t>
            </a:r>
          </a:p>
          <a:p>
            <a:pPr marL="6350" algn="r">
              <a:spcBef>
                <a:spcPts val="113"/>
              </a:spcBef>
            </a:pPr>
            <a:r>
              <a:rPr lang="en-US" sz="1200" b="1" i="1" dirty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NIFS</a:t>
            </a:r>
          </a:p>
          <a:p>
            <a:pPr marL="6350" algn="r">
              <a:spcBef>
                <a:spcPts val="113"/>
              </a:spcBef>
            </a:pPr>
            <a:r>
              <a:rPr lang="en-US" sz="1200" b="1" i="1" dirty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Niigata U</a:t>
            </a:r>
          </a:p>
          <a:p>
            <a:pPr marL="6350" algn="r">
              <a:spcBef>
                <a:spcPts val="113"/>
              </a:spcBef>
            </a:pPr>
            <a:r>
              <a:rPr lang="en-US" sz="1200" b="1" i="1" dirty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U Tokyo</a:t>
            </a:r>
          </a:p>
          <a:p>
            <a:pPr marL="6350" algn="r">
              <a:spcBef>
                <a:spcPts val="113"/>
              </a:spcBef>
            </a:pPr>
            <a:r>
              <a:rPr lang="en-US" sz="1200" b="1" i="1" dirty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JAEA</a:t>
            </a:r>
          </a:p>
          <a:p>
            <a:pPr marL="6350" algn="r">
              <a:spcBef>
                <a:spcPts val="113"/>
              </a:spcBef>
            </a:pPr>
            <a:r>
              <a:rPr lang="en-US" sz="1200" b="1" i="1" dirty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Hebrew U</a:t>
            </a:r>
          </a:p>
          <a:p>
            <a:pPr marL="6350" algn="r">
              <a:spcBef>
                <a:spcPts val="113"/>
              </a:spcBef>
            </a:pPr>
            <a:r>
              <a:rPr lang="en-US" sz="1200" b="1" i="1" dirty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Ioffe Inst</a:t>
            </a:r>
          </a:p>
          <a:p>
            <a:pPr marL="6350" algn="r">
              <a:spcBef>
                <a:spcPts val="113"/>
              </a:spcBef>
            </a:pPr>
            <a:r>
              <a:rPr lang="en-US" sz="1200" b="1" i="1" dirty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RRC Kurchatov Inst</a:t>
            </a:r>
          </a:p>
          <a:p>
            <a:pPr marL="6350" algn="r">
              <a:spcBef>
                <a:spcPts val="113"/>
              </a:spcBef>
            </a:pPr>
            <a:r>
              <a:rPr lang="en-US" sz="1200" b="1" i="1" dirty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TRINITI</a:t>
            </a:r>
          </a:p>
          <a:p>
            <a:pPr marL="6350" algn="r">
              <a:spcBef>
                <a:spcPts val="113"/>
              </a:spcBef>
            </a:pPr>
            <a:r>
              <a:rPr lang="en-US" sz="1200" b="1" i="1" dirty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KBSI</a:t>
            </a:r>
          </a:p>
          <a:p>
            <a:pPr marL="6350" algn="r">
              <a:spcBef>
                <a:spcPts val="113"/>
              </a:spcBef>
            </a:pPr>
            <a:r>
              <a:rPr lang="en-US" sz="1200" b="1" i="1" dirty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KAIST</a:t>
            </a:r>
          </a:p>
          <a:p>
            <a:pPr marL="6350" algn="r">
              <a:spcBef>
                <a:spcPts val="113"/>
              </a:spcBef>
            </a:pPr>
            <a:r>
              <a:rPr lang="en-US" sz="1200" b="1" i="1" dirty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POSTECH</a:t>
            </a:r>
          </a:p>
          <a:p>
            <a:pPr marL="6350" algn="r">
              <a:spcBef>
                <a:spcPts val="113"/>
              </a:spcBef>
            </a:pPr>
            <a:r>
              <a:rPr lang="en-US" sz="1200" b="1" i="1" dirty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ASIPP</a:t>
            </a:r>
          </a:p>
          <a:p>
            <a:pPr marL="6350" algn="r">
              <a:spcBef>
                <a:spcPts val="113"/>
              </a:spcBef>
            </a:pPr>
            <a:r>
              <a:rPr lang="en-US" sz="1200" b="1" i="1" dirty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ENEA, Frascati</a:t>
            </a:r>
          </a:p>
          <a:p>
            <a:pPr marL="6350" algn="r">
              <a:spcBef>
                <a:spcPts val="113"/>
              </a:spcBef>
            </a:pPr>
            <a:r>
              <a:rPr lang="en-US" sz="1200" b="1" i="1" dirty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CEA, Cadarache</a:t>
            </a:r>
          </a:p>
          <a:p>
            <a:pPr marL="6350" algn="r">
              <a:spcBef>
                <a:spcPts val="113"/>
              </a:spcBef>
            </a:pPr>
            <a:r>
              <a:rPr lang="en-US" sz="1200" b="1" i="1" dirty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IPP, Jülich</a:t>
            </a:r>
          </a:p>
          <a:p>
            <a:pPr marL="6350" algn="r">
              <a:spcBef>
                <a:spcPts val="113"/>
              </a:spcBef>
            </a:pPr>
            <a:r>
              <a:rPr lang="en-US" sz="1200" b="1" i="1" dirty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IPP, Garching</a:t>
            </a:r>
          </a:p>
          <a:p>
            <a:pPr marL="6350" algn="r">
              <a:spcBef>
                <a:spcPts val="113"/>
              </a:spcBef>
            </a:pPr>
            <a:r>
              <a:rPr lang="en-US" sz="1200" b="1" i="1" dirty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ASCR, Czech Rep</a:t>
            </a:r>
          </a:p>
          <a:p>
            <a:pPr marL="6350" algn="r">
              <a:spcBef>
                <a:spcPts val="113"/>
              </a:spcBef>
            </a:pPr>
            <a:r>
              <a:rPr lang="en-US" sz="1200" b="1" i="1" dirty="0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U Quebec</a:t>
            </a:r>
          </a:p>
        </p:txBody>
      </p:sp>
      <p:pic>
        <p:nvPicPr>
          <p:cNvPr id="26633" name="Picture 8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22900" y="5854700"/>
            <a:ext cx="5214938" cy="385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4" name="Rectangle 9"/>
          <p:cNvSpPr>
            <a:spLocks/>
          </p:cNvSpPr>
          <p:nvPr/>
        </p:nvSpPr>
        <p:spPr bwMode="auto">
          <a:xfrm>
            <a:off x="2463800" y="4648200"/>
            <a:ext cx="8140700" cy="93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70000"/>
              </a:lnSpc>
              <a:spcBef>
                <a:spcPts val="538"/>
              </a:spcBef>
            </a:pPr>
            <a:r>
              <a:rPr lang="en-US" sz="2200" b="1" dirty="0">
                <a:solidFill>
                  <a:srgbClr val="FF0000"/>
                </a:solidFill>
                <a:latin typeface="Helvetica" charset="0"/>
                <a:cs typeface="Helvetica" charset="0"/>
                <a:sym typeface="Helvetica" charset="0"/>
              </a:rPr>
              <a:t>NSTX NB Upgrade Peer </a:t>
            </a:r>
            <a:r>
              <a:rPr lang="en-US" sz="2200" b="1" dirty="0" smtClean="0">
                <a:solidFill>
                  <a:srgbClr val="FF0000"/>
                </a:solidFill>
                <a:latin typeface="Helvetica" charset="0"/>
                <a:cs typeface="Helvetica" charset="0"/>
                <a:sym typeface="Helvetica" charset="0"/>
              </a:rPr>
              <a:t>Review</a:t>
            </a:r>
            <a:endParaRPr lang="en-US" sz="2200" b="1" dirty="0">
              <a:solidFill>
                <a:srgbClr val="FF0000"/>
              </a:solidFill>
              <a:latin typeface="Helvetica" charset="0"/>
              <a:cs typeface="Helvetica" charset="0"/>
              <a:sym typeface="Helvetica" charset="0"/>
            </a:endParaRPr>
          </a:p>
          <a:p>
            <a:pPr algn="ctr">
              <a:lnSpc>
                <a:spcPct val="70000"/>
              </a:lnSpc>
              <a:spcBef>
                <a:spcPts val="538"/>
              </a:spcBef>
            </a:pPr>
            <a:r>
              <a:rPr lang="en-US" sz="2200" b="1" dirty="0">
                <a:solidFill>
                  <a:srgbClr val="FF0000"/>
                </a:solidFill>
                <a:latin typeface="Helvetica" charset="0"/>
                <a:cs typeface="Helvetica" charset="0"/>
                <a:sym typeface="Helvetica" charset="0"/>
              </a:rPr>
              <a:t>April 19, 2011</a:t>
            </a:r>
          </a:p>
        </p:txBody>
      </p:sp>
      <p:sp>
        <p:nvSpPr>
          <p:cNvPr id="26635" name="Rectangle 10"/>
          <p:cNvSpPr>
            <a:spLocks/>
          </p:cNvSpPr>
          <p:nvPr/>
        </p:nvSpPr>
        <p:spPr bwMode="auto">
          <a:xfrm>
            <a:off x="2933700" y="2667000"/>
            <a:ext cx="7391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0800" tIns="50800" rIns="108599" bIns="50800"/>
          <a:lstStyle/>
          <a:p>
            <a:pPr marL="6350" algn="ctr">
              <a:lnSpc>
                <a:spcPct val="200000"/>
              </a:lnSpc>
            </a:pPr>
            <a:r>
              <a:rPr lang="en-US" sz="2200" b="1" dirty="0" smtClean="0">
                <a:solidFill>
                  <a:schemeClr val="tx1"/>
                </a:solidFill>
                <a:latin typeface="+mj-lt"/>
                <a:cs typeface="Times New Roman" pitchFamily="18" charset="0"/>
                <a:sym typeface="Arial" charset="0"/>
              </a:rPr>
              <a:t>W. Blanchard</a:t>
            </a:r>
          </a:p>
          <a:p>
            <a:pPr marL="6350" algn="ctr">
              <a:lnSpc>
                <a:spcPct val="200000"/>
              </a:lnSpc>
            </a:pPr>
            <a:r>
              <a:rPr lang="en-US" sz="2100" b="1" dirty="0" smtClean="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C. Priniski, J. Winkelman, Y. Zhai, G. Labik</a:t>
            </a:r>
            <a:endParaRPr lang="en-US" sz="2100" b="1" dirty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  <a:p>
            <a:pPr marL="6350" algn="ctr"/>
            <a:endParaRPr lang="en-US" sz="2600" b="1" dirty="0">
              <a:solidFill>
                <a:schemeClr val="tx1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26636" name="Rectangle 11"/>
          <p:cNvSpPr>
            <a:spLocks noGrp="1" noChangeArrowheads="1"/>
          </p:cNvSpPr>
          <p:nvPr>
            <p:ph type="title"/>
          </p:nvPr>
        </p:nvSpPr>
        <p:spPr/>
        <p:txBody>
          <a:bodyPr rIns="166398"/>
          <a:lstStyle/>
          <a:p>
            <a:pPr marL="57150" indent="0" eaLnBrk="1" hangingPunct="1"/>
            <a:r>
              <a:rPr lang="en-US" sz="3600" dirty="0" smtClean="0"/>
              <a:t>Torus Vacuum Pumping System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1C445-A2E6-4C8F-9951-C50C5C96B497}" type="slidenum">
              <a:rPr lang="en-US"/>
              <a:pPr/>
              <a:t>2</a:t>
            </a:fld>
            <a:endParaRPr lang="en-US" dirty="0"/>
          </a:p>
        </p:txBody>
      </p:sp>
      <p:pic>
        <p:nvPicPr>
          <p:cNvPr id="28675" name="Pictur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004800" cy="1320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</p:pic>
      <p:pic>
        <p:nvPicPr>
          <p:cNvPr id="28676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359900"/>
            <a:ext cx="13004800" cy="3937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/>
          </p:cNvSpPr>
          <p:nvPr/>
        </p:nvSpPr>
        <p:spPr bwMode="auto">
          <a:xfrm>
            <a:off x="387350" y="9436100"/>
            <a:ext cx="787400" cy="241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spcBef>
                <a:spcPts val="388"/>
              </a:spcBef>
            </a:pPr>
            <a:r>
              <a:rPr lang="en-US" sz="1600" i="1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cs typeface="Helvetica" charset="0"/>
                <a:sym typeface="Helvetica" charset="0"/>
              </a:rPr>
              <a:t>NSTX</a:t>
            </a:r>
          </a:p>
        </p:txBody>
      </p:sp>
      <p:sp>
        <p:nvSpPr>
          <p:cNvPr id="28678" name="Rectangle 4"/>
          <p:cNvSpPr>
            <a:spLocks/>
          </p:cNvSpPr>
          <p:nvPr/>
        </p:nvSpPr>
        <p:spPr bwMode="auto">
          <a:xfrm>
            <a:off x="9105900" y="9464675"/>
            <a:ext cx="28321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/>
            <a:r>
              <a:rPr lang="en-US" sz="1200" b="1" dirty="0">
                <a:solidFill>
                  <a:srgbClr val="3333CC"/>
                </a:solidFill>
                <a:latin typeface="Arial" charset="0"/>
                <a:cs typeface="Arial" charset="0"/>
                <a:sym typeface="Arial" charset="0"/>
              </a:rPr>
              <a:t>April 19, 2011</a:t>
            </a:r>
          </a:p>
        </p:txBody>
      </p:sp>
      <p:sp>
        <p:nvSpPr>
          <p:cNvPr id="28679" name="Rectangle 5"/>
          <p:cNvSpPr>
            <a:spLocks/>
          </p:cNvSpPr>
          <p:nvPr/>
        </p:nvSpPr>
        <p:spPr bwMode="auto">
          <a:xfrm>
            <a:off x="2921000" y="9464675"/>
            <a:ext cx="71755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200" b="1" dirty="0">
                <a:solidFill>
                  <a:srgbClr val="3333CC"/>
                </a:solidFill>
                <a:latin typeface="Arial" charset="0"/>
                <a:cs typeface="Arial" charset="0"/>
                <a:sym typeface="Arial" charset="0"/>
              </a:rPr>
              <a:t>NSTX NB Upgrade Peer Review</a:t>
            </a:r>
          </a:p>
        </p:txBody>
      </p:sp>
      <p:sp>
        <p:nvSpPr>
          <p:cNvPr id="28680" name="Rectangle 6"/>
          <p:cNvSpPr>
            <a:spLocks noGrp="1" noChangeArrowheads="1"/>
          </p:cNvSpPr>
          <p:nvPr>
            <p:ph type="title"/>
          </p:nvPr>
        </p:nvSpPr>
        <p:spPr/>
        <p:txBody>
          <a:bodyPr rIns="166398"/>
          <a:lstStyle/>
          <a:p>
            <a:pPr marL="57150" indent="0" eaLnBrk="1" hangingPunct="1"/>
            <a:r>
              <a:rPr lang="en-US" dirty="0" smtClean="0"/>
              <a:t>TVPS</a:t>
            </a:r>
          </a:p>
        </p:txBody>
      </p:sp>
      <p:sp>
        <p:nvSpPr>
          <p:cNvPr id="28682" name="Text Box 8"/>
          <p:cNvSpPr txBox="1">
            <a:spLocks noChangeArrowheads="1"/>
          </p:cNvSpPr>
          <p:nvPr/>
        </p:nvSpPr>
        <p:spPr bwMode="auto">
          <a:xfrm>
            <a:off x="12320588" y="9432925"/>
            <a:ext cx="284162" cy="27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C98CA58A-2C1F-4BF4-947C-056AC3D7225B}" type="slidenum">
              <a:rPr lang="en-US" sz="1200" b="1">
                <a:solidFill>
                  <a:srgbClr val="3333CC"/>
                </a:solidFill>
                <a:latin typeface="Arial" charset="0"/>
                <a:cs typeface="Arial" charset="0"/>
                <a:sym typeface="Arial" charset="0"/>
              </a:rPr>
              <a:pPr algn="ctr"/>
              <a:t>2</a:t>
            </a:fld>
            <a:endParaRPr lang="en-US" sz="1200" b="1" dirty="0">
              <a:solidFill>
                <a:srgbClr val="3333CC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0200" y="1524000"/>
            <a:ext cx="4648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Arial" pitchFamily="34" charset="0"/>
              <a:buChar char="•"/>
            </a:pPr>
            <a:endParaRPr lang="en-US" sz="180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3333CC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 TMPs</a:t>
            </a:r>
          </a:p>
          <a:p>
            <a:pPr lvl="1">
              <a:buFont typeface="Times New Roman" pitchFamily="18" charset="0"/>
              <a:buChar char="‒"/>
            </a:pPr>
            <a:r>
              <a:rPr lang="en-US" sz="1600" dirty="0" smtClean="0">
                <a:solidFill>
                  <a:srgbClr val="3333CC"/>
                </a:solidFill>
              </a:rPr>
              <a:t> placed near TC floor to minimize the effects </a:t>
            </a:r>
          </a:p>
          <a:p>
            <a:pPr lvl="1"/>
            <a:r>
              <a:rPr lang="en-US" sz="1600" dirty="0" smtClean="0">
                <a:solidFill>
                  <a:srgbClr val="3333CC"/>
                </a:solidFill>
              </a:rPr>
              <a:t>   of the magnetic field</a:t>
            </a:r>
          </a:p>
          <a:p>
            <a:pPr lvl="1">
              <a:buFont typeface="Times New Roman" pitchFamily="18" charset="0"/>
              <a:buChar char="‒"/>
            </a:pPr>
            <a:r>
              <a:rPr lang="en-US" sz="1600" dirty="0" smtClean="0">
                <a:solidFill>
                  <a:srgbClr val="3333CC"/>
                </a:solidFill>
              </a:rPr>
              <a:t> 2650 l/s pumping speed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endParaRPr lang="en-US" sz="1800" dirty="0" smtClean="0"/>
          </a:p>
          <a:p>
            <a:pPr eaLnBrk="1" hangingPunct="1"/>
            <a:endParaRPr lang="en-US" sz="180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sz="2000" dirty="0" smtClean="0"/>
              <a:t> Magnetic shields:</a:t>
            </a:r>
          </a:p>
          <a:p>
            <a:pPr lvl="1">
              <a:buFont typeface="Times New Roman" pitchFamily="18" charset="0"/>
              <a:buChar char="‒"/>
            </a:pPr>
            <a:r>
              <a:rPr lang="en-US" sz="1600" dirty="0" smtClean="0">
                <a:solidFill>
                  <a:srgbClr val="3333CC"/>
                </a:solidFill>
              </a:rPr>
              <a:t>  ½” thick low carbon steel cylinders </a:t>
            </a:r>
          </a:p>
          <a:p>
            <a:pPr lvl="1">
              <a:buFont typeface="Times New Roman" pitchFamily="18" charset="0"/>
              <a:buChar char="‒"/>
            </a:pPr>
            <a:r>
              <a:rPr lang="en-US" sz="1600" dirty="0" smtClean="0">
                <a:solidFill>
                  <a:srgbClr val="3333CC"/>
                </a:solidFill>
              </a:rPr>
              <a:t>  shields extends 6” above/below TMPs</a:t>
            </a:r>
          </a:p>
          <a:p>
            <a:pPr lvl="1">
              <a:buFont typeface="Times New Roman" pitchFamily="18" charset="0"/>
              <a:buChar char="‒"/>
            </a:pPr>
            <a:r>
              <a:rPr lang="en-US" sz="1600" dirty="0" smtClean="0">
                <a:solidFill>
                  <a:srgbClr val="3333CC"/>
                </a:solidFill>
              </a:rPr>
              <a:t>   reduce the field to below 50 gauss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endParaRPr lang="en-US" sz="1800" dirty="0" smtClean="0"/>
          </a:p>
          <a:p>
            <a:pPr eaLnBrk="1" hangingPunct="1"/>
            <a:endParaRPr lang="en-US" sz="1800" dirty="0" smtClean="0"/>
          </a:p>
          <a:p>
            <a:pPr eaLnBrk="1" hangingPunct="1"/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 </a:t>
            </a:r>
            <a:r>
              <a:rPr lang="en-US" sz="2000" dirty="0" smtClean="0"/>
              <a:t>Calculated effective pumping speed is</a:t>
            </a:r>
          </a:p>
          <a:p>
            <a:r>
              <a:rPr lang="en-US" sz="2000" dirty="0" smtClean="0"/>
              <a:t>  approximately 1900 l/s</a:t>
            </a:r>
          </a:p>
          <a:p>
            <a:pPr eaLnBrk="1" hangingPunct="1"/>
            <a:endParaRPr lang="en-US" sz="1800" dirty="0" smtClean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78400" y="1447800"/>
            <a:ext cx="6934200" cy="7630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5740400" y="4267200"/>
            <a:ext cx="9380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 14” duct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07000" y="5181600"/>
            <a:ext cx="1614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PDX CB/bellows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assembly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207000" y="6096000"/>
            <a:ext cx="13724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12” gate valve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283200" y="6705600"/>
            <a:ext cx="12875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support stand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59400" y="7315200"/>
            <a:ext cx="17527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TMP and magnetic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shield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12" idx="3"/>
          </p:cNvCxnSpPr>
          <p:nvPr/>
        </p:nvCxnSpPr>
        <p:spPr bwMode="auto">
          <a:xfrm>
            <a:off x="6678477" y="4436477"/>
            <a:ext cx="1500323" cy="592723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13" idx="3"/>
          </p:cNvCxnSpPr>
          <p:nvPr/>
        </p:nvCxnSpPr>
        <p:spPr bwMode="auto">
          <a:xfrm>
            <a:off x="6821545" y="5473988"/>
            <a:ext cx="1433455" cy="1079212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6578600" y="6400800"/>
            <a:ext cx="1905000" cy="60960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15" idx="3"/>
          </p:cNvCxnSpPr>
          <p:nvPr/>
        </p:nvCxnSpPr>
        <p:spPr bwMode="auto">
          <a:xfrm>
            <a:off x="6570732" y="6874877"/>
            <a:ext cx="1303268" cy="364123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7035800" y="7467600"/>
            <a:ext cx="990600" cy="7620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1C445-A2E6-4C8F-9951-C50C5C96B497}" type="slidenum">
              <a:rPr lang="en-US"/>
              <a:pPr/>
              <a:t>3</a:t>
            </a:fld>
            <a:endParaRPr lang="en-US" dirty="0"/>
          </a:p>
        </p:txBody>
      </p:sp>
      <p:pic>
        <p:nvPicPr>
          <p:cNvPr id="28675" name="Pictur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004800" cy="1320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</p:pic>
      <p:pic>
        <p:nvPicPr>
          <p:cNvPr id="28676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359900"/>
            <a:ext cx="13004800" cy="3937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/>
          </p:cNvSpPr>
          <p:nvPr/>
        </p:nvSpPr>
        <p:spPr bwMode="auto">
          <a:xfrm>
            <a:off x="387350" y="9436100"/>
            <a:ext cx="787400" cy="241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spcBef>
                <a:spcPts val="388"/>
              </a:spcBef>
            </a:pPr>
            <a:r>
              <a:rPr lang="en-US" sz="1600" i="1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cs typeface="Helvetica" charset="0"/>
                <a:sym typeface="Helvetica" charset="0"/>
              </a:rPr>
              <a:t>NSTX</a:t>
            </a:r>
          </a:p>
        </p:txBody>
      </p:sp>
      <p:sp>
        <p:nvSpPr>
          <p:cNvPr id="28678" name="Rectangle 4"/>
          <p:cNvSpPr>
            <a:spLocks/>
          </p:cNvSpPr>
          <p:nvPr/>
        </p:nvSpPr>
        <p:spPr bwMode="auto">
          <a:xfrm>
            <a:off x="9105900" y="9464675"/>
            <a:ext cx="28321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/>
            <a:r>
              <a:rPr lang="en-US" sz="1200" b="1" dirty="0">
                <a:solidFill>
                  <a:srgbClr val="3333CC"/>
                </a:solidFill>
                <a:latin typeface="Arial" charset="0"/>
                <a:cs typeface="Arial" charset="0"/>
                <a:sym typeface="Arial" charset="0"/>
              </a:rPr>
              <a:t>April 19, 2011</a:t>
            </a:r>
          </a:p>
        </p:txBody>
      </p:sp>
      <p:sp>
        <p:nvSpPr>
          <p:cNvPr id="28679" name="Rectangle 5"/>
          <p:cNvSpPr>
            <a:spLocks/>
          </p:cNvSpPr>
          <p:nvPr/>
        </p:nvSpPr>
        <p:spPr bwMode="auto">
          <a:xfrm>
            <a:off x="2921000" y="9464675"/>
            <a:ext cx="71755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200" b="1" dirty="0">
                <a:solidFill>
                  <a:srgbClr val="3333CC"/>
                </a:solidFill>
                <a:latin typeface="Arial" charset="0"/>
                <a:cs typeface="Arial" charset="0"/>
                <a:sym typeface="Arial" charset="0"/>
              </a:rPr>
              <a:t>NSTX NB Upgrade Peer Review</a:t>
            </a:r>
          </a:p>
        </p:txBody>
      </p:sp>
      <p:sp>
        <p:nvSpPr>
          <p:cNvPr id="28680" name="Rectangle 6"/>
          <p:cNvSpPr>
            <a:spLocks noGrp="1" noChangeArrowheads="1"/>
          </p:cNvSpPr>
          <p:nvPr>
            <p:ph type="title"/>
          </p:nvPr>
        </p:nvSpPr>
        <p:spPr/>
        <p:txBody>
          <a:bodyPr rIns="166398"/>
          <a:lstStyle/>
          <a:p>
            <a:pPr marL="57150" indent="0" eaLnBrk="1" hangingPunct="1"/>
            <a:r>
              <a:rPr lang="en-US" dirty="0" smtClean="0"/>
              <a:t>TMP Support Stand</a:t>
            </a:r>
          </a:p>
        </p:txBody>
      </p:sp>
      <p:sp>
        <p:nvSpPr>
          <p:cNvPr id="28682" name="Text Box 8"/>
          <p:cNvSpPr txBox="1">
            <a:spLocks noChangeArrowheads="1"/>
          </p:cNvSpPr>
          <p:nvPr/>
        </p:nvSpPr>
        <p:spPr bwMode="auto">
          <a:xfrm>
            <a:off x="12320588" y="9432925"/>
            <a:ext cx="284162" cy="27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C98CA58A-2C1F-4BF4-947C-056AC3D7225B}" type="slidenum">
              <a:rPr lang="en-US" sz="1200" b="1">
                <a:solidFill>
                  <a:srgbClr val="3333CC"/>
                </a:solidFill>
                <a:latin typeface="Arial" charset="0"/>
                <a:cs typeface="Arial" charset="0"/>
                <a:sym typeface="Arial" charset="0"/>
              </a:rPr>
              <a:pPr algn="ctr"/>
              <a:t>3</a:t>
            </a:fld>
            <a:endParaRPr lang="en-US" sz="1200" b="1" dirty="0">
              <a:solidFill>
                <a:srgbClr val="3333CC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330200" y="1981200"/>
            <a:ext cx="4267200" cy="6032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108599" bIns="50800" numCol="1" anchor="t" anchorCtr="0" compatLnSpc="1">
            <a:prstTxWarp prst="textNoShape">
              <a:avLst/>
            </a:prstTxWarp>
          </a:bodyPr>
          <a:lstStyle/>
          <a:p>
            <a:pPr marL="382588" marR="0" lvl="0" indent="-3429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Arial" charset="0"/>
            </a:endParaRPr>
          </a:p>
          <a:p>
            <a:pPr marL="382588" marR="0" lvl="0" indent="-3429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Arial" charset="0"/>
              </a:rPr>
              <a:t>Support stand assembly for various loads:</a:t>
            </a:r>
          </a:p>
          <a:p>
            <a:pPr marL="731838" marR="0" lvl="1" indent="-28575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Arial" charset="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Arial" charset="0"/>
              </a:rPr>
              <a:t>Approx. 1200 lbs from vacuum</a:t>
            </a:r>
          </a:p>
          <a:p>
            <a:pPr marL="731838" marR="0" lvl="1" indent="-28575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Arial" charset="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Arial" charset="0"/>
              </a:rPr>
              <a:t>less than 50 lbs from magnetic forces</a:t>
            </a:r>
          </a:p>
          <a:p>
            <a:pPr marL="731838" marR="0" lvl="1" indent="-28575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Arial" charset="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Arial" charset="0"/>
              </a:rPr>
              <a:t>Approx 5700 ft-lbs torque for worst case TMP failure</a:t>
            </a:r>
          </a:p>
          <a:p>
            <a:pPr marL="382588" marR="0" lvl="0" indent="-3429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  <a:sym typeface="Arial" charset="0"/>
            </a:endParaRPr>
          </a:p>
          <a:p>
            <a:pPr marL="382588" marR="0" lvl="0" indent="-342900" algn="l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Arial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Arial" charset="0"/>
              </a:rPr>
              <a:t> Support stand:</a:t>
            </a:r>
          </a:p>
          <a:p>
            <a:pPr marL="731838" marR="0" lvl="1" indent="-28575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Arial" charset="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Arial" charset="0"/>
              </a:rPr>
              <a:t>3” square aluminum tubing bolted to 24” square SS plate</a:t>
            </a:r>
          </a:p>
          <a:p>
            <a:pPr marL="731838" marR="0" lvl="1" indent="-285750" algn="l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00000"/>
              <a:buFont typeface="Arial" charset="0"/>
              <a:buChar char="–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Arial" charset="0"/>
              </a:rPr>
              <a:t>cross braces with electrical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Arial" charset="0"/>
              </a:rPr>
              <a:t> isolation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  <a:sym typeface="Arial" charset="0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78400" y="2133600"/>
            <a:ext cx="6608619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TextBox 20"/>
          <p:cNvSpPr txBox="1"/>
          <p:nvPr/>
        </p:nvSpPr>
        <p:spPr>
          <a:xfrm>
            <a:off x="8027194" y="5942806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34”</a:t>
            </a:r>
            <a:endParaRPr lang="en-US" sz="1600" b="1" dirty="0"/>
          </a:p>
        </p:txBody>
      </p:sp>
      <p:cxnSp>
        <p:nvCxnSpPr>
          <p:cNvPr id="23" name="Straight Arrow Connector 22"/>
          <p:cNvCxnSpPr/>
          <p:nvPr/>
        </p:nvCxnSpPr>
        <p:spPr bwMode="auto">
          <a:xfrm rot="5400000" flipH="1" flipV="1">
            <a:off x="7875588" y="5561012"/>
            <a:ext cx="762000" cy="1588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rot="5400000">
            <a:off x="7722394" y="6781006"/>
            <a:ext cx="1066800" cy="1588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1C445-A2E6-4C8F-9951-C50C5C96B497}" type="slidenum">
              <a:rPr lang="en-US"/>
              <a:pPr/>
              <a:t>4</a:t>
            </a:fld>
            <a:endParaRPr lang="en-US" dirty="0"/>
          </a:p>
        </p:txBody>
      </p:sp>
      <p:pic>
        <p:nvPicPr>
          <p:cNvPr id="28675" name="Pictur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004800" cy="1320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</p:pic>
      <p:pic>
        <p:nvPicPr>
          <p:cNvPr id="28676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359900"/>
            <a:ext cx="13004800" cy="3937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/>
          </p:cNvSpPr>
          <p:nvPr/>
        </p:nvSpPr>
        <p:spPr bwMode="auto">
          <a:xfrm>
            <a:off x="387350" y="9436100"/>
            <a:ext cx="787400" cy="241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spcBef>
                <a:spcPts val="388"/>
              </a:spcBef>
            </a:pPr>
            <a:r>
              <a:rPr lang="en-US" sz="1600" i="1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cs typeface="Helvetica" charset="0"/>
                <a:sym typeface="Helvetica" charset="0"/>
              </a:rPr>
              <a:t>NSTX</a:t>
            </a:r>
          </a:p>
        </p:txBody>
      </p:sp>
      <p:sp>
        <p:nvSpPr>
          <p:cNvPr id="28678" name="Rectangle 4"/>
          <p:cNvSpPr>
            <a:spLocks/>
          </p:cNvSpPr>
          <p:nvPr/>
        </p:nvSpPr>
        <p:spPr bwMode="auto">
          <a:xfrm>
            <a:off x="9105900" y="9464675"/>
            <a:ext cx="28321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/>
            <a:r>
              <a:rPr lang="en-US" sz="1200" b="1" dirty="0">
                <a:solidFill>
                  <a:srgbClr val="3333CC"/>
                </a:solidFill>
                <a:latin typeface="Arial" charset="0"/>
                <a:cs typeface="Arial" charset="0"/>
                <a:sym typeface="Arial" charset="0"/>
              </a:rPr>
              <a:t>April 19, 2011</a:t>
            </a:r>
          </a:p>
        </p:txBody>
      </p:sp>
      <p:sp>
        <p:nvSpPr>
          <p:cNvPr id="28679" name="Rectangle 5"/>
          <p:cNvSpPr>
            <a:spLocks/>
          </p:cNvSpPr>
          <p:nvPr/>
        </p:nvSpPr>
        <p:spPr bwMode="auto">
          <a:xfrm>
            <a:off x="2921000" y="9464675"/>
            <a:ext cx="71755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200" b="1" dirty="0">
                <a:solidFill>
                  <a:srgbClr val="3333CC"/>
                </a:solidFill>
                <a:latin typeface="Arial" charset="0"/>
                <a:cs typeface="Arial" charset="0"/>
                <a:sym typeface="Arial" charset="0"/>
              </a:rPr>
              <a:t>NSTX NB Upgrade Peer Review</a:t>
            </a:r>
          </a:p>
        </p:txBody>
      </p:sp>
      <p:sp>
        <p:nvSpPr>
          <p:cNvPr id="28680" name="Rectangle 6"/>
          <p:cNvSpPr>
            <a:spLocks noGrp="1" noChangeArrowheads="1"/>
          </p:cNvSpPr>
          <p:nvPr>
            <p:ph type="title"/>
          </p:nvPr>
        </p:nvSpPr>
        <p:spPr/>
        <p:txBody>
          <a:bodyPr rIns="166398"/>
          <a:lstStyle/>
          <a:p>
            <a:pPr marL="57150" indent="0" eaLnBrk="1" hangingPunct="1"/>
            <a:r>
              <a:rPr lang="en-US" dirty="0" smtClean="0"/>
              <a:t>RGA and Gauging Overview</a:t>
            </a:r>
          </a:p>
        </p:txBody>
      </p:sp>
      <p:sp>
        <p:nvSpPr>
          <p:cNvPr id="2868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7800" y="1447800"/>
            <a:ext cx="3886200" cy="7569200"/>
          </a:xfrm>
        </p:spPr>
        <p:txBody>
          <a:bodyPr rIns="166398"/>
          <a:lstStyle/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Ion gauge assembly on each pumping duct</a:t>
            </a:r>
          </a:p>
          <a:p>
            <a:pPr eaLnBrk="1" hangingPunct="1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RGA system and CM each on separate ducts</a:t>
            </a:r>
          </a:p>
          <a:p>
            <a:pPr eaLnBrk="1" hangingPunct="1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All assemblies  located between the ducts and the NB box</a:t>
            </a:r>
          </a:p>
          <a:p>
            <a:pPr lvl="1" eaLnBrk="1" hangingPunct="1"/>
            <a:endParaRPr lang="en-US" sz="1200" dirty="0" smtClean="0"/>
          </a:p>
          <a:p>
            <a:pPr eaLnBrk="1" hangingPunct="1"/>
            <a:endParaRPr lang="en-US" sz="1800" dirty="0" smtClean="0"/>
          </a:p>
        </p:txBody>
      </p:sp>
      <p:sp>
        <p:nvSpPr>
          <p:cNvPr id="28682" name="Text Box 8"/>
          <p:cNvSpPr txBox="1">
            <a:spLocks noChangeArrowheads="1"/>
          </p:cNvSpPr>
          <p:nvPr/>
        </p:nvSpPr>
        <p:spPr bwMode="auto">
          <a:xfrm>
            <a:off x="12320588" y="9432925"/>
            <a:ext cx="284162" cy="27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C98CA58A-2C1F-4BF4-947C-056AC3D7225B}" type="slidenum">
              <a:rPr lang="en-US" sz="1200" b="1">
                <a:solidFill>
                  <a:srgbClr val="3333CC"/>
                </a:solidFill>
                <a:latin typeface="Arial" charset="0"/>
                <a:cs typeface="Arial" charset="0"/>
                <a:sym typeface="Arial" charset="0"/>
              </a:rPr>
              <a:pPr algn="ctr"/>
              <a:t>4</a:t>
            </a:fld>
            <a:endParaRPr lang="en-US" sz="1200" b="1" dirty="0">
              <a:solidFill>
                <a:srgbClr val="3333CC"/>
              </a:solidFill>
              <a:latin typeface="Arial" charset="0"/>
              <a:cs typeface="Arial" charset="0"/>
              <a:sym typeface="Arial" charset="0"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64000" y="2133600"/>
            <a:ext cx="4487677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940800" y="2133600"/>
            <a:ext cx="39116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1C445-A2E6-4C8F-9951-C50C5C96B497}" type="slidenum">
              <a:rPr lang="en-US"/>
              <a:pPr/>
              <a:t>5</a:t>
            </a:fld>
            <a:endParaRPr lang="en-US" dirty="0"/>
          </a:p>
        </p:txBody>
      </p:sp>
      <p:pic>
        <p:nvPicPr>
          <p:cNvPr id="28675" name="Pictur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004800" cy="1320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</p:pic>
      <p:pic>
        <p:nvPicPr>
          <p:cNvPr id="28676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359900"/>
            <a:ext cx="13004800" cy="3937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/>
          </p:cNvSpPr>
          <p:nvPr/>
        </p:nvSpPr>
        <p:spPr bwMode="auto">
          <a:xfrm>
            <a:off x="387350" y="9436100"/>
            <a:ext cx="787400" cy="241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spcBef>
                <a:spcPts val="388"/>
              </a:spcBef>
            </a:pPr>
            <a:r>
              <a:rPr lang="en-US" sz="1600" i="1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cs typeface="Helvetica" charset="0"/>
                <a:sym typeface="Helvetica" charset="0"/>
              </a:rPr>
              <a:t>NSTX</a:t>
            </a:r>
          </a:p>
        </p:txBody>
      </p:sp>
      <p:sp>
        <p:nvSpPr>
          <p:cNvPr id="28678" name="Rectangle 4"/>
          <p:cNvSpPr>
            <a:spLocks/>
          </p:cNvSpPr>
          <p:nvPr/>
        </p:nvSpPr>
        <p:spPr bwMode="auto">
          <a:xfrm>
            <a:off x="9105900" y="9464675"/>
            <a:ext cx="28321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/>
            <a:r>
              <a:rPr lang="en-US" sz="1200" b="1" dirty="0">
                <a:solidFill>
                  <a:srgbClr val="3333CC"/>
                </a:solidFill>
                <a:latin typeface="Arial" charset="0"/>
                <a:cs typeface="Arial" charset="0"/>
                <a:sym typeface="Arial" charset="0"/>
              </a:rPr>
              <a:t>April 19, 2011</a:t>
            </a:r>
          </a:p>
        </p:txBody>
      </p:sp>
      <p:sp>
        <p:nvSpPr>
          <p:cNvPr id="28679" name="Rectangle 5"/>
          <p:cNvSpPr>
            <a:spLocks/>
          </p:cNvSpPr>
          <p:nvPr/>
        </p:nvSpPr>
        <p:spPr bwMode="auto">
          <a:xfrm>
            <a:off x="2921000" y="9464675"/>
            <a:ext cx="71755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200" b="1" dirty="0">
                <a:solidFill>
                  <a:srgbClr val="3333CC"/>
                </a:solidFill>
                <a:latin typeface="Arial" charset="0"/>
                <a:cs typeface="Arial" charset="0"/>
                <a:sym typeface="Arial" charset="0"/>
              </a:rPr>
              <a:t>NSTX NB Upgrade Peer Review</a:t>
            </a:r>
          </a:p>
        </p:txBody>
      </p:sp>
      <p:sp>
        <p:nvSpPr>
          <p:cNvPr id="28680" name="Rectangle 6"/>
          <p:cNvSpPr>
            <a:spLocks noGrp="1" noChangeArrowheads="1"/>
          </p:cNvSpPr>
          <p:nvPr>
            <p:ph type="title"/>
          </p:nvPr>
        </p:nvSpPr>
        <p:spPr/>
        <p:txBody>
          <a:bodyPr rIns="166398"/>
          <a:lstStyle/>
          <a:p>
            <a:pPr marL="57150" indent="0" eaLnBrk="1" hangingPunct="1"/>
            <a:r>
              <a:rPr lang="en-US" dirty="0" smtClean="0"/>
              <a:t>RGA System</a:t>
            </a:r>
          </a:p>
        </p:txBody>
      </p:sp>
      <p:sp>
        <p:nvSpPr>
          <p:cNvPr id="2868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77800" y="1600200"/>
            <a:ext cx="5029200" cy="7239000"/>
          </a:xfrm>
        </p:spPr>
        <p:txBody>
          <a:bodyPr rIns="166398"/>
          <a:lstStyle/>
          <a:p>
            <a:pPr eaLnBrk="1" hangingPunct="1"/>
            <a:endParaRPr lang="en-US" sz="160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Reuse of most of the existing equipment</a:t>
            </a:r>
          </a:p>
          <a:p>
            <a:pPr eaLnBrk="1" hangingPunct="1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Same differentially pumped configuration as exiting system on NSTX </a:t>
            </a:r>
          </a:p>
          <a:p>
            <a:pPr eaLnBrk="1" hangingPunct="1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RGA assembly :</a:t>
            </a:r>
          </a:p>
          <a:p>
            <a:pPr lvl="1" eaLnBrk="1" hangingPunct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TMP and forepump</a:t>
            </a:r>
          </a:p>
          <a:p>
            <a:pPr lvl="1" eaLnBrk="1" hangingPunct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CB and bellows</a:t>
            </a:r>
          </a:p>
          <a:p>
            <a:pPr lvl="1" eaLnBrk="1" hangingPunct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interface , orifice and TMP isolation valves</a:t>
            </a:r>
          </a:p>
          <a:p>
            <a:pPr lvl="1" eaLnBrk="1" hangingPunct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ion gauge and CMs</a:t>
            </a:r>
          </a:p>
          <a:p>
            <a:pPr lvl="1" eaLnBrk="1" hangingPunct="1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Two RGAs for trend monitoring and after shot outgassing</a:t>
            </a:r>
          </a:p>
          <a:p>
            <a:pPr lvl="1" eaLnBrk="1" hangingPunct="1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Small TMP will also be shielded from magnetic fields</a:t>
            </a:r>
          </a:p>
          <a:p>
            <a:pPr eaLnBrk="1" hangingPunct="1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Same capabilities for measurements across a wide range of pressures</a:t>
            </a:r>
          </a:p>
          <a:p>
            <a:pPr eaLnBrk="1" hangingPunct="1">
              <a:buNone/>
            </a:pPr>
            <a:endParaRPr lang="en-US" sz="1800" dirty="0" smtClean="0"/>
          </a:p>
          <a:p>
            <a:pPr eaLnBrk="1" hangingPunct="1"/>
            <a:endParaRPr lang="en-US" sz="1800" dirty="0" smtClean="0"/>
          </a:p>
          <a:p>
            <a:pPr eaLnBrk="1" hangingPunct="1"/>
            <a:endParaRPr lang="en-US" sz="1800" dirty="0" smtClean="0"/>
          </a:p>
          <a:p>
            <a:pPr eaLnBrk="1" hangingPunct="1"/>
            <a:endParaRPr lang="en-US" sz="2000" dirty="0" smtClean="0"/>
          </a:p>
        </p:txBody>
      </p:sp>
      <p:sp>
        <p:nvSpPr>
          <p:cNvPr id="28682" name="Text Box 8"/>
          <p:cNvSpPr txBox="1">
            <a:spLocks noChangeArrowheads="1"/>
          </p:cNvSpPr>
          <p:nvPr/>
        </p:nvSpPr>
        <p:spPr bwMode="auto">
          <a:xfrm>
            <a:off x="12320588" y="9432925"/>
            <a:ext cx="284162" cy="27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C98CA58A-2C1F-4BF4-947C-056AC3D7225B}" type="slidenum">
              <a:rPr lang="en-US" sz="1200" b="1">
                <a:solidFill>
                  <a:srgbClr val="3333CC"/>
                </a:solidFill>
                <a:latin typeface="Arial" charset="0"/>
                <a:cs typeface="Arial" charset="0"/>
                <a:sym typeface="Arial" charset="0"/>
              </a:rPr>
              <a:pPr algn="ctr"/>
              <a:t>5</a:t>
            </a:fld>
            <a:endParaRPr lang="en-US" sz="1200" b="1" dirty="0">
              <a:solidFill>
                <a:srgbClr val="3333CC"/>
              </a:solidFill>
              <a:latin typeface="Arial" charset="0"/>
              <a:cs typeface="Arial" charset="0"/>
              <a:sym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88000" y="1600200"/>
            <a:ext cx="6629400" cy="743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1C445-A2E6-4C8F-9951-C50C5C96B497}" type="slidenum">
              <a:rPr lang="en-US"/>
              <a:pPr/>
              <a:t>6</a:t>
            </a:fld>
            <a:endParaRPr lang="en-US" dirty="0"/>
          </a:p>
        </p:txBody>
      </p:sp>
      <p:pic>
        <p:nvPicPr>
          <p:cNvPr id="28675" name="Pictur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004800" cy="1320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</p:pic>
      <p:pic>
        <p:nvPicPr>
          <p:cNvPr id="28676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359900"/>
            <a:ext cx="13004800" cy="3937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/>
          </p:cNvSpPr>
          <p:nvPr/>
        </p:nvSpPr>
        <p:spPr bwMode="auto">
          <a:xfrm>
            <a:off x="387350" y="9436100"/>
            <a:ext cx="787400" cy="241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spcBef>
                <a:spcPts val="388"/>
              </a:spcBef>
            </a:pPr>
            <a:r>
              <a:rPr lang="en-US" sz="1600" i="1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cs typeface="Helvetica" charset="0"/>
                <a:sym typeface="Helvetica" charset="0"/>
              </a:rPr>
              <a:t>NSTX</a:t>
            </a:r>
          </a:p>
        </p:txBody>
      </p:sp>
      <p:sp>
        <p:nvSpPr>
          <p:cNvPr id="28678" name="Rectangle 4"/>
          <p:cNvSpPr>
            <a:spLocks/>
          </p:cNvSpPr>
          <p:nvPr/>
        </p:nvSpPr>
        <p:spPr bwMode="auto">
          <a:xfrm>
            <a:off x="9105900" y="9464675"/>
            <a:ext cx="28321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/>
            <a:r>
              <a:rPr lang="en-US" sz="1200" b="1" dirty="0">
                <a:solidFill>
                  <a:srgbClr val="3333CC"/>
                </a:solidFill>
                <a:latin typeface="Arial" charset="0"/>
                <a:cs typeface="Arial" charset="0"/>
                <a:sym typeface="Arial" charset="0"/>
              </a:rPr>
              <a:t>April 19, 2011</a:t>
            </a:r>
          </a:p>
        </p:txBody>
      </p:sp>
      <p:sp>
        <p:nvSpPr>
          <p:cNvPr id="28679" name="Rectangle 5"/>
          <p:cNvSpPr>
            <a:spLocks/>
          </p:cNvSpPr>
          <p:nvPr/>
        </p:nvSpPr>
        <p:spPr bwMode="auto">
          <a:xfrm>
            <a:off x="2921000" y="9464675"/>
            <a:ext cx="71755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200" b="1" dirty="0">
                <a:solidFill>
                  <a:srgbClr val="3333CC"/>
                </a:solidFill>
                <a:latin typeface="Arial" charset="0"/>
                <a:cs typeface="Arial" charset="0"/>
                <a:sym typeface="Arial" charset="0"/>
              </a:rPr>
              <a:t>NSTX NB Upgrade Peer Review</a:t>
            </a:r>
          </a:p>
        </p:txBody>
      </p:sp>
      <p:sp>
        <p:nvSpPr>
          <p:cNvPr id="28680" name="Rectangle 6"/>
          <p:cNvSpPr>
            <a:spLocks noGrp="1" noChangeArrowheads="1"/>
          </p:cNvSpPr>
          <p:nvPr>
            <p:ph type="title"/>
          </p:nvPr>
        </p:nvSpPr>
        <p:spPr/>
        <p:txBody>
          <a:bodyPr rIns="166398"/>
          <a:lstStyle/>
          <a:p>
            <a:pPr marL="57150" indent="0" eaLnBrk="1" hangingPunct="1"/>
            <a:r>
              <a:rPr lang="en-US" dirty="0" smtClean="0"/>
              <a:t>Gauging</a:t>
            </a:r>
          </a:p>
        </p:txBody>
      </p:sp>
      <p:sp>
        <p:nvSpPr>
          <p:cNvPr id="2868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1739900"/>
            <a:ext cx="4521200" cy="7569200"/>
          </a:xfrm>
        </p:spPr>
        <p:txBody>
          <a:bodyPr rIns="166398"/>
          <a:lstStyle/>
          <a:p>
            <a:pPr eaLnBrk="1" hangingPunct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Two ion gauge assemblies and one CM assembly</a:t>
            </a:r>
          </a:p>
          <a:p>
            <a:pPr eaLnBrk="1" hangingPunct="1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CM assembly :</a:t>
            </a:r>
          </a:p>
          <a:p>
            <a:pPr lvl="1" eaLnBrk="1" hangingPunct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CMs used for pumpdown, calibrations and GDC</a:t>
            </a:r>
          </a:p>
          <a:p>
            <a:pPr lvl="1" eaLnBrk="1" hangingPunct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CB/bellows assembly</a:t>
            </a:r>
          </a:p>
          <a:p>
            <a:pPr lvl="1" eaLnBrk="1" hangingPunct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pumpout and isolation valve</a:t>
            </a:r>
          </a:p>
          <a:p>
            <a:pPr lvl="1" eaLnBrk="1" hangingPunct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SS support plate</a:t>
            </a:r>
          </a:p>
          <a:p>
            <a:pPr eaLnBrk="1" hangingPunct="1"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Ion gauge assemblies : </a:t>
            </a:r>
          </a:p>
          <a:p>
            <a:pPr lvl="1" eaLnBrk="1" hangingPunct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miniature ion gauges</a:t>
            </a:r>
          </a:p>
          <a:p>
            <a:pPr lvl="1" eaLnBrk="1" hangingPunct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CB/bellows assembly</a:t>
            </a:r>
          </a:p>
          <a:p>
            <a:pPr lvl="1" eaLnBrk="1" hangingPunct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pumpout and isolation valve</a:t>
            </a:r>
          </a:p>
          <a:p>
            <a:pPr lvl="1" eaLnBrk="1" hangingPunct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low carbon steel shield cylinder</a:t>
            </a:r>
          </a:p>
          <a:p>
            <a:pPr lvl="1" eaLnBrk="1" hangingPunct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SS brackets and support plate welded to duct</a:t>
            </a:r>
          </a:p>
          <a:p>
            <a:pPr lvl="1" eaLnBrk="1" hangingPunct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Shields u-bolted to support plate</a:t>
            </a:r>
          </a:p>
          <a:p>
            <a:pPr lvl="1" eaLnBrk="1" hangingPunct="1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Separate bracket to hold and isolate ion gauge</a:t>
            </a:r>
          </a:p>
          <a:p>
            <a:pPr lvl="1" eaLnBrk="1" hangingPunct="1">
              <a:buNone/>
            </a:pPr>
            <a:endParaRPr lang="en-US" sz="1200" dirty="0" smtClean="0"/>
          </a:p>
          <a:p>
            <a:pPr lvl="1" eaLnBrk="1" hangingPunct="1">
              <a:buNone/>
            </a:pPr>
            <a:endParaRPr lang="en-US" sz="1200" dirty="0" smtClean="0"/>
          </a:p>
          <a:p>
            <a:pPr lvl="1" eaLnBrk="1" hangingPunct="1">
              <a:buNone/>
            </a:pPr>
            <a:endParaRPr lang="en-US" sz="1200" dirty="0" smtClean="0"/>
          </a:p>
          <a:p>
            <a:pPr lvl="1" eaLnBrk="1" hangingPunct="1">
              <a:buNone/>
            </a:pPr>
            <a:endParaRPr lang="en-US" sz="1200" dirty="0" smtClean="0"/>
          </a:p>
          <a:p>
            <a:pPr eaLnBrk="1" hangingPunct="1">
              <a:buNone/>
            </a:pPr>
            <a:endParaRPr lang="en-US" sz="1600" dirty="0" smtClean="0"/>
          </a:p>
          <a:p>
            <a:pPr eaLnBrk="1" hangingPunct="1"/>
            <a:endParaRPr lang="en-US" sz="1600" dirty="0" smtClean="0"/>
          </a:p>
        </p:txBody>
      </p:sp>
      <p:sp>
        <p:nvSpPr>
          <p:cNvPr id="28682" name="Text Box 8"/>
          <p:cNvSpPr txBox="1">
            <a:spLocks noChangeArrowheads="1"/>
          </p:cNvSpPr>
          <p:nvPr/>
        </p:nvSpPr>
        <p:spPr bwMode="auto">
          <a:xfrm>
            <a:off x="12320588" y="9432925"/>
            <a:ext cx="284162" cy="27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C98CA58A-2C1F-4BF4-947C-056AC3D7225B}" type="slidenum">
              <a:rPr lang="en-US" sz="1200" b="1">
                <a:solidFill>
                  <a:srgbClr val="3333CC"/>
                </a:solidFill>
                <a:latin typeface="Arial" charset="0"/>
                <a:cs typeface="Arial" charset="0"/>
                <a:sym typeface="Arial" charset="0"/>
              </a:rPr>
              <a:pPr algn="ctr"/>
              <a:t>6</a:t>
            </a:fld>
            <a:endParaRPr lang="en-US" sz="1200" b="1" dirty="0">
              <a:solidFill>
                <a:srgbClr val="3333CC"/>
              </a:solidFill>
              <a:latin typeface="Arial" charset="0"/>
              <a:cs typeface="Arial" charset="0"/>
              <a:sym typeface="Arial" charset="0"/>
            </a:endParaRPr>
          </a:p>
        </p:txBody>
      </p:sp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68800" y="1981200"/>
            <a:ext cx="39624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2" name="Straight Arrow Connector 31"/>
          <p:cNvCxnSpPr/>
          <p:nvPr/>
        </p:nvCxnSpPr>
        <p:spPr bwMode="auto">
          <a:xfrm>
            <a:off x="5892800" y="3429000"/>
            <a:ext cx="685800" cy="38100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6121400" y="5334000"/>
            <a:ext cx="533400" cy="1588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636001" y="2133600"/>
            <a:ext cx="4368799" cy="583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1C445-A2E6-4C8F-9951-C50C5C96B497}" type="slidenum">
              <a:rPr lang="en-US"/>
              <a:pPr/>
              <a:t>7</a:t>
            </a:fld>
            <a:endParaRPr lang="en-US" dirty="0"/>
          </a:p>
        </p:txBody>
      </p:sp>
      <p:pic>
        <p:nvPicPr>
          <p:cNvPr id="28675" name="Picture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004800" cy="13208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</p:pic>
      <p:pic>
        <p:nvPicPr>
          <p:cNvPr id="28676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359900"/>
            <a:ext cx="13004800" cy="3937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/>
          </p:cNvSpPr>
          <p:nvPr/>
        </p:nvSpPr>
        <p:spPr bwMode="auto">
          <a:xfrm>
            <a:off x="387350" y="9436100"/>
            <a:ext cx="787400" cy="2413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spcBef>
                <a:spcPts val="388"/>
              </a:spcBef>
            </a:pPr>
            <a:r>
              <a:rPr lang="en-US" sz="1600" i="1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cs typeface="Helvetica" charset="0"/>
                <a:sym typeface="Helvetica" charset="0"/>
              </a:rPr>
              <a:t>NSTX</a:t>
            </a:r>
          </a:p>
        </p:txBody>
      </p:sp>
      <p:sp>
        <p:nvSpPr>
          <p:cNvPr id="28678" name="Rectangle 4"/>
          <p:cNvSpPr>
            <a:spLocks/>
          </p:cNvSpPr>
          <p:nvPr/>
        </p:nvSpPr>
        <p:spPr bwMode="auto">
          <a:xfrm>
            <a:off x="9105900" y="9464675"/>
            <a:ext cx="28321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/>
            <a:r>
              <a:rPr lang="en-US" sz="1200" b="1" dirty="0">
                <a:solidFill>
                  <a:srgbClr val="3333CC"/>
                </a:solidFill>
                <a:latin typeface="Arial" charset="0"/>
                <a:cs typeface="Arial" charset="0"/>
                <a:sym typeface="Arial" charset="0"/>
              </a:rPr>
              <a:t>April 19, 2011</a:t>
            </a:r>
          </a:p>
        </p:txBody>
      </p:sp>
      <p:sp>
        <p:nvSpPr>
          <p:cNvPr id="28679" name="Rectangle 5"/>
          <p:cNvSpPr>
            <a:spLocks/>
          </p:cNvSpPr>
          <p:nvPr/>
        </p:nvSpPr>
        <p:spPr bwMode="auto">
          <a:xfrm>
            <a:off x="2921000" y="9464675"/>
            <a:ext cx="71755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1200" b="1" dirty="0">
                <a:solidFill>
                  <a:srgbClr val="3333CC"/>
                </a:solidFill>
                <a:latin typeface="Arial" charset="0"/>
                <a:cs typeface="Arial" charset="0"/>
                <a:sym typeface="Arial" charset="0"/>
              </a:rPr>
              <a:t>NSTX NB Upgrade Peer Review</a:t>
            </a:r>
          </a:p>
        </p:txBody>
      </p:sp>
      <p:sp>
        <p:nvSpPr>
          <p:cNvPr id="28680" name="Rectangle 6"/>
          <p:cNvSpPr>
            <a:spLocks noGrp="1" noChangeArrowheads="1"/>
          </p:cNvSpPr>
          <p:nvPr>
            <p:ph type="title"/>
          </p:nvPr>
        </p:nvSpPr>
        <p:spPr/>
        <p:txBody>
          <a:bodyPr rIns="166398"/>
          <a:lstStyle/>
          <a:p>
            <a:pPr marL="57150" indent="0" eaLnBrk="1" hangingPunct="1"/>
            <a:r>
              <a:rPr lang="en-US" dirty="0" smtClean="0"/>
              <a:t>Summary</a:t>
            </a:r>
          </a:p>
        </p:txBody>
      </p:sp>
      <p:sp>
        <p:nvSpPr>
          <p:cNvPr id="2868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168400" y="1739900"/>
            <a:ext cx="11125200" cy="7569200"/>
          </a:xfrm>
        </p:spPr>
        <p:txBody>
          <a:bodyPr rIns="166398"/>
          <a:lstStyle/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Overall design of TVPS and monitoring systems are complete</a:t>
            </a:r>
          </a:p>
          <a:p>
            <a:pPr eaLnBrk="1" hangingPunct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Magnetic field reduced to less than 50 gauss</a:t>
            </a:r>
          </a:p>
          <a:p>
            <a:pPr eaLnBrk="1" hangingPunct="1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Effective pumping speed ~1900 l/s</a:t>
            </a:r>
          </a:p>
          <a:p>
            <a:pPr eaLnBrk="1" hangingPunct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RGA system configuration similar to existing system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8682" name="Text Box 8"/>
          <p:cNvSpPr txBox="1">
            <a:spLocks noChangeArrowheads="1"/>
          </p:cNvSpPr>
          <p:nvPr/>
        </p:nvSpPr>
        <p:spPr bwMode="auto">
          <a:xfrm>
            <a:off x="12320588" y="9432925"/>
            <a:ext cx="284162" cy="27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fld id="{C98CA58A-2C1F-4BF4-947C-056AC3D7225B}" type="slidenum">
              <a:rPr lang="en-US" sz="1200" b="1">
                <a:solidFill>
                  <a:srgbClr val="3333CC"/>
                </a:solidFill>
                <a:latin typeface="Arial" charset="0"/>
                <a:cs typeface="Arial" charset="0"/>
                <a:sym typeface="Arial" charset="0"/>
              </a:rPr>
              <a:pPr algn="ctr"/>
              <a:t>7</a:t>
            </a:fld>
            <a:endParaRPr lang="en-US" sz="1200" b="1" dirty="0">
              <a:solidFill>
                <a:srgbClr val="3333CC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itle &amp; Bullets copy">
  <a:themeElements>
    <a:clrScheme name="Title &amp; Bullets cop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copy">
      <a:majorFont>
        <a:latin typeface="Arial"/>
        <a:ea typeface="ヒラギノ角ゴ ProN W6"/>
        <a:cs typeface="ヒラギノ角ゴ ProN W6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ヒラギノ明朝 ProN W3" charset="-128"/>
            <a:cs typeface="ヒラギノ明朝 ProN W3" charset="-128"/>
            <a:sym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ヒラギノ明朝 ProN W3" charset="-128"/>
            <a:cs typeface="ヒラギノ明朝 ProN W3" charset="-128"/>
            <a:sym typeface="Times New Roman" charset="0"/>
          </a:defRPr>
        </a:defPPr>
      </a:lstStyle>
    </a:lnDef>
  </a:objectDefaults>
  <a:extraClrSchemeLst>
    <a:extraClrScheme>
      <a:clrScheme name="Title &amp; Bullets cop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Arial"/>
        <a:ea typeface="ヒラギノ角ゴ ProN W6"/>
        <a:cs typeface="ヒラギノ角ゴ ProN W6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ヒラギノ明朝 ProN W3" charset="-128"/>
            <a:cs typeface="ヒラギノ明朝 ProN W3" charset="-128"/>
            <a:sym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ヒラギノ明朝 ProN W3" charset="-128"/>
            <a:cs typeface="ヒラギノ明朝 ProN W3" charset="-128"/>
            <a:sym typeface="Times New Roman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4550</TotalTime>
  <Pages>0</Pages>
  <Words>553</Words>
  <Characters>0</Characters>
  <Application>Microsoft Office PowerPoint</Application>
  <PresentationFormat>Custom</PresentationFormat>
  <Lines>0</Lines>
  <Paragraphs>195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Title &amp; Bullets copy</vt:lpstr>
      <vt:lpstr>Title &amp; Bullets</vt:lpstr>
      <vt:lpstr>Torus Vacuum Pumping System</vt:lpstr>
      <vt:lpstr>TVPS</vt:lpstr>
      <vt:lpstr>TMP Support Stand</vt:lpstr>
      <vt:lpstr>RGA and Gauging Overview</vt:lpstr>
      <vt:lpstr>RGA System</vt:lpstr>
      <vt:lpstr>Gauging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William R. Blanchard</dc:creator>
  <cp:lastModifiedBy>wblancha</cp:lastModifiedBy>
  <cp:revision>141</cp:revision>
  <dcterms:modified xsi:type="dcterms:W3CDTF">2011-04-19T13:57:32Z</dcterms:modified>
</cp:coreProperties>
</file>