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1479" r:id="rId2"/>
    <p:sldId id="1493" r:id="rId3"/>
    <p:sldId id="1482" r:id="rId4"/>
    <p:sldId id="1483" r:id="rId5"/>
    <p:sldId id="1486" r:id="rId6"/>
    <p:sldId id="1480" r:id="rId7"/>
    <p:sldId id="1498" r:id="rId8"/>
    <p:sldId id="1500" r:id="rId9"/>
    <p:sldId id="1501" r:id="rId10"/>
    <p:sldId id="1499" r:id="rId11"/>
    <p:sldId id="1488" r:id="rId12"/>
    <p:sldId id="1489" r:id="rId13"/>
    <p:sldId id="1487" r:id="rId14"/>
    <p:sldId id="1502" r:id="rId15"/>
    <p:sldId id="1490" r:id="rId16"/>
    <p:sldId id="1491" r:id="rId17"/>
    <p:sldId id="1492" r:id="rId18"/>
    <p:sldId id="1505" r:id="rId19"/>
    <p:sldId id="1503" r:id="rId20"/>
    <p:sldId id="1504" r:id="rId21"/>
    <p:sldId id="1506" r:id="rId22"/>
    <p:sldId id="1481" r:id="rId23"/>
    <p:sldId id="1485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28" charset="0"/>
        <a:ea typeface="ＭＳ Ｐゴシック" pitchFamily="28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28" charset="0"/>
        <a:ea typeface="ＭＳ Ｐゴシック" pitchFamily="28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28" charset="0"/>
        <a:ea typeface="ＭＳ Ｐゴシック" pitchFamily="28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28" charset="0"/>
        <a:ea typeface="ＭＳ Ｐゴシック" pitchFamily="28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2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28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28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28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28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4BF"/>
    <a:srgbClr val="FFFFCC"/>
    <a:srgbClr val="B2B2B2"/>
    <a:srgbClr val="C0C0C0"/>
    <a:srgbClr val="DDDDDD"/>
    <a:srgbClr val="FFFF99"/>
    <a:srgbClr val="FF191F"/>
    <a:srgbClr val="FF35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3" autoAdjust="0"/>
    <p:restoredTop sz="90929"/>
  </p:normalViewPr>
  <p:slideViewPr>
    <p:cSldViewPr>
      <p:cViewPr>
        <p:scale>
          <a:sx n="150" d="100"/>
          <a:sy n="150" d="100"/>
        </p:scale>
        <p:origin x="-768" y="-72"/>
      </p:cViewPr>
      <p:guideLst>
        <p:guide orient="horz" pos="36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b="0" i="0">
                <a:solidFill>
                  <a:schemeClr val="tx1"/>
                </a:solidFill>
                <a:latin typeface="Times New Roman" pitchFamily="2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b="0" i="0">
                <a:solidFill>
                  <a:schemeClr val="tx1"/>
                </a:solidFill>
                <a:latin typeface="Times New Roman" pitchFamily="2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b="0" i="0">
                <a:solidFill>
                  <a:schemeClr val="tx1"/>
                </a:solidFill>
                <a:latin typeface="Times New Roman" pitchFamily="2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b="0" i="0">
                <a:solidFill>
                  <a:schemeClr val="tx1"/>
                </a:solidFill>
                <a:latin typeface="Times New Roman" pitchFamily="28" charset="0"/>
              </a:defRPr>
            </a:lvl1pPr>
          </a:lstStyle>
          <a:p>
            <a:fld id="{0A04D29F-AE2D-429F-AD2A-351C6896CB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defTabSz="957263">
              <a:spcBef>
                <a:spcPct val="0"/>
              </a:spcBef>
              <a:buFontTx/>
              <a:buNone/>
              <a:defRPr sz="1300" b="0" i="0">
                <a:solidFill>
                  <a:schemeClr val="tx1"/>
                </a:solidFill>
                <a:latin typeface="Times New Roman" pitchFamily="2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FontTx/>
              <a:buNone/>
              <a:defRPr sz="1300" b="0" i="0">
                <a:solidFill>
                  <a:schemeClr val="tx1"/>
                </a:solidFill>
                <a:latin typeface="Times New Roman" pitchFamily="28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712788"/>
            <a:ext cx="4859338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defTabSz="957263">
              <a:spcBef>
                <a:spcPct val="0"/>
              </a:spcBef>
              <a:buFontTx/>
              <a:buNone/>
              <a:defRPr sz="1300" b="0" i="0">
                <a:solidFill>
                  <a:schemeClr val="tx1"/>
                </a:solidFill>
                <a:latin typeface="Times New Roman" pitchFamily="2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FontTx/>
              <a:buNone/>
              <a:defRPr sz="1300" b="0" i="0">
                <a:solidFill>
                  <a:schemeClr val="tx1"/>
                </a:solidFill>
                <a:latin typeface="Times New Roman" pitchFamily="28" charset="0"/>
              </a:defRPr>
            </a:lvl1pPr>
          </a:lstStyle>
          <a:p>
            <a:fld id="{6B842B34-6367-40A5-9325-8757877A46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-52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-52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-52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-52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5" charset="-52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D2C72-09E3-4317-9A3B-3954E90D3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9F3E4-D771-4DCC-9A95-F76D54824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84AE4-21AD-49FA-A9DD-23EC78057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D66D-9ACA-4AD8-BF6B-14121E547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D1EF9-8AAB-475F-82C0-565ADF0FB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F438D-4543-441C-8F9B-81F96FF57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09FD5-4FA1-46CD-B57C-06D7EEBE7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C8E1E-44ED-43CC-BCE4-EFC653D4A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85820-E1D0-4559-8305-55D6288F9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8A5DD-6E92-4E70-9351-A6D69954C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261B9-AB82-4EA0-B926-F35ACA112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NSTX</a:t>
            </a:r>
          </a:p>
        </p:txBody>
      </p: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i="0" dirty="0">
                <a:solidFill>
                  <a:schemeClr val="accent2"/>
                </a:solidFill>
                <a:latin typeface="Arial" charset="0"/>
              </a:rPr>
              <a:t>NSTX NBIU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Final Design </a:t>
            </a:r>
            <a:r>
              <a:rPr lang="en-US" sz="900" i="0" dirty="0">
                <a:solidFill>
                  <a:schemeClr val="accent2"/>
                </a:solidFill>
                <a:latin typeface="Arial" charset="0"/>
              </a:rPr>
              <a:t>Review</a:t>
            </a: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Arial" charset="0"/>
              </a:defRPr>
            </a:lvl1pPr>
          </a:lstStyle>
          <a:p>
            <a:fld id="{58317D19-6636-4AA9-936C-A7B045710C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i="0" dirty="0">
                <a:solidFill>
                  <a:schemeClr val="accent2"/>
                </a:solidFill>
                <a:latin typeface="Arial" charset="0"/>
              </a:rPr>
              <a:t>June 23,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2011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105" charset="-52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105" charset="-52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105" charset="-52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105" charset="-52"/>
          <a:ea typeface="ＭＳ Ｐゴシック" pitchFamily="-105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105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105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105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-105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ECB65-747D-479F-ABAD-B7921493ED50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/>
            </a:r>
            <a:br>
              <a:rPr lang="en-US" smtClean="0">
                <a:ea typeface="ＭＳ Ｐゴシック" pitchFamily="28" charset="-128"/>
              </a:rPr>
            </a:br>
            <a:endParaRPr lang="en-US" smtClean="0">
              <a:ea typeface="ＭＳ Ｐゴシック" pitchFamily="28" charset="-128"/>
            </a:endParaRPr>
          </a:p>
        </p:txBody>
      </p:sp>
      <p:pic>
        <p:nvPicPr>
          <p:cNvPr id="15364" name="Picture 4"/>
          <p:cNvPicPr>
            <a:picLocks noGrp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838200"/>
          </a:xfrm>
        </p:spPr>
      </p:pic>
      <p:sp>
        <p:nvSpPr>
          <p:cNvPr id="2196485" name="Rectangle 5"/>
          <p:cNvSpPr>
            <a:spLocks/>
          </p:cNvSpPr>
          <p:nvPr/>
        </p:nvSpPr>
        <p:spPr bwMode="auto">
          <a:xfrm>
            <a:off x="889000" y="141288"/>
            <a:ext cx="1150938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1188"/>
              </a:spcBef>
              <a:buFontTx/>
              <a:buNone/>
            </a:pPr>
            <a:r>
              <a:rPr lang="en-US" sz="3400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NSTX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3013075" y="217488"/>
            <a:ext cx="2209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3333CC"/>
                </a:solidFill>
                <a:latin typeface="Arial" charset="0"/>
                <a:cs typeface="Arial" charset="0"/>
                <a:sym typeface="Arial" charset="0"/>
              </a:rPr>
              <a:t>Supported by   </a:t>
            </a:r>
          </a:p>
        </p:txBody>
      </p:sp>
      <p:sp>
        <p:nvSpPr>
          <p:cNvPr id="15367" name="Rectangle 15"/>
          <p:cNvSpPr>
            <a:spLocks/>
          </p:cNvSpPr>
          <p:nvPr/>
        </p:nvSpPr>
        <p:spPr bwMode="auto">
          <a:xfrm>
            <a:off x="152400" y="2209800"/>
            <a:ext cx="1219200" cy="4191000"/>
          </a:xfrm>
          <a:prstGeom prst="rect">
            <a:avLst/>
          </a:prstGeom>
          <a:gradFill rotWithShape="0">
            <a:gsLst>
              <a:gs pos="0">
                <a:srgbClr val="EAEAEA">
                  <a:alpha val="50998"/>
                </a:srgbClr>
              </a:gs>
              <a:gs pos="100000">
                <a:srgbClr val="B4B4B4">
                  <a:alpha val="50998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50800" tIns="50800" rIns="108583" bIns="50800"/>
          <a:lstStyle/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College W&amp;M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Colorado Sch Mines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Columbia U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CompX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General Atomics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INEL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Johns Hopkins U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LANL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LLNL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Lodestar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MIT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Nova Photonics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New York U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Old Dominion U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ORNL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PPPL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PSI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Princeton U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Purdue U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SNL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Think Tank, Inc.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UC Davis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UC Irvine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UCLA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UCSD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 Colorado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 Illinois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 Maryland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 Rochester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 Washington</a:t>
            </a:r>
          </a:p>
          <a:p>
            <a:pPr marL="6350">
              <a:spcBef>
                <a:spcPts val="63"/>
              </a:spcBef>
              <a:buFontTx/>
              <a:buNone/>
            </a:pPr>
            <a:r>
              <a:rPr lang="en-US" sz="8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U Wisconsin</a:t>
            </a:r>
          </a:p>
        </p:txBody>
      </p:sp>
      <p:pic>
        <p:nvPicPr>
          <p:cNvPr id="15368" name="Picture 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91000"/>
            <a:ext cx="200183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8"/>
          <p:cNvSpPr>
            <a:spLocks/>
          </p:cNvSpPr>
          <p:nvPr/>
        </p:nvSpPr>
        <p:spPr bwMode="auto">
          <a:xfrm>
            <a:off x="457200" y="2819400"/>
            <a:ext cx="81407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70000"/>
              </a:lnSpc>
              <a:spcBef>
                <a:spcPts val="538"/>
              </a:spcBef>
              <a:buFontTx/>
              <a:buNone/>
            </a:pPr>
            <a:endParaRPr lang="en-US" sz="1600" i="0" dirty="0">
              <a:solidFill>
                <a:srgbClr val="FF0000"/>
              </a:solidFill>
              <a:cs typeface="Helvetica" pitchFamily="28" charset="0"/>
              <a:sym typeface="Helvetica" pitchFamily="28" charset="0"/>
            </a:endParaRPr>
          </a:p>
          <a:p>
            <a:pPr algn="ctr">
              <a:lnSpc>
                <a:spcPct val="70000"/>
              </a:lnSpc>
              <a:spcBef>
                <a:spcPts val="538"/>
              </a:spcBef>
              <a:buFontTx/>
              <a:buNone/>
            </a:pPr>
            <a:r>
              <a:rPr lang="en-US" sz="1600" i="0" dirty="0">
                <a:solidFill>
                  <a:srgbClr val="FF0000"/>
                </a:solidFill>
                <a:cs typeface="Helvetica" pitchFamily="28" charset="0"/>
                <a:sym typeface="Helvetica" pitchFamily="28" charset="0"/>
              </a:rPr>
              <a:t>NSTX Upgrade Project</a:t>
            </a:r>
          </a:p>
          <a:p>
            <a:pPr algn="ctr">
              <a:lnSpc>
                <a:spcPct val="70000"/>
              </a:lnSpc>
              <a:spcBef>
                <a:spcPts val="538"/>
              </a:spcBef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cs typeface="Helvetica" pitchFamily="28" charset="0"/>
                <a:sym typeface="Helvetica" pitchFamily="28" charset="0"/>
              </a:rPr>
              <a:t>Final Design </a:t>
            </a:r>
            <a:r>
              <a:rPr lang="en-US" sz="1600" i="0" dirty="0">
                <a:solidFill>
                  <a:srgbClr val="FF0000"/>
                </a:solidFill>
                <a:cs typeface="Helvetica" pitchFamily="28" charset="0"/>
                <a:sym typeface="Helvetica" pitchFamily="28" charset="0"/>
              </a:rPr>
              <a:t>Review</a:t>
            </a:r>
          </a:p>
          <a:p>
            <a:pPr algn="ctr">
              <a:lnSpc>
                <a:spcPct val="70000"/>
              </a:lnSpc>
              <a:spcBef>
                <a:spcPts val="538"/>
              </a:spcBef>
              <a:buFontTx/>
              <a:buNone/>
            </a:pPr>
            <a:r>
              <a:rPr lang="en-US" sz="1600" i="0" dirty="0">
                <a:solidFill>
                  <a:srgbClr val="FF0000"/>
                </a:solidFill>
                <a:cs typeface="Helvetica" pitchFamily="28" charset="0"/>
                <a:sym typeface="Helvetica" pitchFamily="28" charset="0"/>
              </a:rPr>
              <a:t>LSB B318</a:t>
            </a:r>
          </a:p>
          <a:p>
            <a:pPr algn="ctr">
              <a:lnSpc>
                <a:spcPct val="70000"/>
              </a:lnSpc>
              <a:spcBef>
                <a:spcPts val="538"/>
              </a:spcBef>
              <a:buFontTx/>
              <a:buNone/>
            </a:pPr>
            <a:r>
              <a:rPr lang="en-US" sz="1600" i="0" dirty="0">
                <a:solidFill>
                  <a:srgbClr val="FF0000"/>
                </a:solidFill>
                <a:cs typeface="Helvetica" pitchFamily="28" charset="0"/>
                <a:sym typeface="Helvetica" pitchFamily="28" charset="0"/>
              </a:rPr>
              <a:t>June 23, </a:t>
            </a:r>
            <a:r>
              <a:rPr lang="en-US" sz="1600" i="0" dirty="0" smtClean="0">
                <a:solidFill>
                  <a:srgbClr val="FF0000"/>
                </a:solidFill>
                <a:cs typeface="Helvetica" pitchFamily="28" charset="0"/>
                <a:sym typeface="Helvetica" pitchFamily="28" charset="0"/>
              </a:rPr>
              <a:t>2011</a:t>
            </a:r>
            <a:endParaRPr lang="en-US" sz="1600" i="0" dirty="0">
              <a:solidFill>
                <a:srgbClr val="FF0000"/>
              </a:solidFill>
              <a:cs typeface="Helvetica" pitchFamily="28" charset="0"/>
              <a:sym typeface="Helvetica" pitchFamily="28" charset="0"/>
            </a:endParaRPr>
          </a:p>
        </p:txBody>
      </p:sp>
      <p:sp>
        <p:nvSpPr>
          <p:cNvPr id="15371" name="Rectangle 21"/>
          <p:cNvSpPr>
            <a:spLocks/>
          </p:cNvSpPr>
          <p:nvPr/>
        </p:nvSpPr>
        <p:spPr bwMode="auto">
          <a:xfrm>
            <a:off x="1066800" y="1371600"/>
            <a:ext cx="716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rgbClr val="3333CC"/>
                </a:solidFill>
                <a:latin typeface="Arial" charset="0"/>
                <a:cs typeface="Arial" charset="0"/>
                <a:sym typeface="Arial" charset="0"/>
              </a:rPr>
              <a:t>NSTX NBIU Power System &amp; Controls</a:t>
            </a:r>
          </a:p>
        </p:txBody>
      </p:sp>
      <p:sp>
        <p:nvSpPr>
          <p:cNvPr id="15372" name="Rectangle 23"/>
          <p:cNvSpPr>
            <a:spLocks/>
          </p:cNvSpPr>
          <p:nvPr/>
        </p:nvSpPr>
        <p:spPr bwMode="auto">
          <a:xfrm>
            <a:off x="7696200" y="2435225"/>
            <a:ext cx="1214438" cy="3965575"/>
          </a:xfrm>
          <a:prstGeom prst="rect">
            <a:avLst/>
          </a:prstGeom>
          <a:gradFill rotWithShape="0">
            <a:gsLst>
              <a:gs pos="0">
                <a:srgbClr val="B2B2B2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50800" tIns="50800" rIns="108583" bIns="50800" anchor="b"/>
          <a:lstStyle/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Culham Sci Ctr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U St. Andrews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York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Chubu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Fukui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Hiroshima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Hyogo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Kyoto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Kyushu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Kyushu Tokai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NIFS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Niigata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U Tokyo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JAEA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Hebrew U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Ioffe Inst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RRC Kurchatov Inst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TRINITI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KBSI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KAIST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POSTECH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ASIPP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ENEA, Frascati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CEA, Cadarache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IPP, Jülich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IPP, Garching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ASCR, Czech Rep</a:t>
            </a:r>
          </a:p>
          <a:p>
            <a:pPr marL="6350" algn="r">
              <a:spcBef>
                <a:spcPts val="113"/>
              </a:spcBef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U Quebec</a:t>
            </a:r>
          </a:p>
        </p:txBody>
      </p:sp>
      <p:sp>
        <p:nvSpPr>
          <p:cNvPr id="15373" name="Rectangle 24"/>
          <p:cNvSpPr>
            <a:spLocks/>
          </p:cNvSpPr>
          <p:nvPr/>
        </p:nvSpPr>
        <p:spPr bwMode="auto">
          <a:xfrm>
            <a:off x="831850" y="2286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108599" bIns="50800"/>
          <a:lstStyle/>
          <a:p>
            <a:pPr marL="6350"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J. Edwards/ M. Cropper</a:t>
            </a:r>
          </a:p>
          <a:p>
            <a:pPr marL="6350"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S. Ramakrishnan/ Timothy </a:t>
            </a:r>
            <a:r>
              <a:rPr lang="en-US" sz="1800" i="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N. Stevenson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9FFC14A7-4671-4FC6-A6E2-B803CC3E6196}" type="slidenum">
              <a:rPr lang="en-US" sz="900" i="0">
                <a:solidFill>
                  <a:schemeClr val="accent2"/>
                </a:solidFill>
                <a:latin typeface="ＭＳ Ｐゴシック" pitchFamily="28" charset="-128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10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6324" name="Picture 4" descr="accelc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3581400" cy="2686050"/>
          </a:xfrm>
          <a:prstGeom prst="rect">
            <a:avLst/>
          </a:prstGeom>
          <a:noFill/>
        </p:spPr>
      </p:pic>
      <p:pic>
        <p:nvPicPr>
          <p:cNvPr id="56325" name="Picture 5" descr="XMSN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143000"/>
            <a:ext cx="3630613" cy="2722563"/>
          </a:xfrm>
          <a:prstGeom prst="rect">
            <a:avLst/>
          </a:prstGeom>
          <a:noFill/>
        </p:spPr>
      </p:pic>
      <p:pic>
        <p:nvPicPr>
          <p:cNvPr id="56327" name="Picture 7" descr="XMS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362200"/>
            <a:ext cx="2741613" cy="3654425"/>
          </a:xfrm>
          <a:prstGeom prst="rect">
            <a:avLst/>
          </a:prstGeom>
          <a:noFill/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81000" y="4038600"/>
            <a:ext cx="18288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/>
              <a:t>BL1 HVEs and Triax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543800" y="4038600"/>
            <a:ext cx="12192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/>
              <a:t>BL1 Xmsn lines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429000" y="6183313"/>
            <a:ext cx="2362200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/>
              <a:t>Saving N4 Xmsn line for reuse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None/>
            </a:pPr>
            <a:r>
              <a:rPr lang="en-US" sz="2400" b="0" i="0">
                <a:solidFill>
                  <a:srgbClr val="0000FF"/>
                </a:solidFill>
                <a:latin typeface="Arial" charset="0"/>
              </a:rPr>
              <a:t>NSTX NBIU Power &amp; Controls - HVEs &amp; Xmsn Lines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6324600" y="4800600"/>
            <a:ext cx="2257425" cy="776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/>
              <a:t>HVE internal circuits disconnected.</a:t>
            </a:r>
          </a:p>
          <a:p>
            <a:r>
              <a:rPr lang="en-US"/>
              <a:t>Ready for removal from TCB and relocation to NTC.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A7140804-55F0-4642-B08A-DF34E477EA46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11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 - New Cable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76400" y="1219200"/>
            <a:ext cx="54864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1800" i="0"/>
              <a:t>Procurements required are standard items for NBPS Operations and Maintenance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7200" y="19050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FontTx/>
              <a:buNone/>
            </a:pPr>
            <a:endParaRPr lang="en-US" sz="1800" i="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1400" i="0" dirty="0">
                <a:solidFill>
                  <a:schemeClr val="accent2"/>
                </a:solidFill>
                <a:latin typeface="Arial" charset="0"/>
              </a:rPr>
              <a:t>NEW TRIAX CABLE TO BE PROCURED FOR ACCEL - </a:t>
            </a:r>
            <a:r>
              <a:rPr lang="en-US" sz="1400" dirty="0" smtClean="0">
                <a:solidFill>
                  <a:srgbClr val="FF0000"/>
                </a:solidFill>
              </a:rPr>
              <a:t>20‐26 weeks ARO</a:t>
            </a:r>
            <a:endParaRPr lang="en-US" sz="1400" i="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 eaLnBrk="0" hangingPunct="0">
              <a:lnSpc>
                <a:spcPct val="90000"/>
              </a:lnSpc>
              <a:buFontTx/>
              <a:buChar char="–"/>
            </a:pPr>
            <a:r>
              <a:rPr lang="en-US" i="0" dirty="0">
                <a:solidFill>
                  <a:schemeClr val="accent2"/>
                </a:solidFill>
                <a:latin typeface="Arial" charset="0"/>
              </a:rPr>
              <a:t>SOW TO BE ISSUED FOR PROCUREMENT</a:t>
            </a:r>
          </a:p>
          <a:p>
            <a:pPr marL="1143000" lvl="2" indent="-228600" eaLnBrk="0" hangingPunct="0">
              <a:lnSpc>
                <a:spcPct val="90000"/>
              </a:lnSpc>
            </a:pPr>
            <a:r>
              <a:rPr lang="en-US" sz="1000" i="0" dirty="0">
                <a:solidFill>
                  <a:schemeClr val="accent2"/>
                </a:solidFill>
                <a:latin typeface="Arial" charset="0"/>
              </a:rPr>
              <a:t>SUPPLYING THE CABLE</a:t>
            </a:r>
          </a:p>
          <a:p>
            <a:pPr marL="1143000" lvl="2" indent="-228600" eaLnBrk="0" hangingPunct="0">
              <a:lnSpc>
                <a:spcPct val="90000"/>
              </a:lnSpc>
            </a:pPr>
            <a:r>
              <a:rPr lang="en-US" sz="1000" i="0" dirty="0">
                <a:solidFill>
                  <a:schemeClr val="accent2"/>
                </a:solidFill>
                <a:latin typeface="Arial" charset="0"/>
              </a:rPr>
              <a:t>TERMINATING AND TESTING THE CABLE</a:t>
            </a:r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1400" i="0" dirty="0">
                <a:solidFill>
                  <a:schemeClr val="accent2"/>
                </a:solidFill>
                <a:latin typeface="Arial" charset="0"/>
              </a:rPr>
              <a:t>NEW 600V 4/C-500 MCM CABLES TO BE PROCURED FOR </a:t>
            </a:r>
            <a:r>
              <a:rPr lang="en-US" sz="1400" i="0" dirty="0" smtClean="0">
                <a:solidFill>
                  <a:schemeClr val="accent2"/>
                </a:solidFill>
                <a:latin typeface="Arial" charset="0"/>
              </a:rPr>
              <a:t>ARC/FILAMENT/MAGNET</a:t>
            </a:r>
          </a:p>
          <a:p>
            <a:pPr marL="800100" lvl="1" indent="-342900" eaLnBrk="0" hangingPunct="0">
              <a:lnSpc>
                <a:spcPct val="90000"/>
              </a:lnSpc>
            </a:pPr>
            <a:r>
              <a:rPr lang="en-US" sz="1400" i="0" dirty="0" smtClean="0">
                <a:solidFill>
                  <a:srgbClr val="FF54B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Cost has nearly doubled since last estimate due to Cu price increase</a:t>
            </a:r>
            <a:endParaRPr lang="en-US" sz="1400" i="0" dirty="0">
              <a:solidFill>
                <a:srgbClr val="FF54B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1400" i="0" dirty="0">
                <a:solidFill>
                  <a:schemeClr val="accent2"/>
                </a:solidFill>
                <a:latin typeface="Arial" charset="0"/>
              </a:rPr>
              <a:t>COAXIAL CABLE RG218U FOR DECEL TO BE PROCURED</a:t>
            </a:r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1400" i="0" dirty="0">
                <a:solidFill>
                  <a:schemeClr val="accent2"/>
                </a:solidFill>
                <a:latin typeface="Arial" charset="0"/>
              </a:rPr>
              <a:t>PARTS FOR GRADIENT GRID RESISTORS &amp; HARDWARE TO BE ORDERED</a:t>
            </a:r>
          </a:p>
          <a:p>
            <a:pPr marL="342900" indent="-342900" eaLnBrk="0" hangingPunct="0">
              <a:lnSpc>
                <a:spcPct val="90000"/>
              </a:lnSpc>
            </a:pPr>
            <a:r>
              <a:rPr lang="en-US" sz="1400" i="0" dirty="0">
                <a:solidFill>
                  <a:schemeClr val="accent2"/>
                </a:solidFill>
                <a:latin typeface="Arial" charset="0"/>
              </a:rPr>
              <a:t>CABLE TRAY</a:t>
            </a:r>
          </a:p>
          <a:p>
            <a:pPr marL="342900" indent="-342900" eaLnBrk="0" hangingPunct="0">
              <a:lnSpc>
                <a:spcPct val="90000"/>
              </a:lnSpc>
              <a:buFontTx/>
              <a:buNone/>
            </a:pPr>
            <a:endParaRPr lang="en-US" sz="1400" i="0" dirty="0">
              <a:solidFill>
                <a:schemeClr val="accent2"/>
              </a:solidFill>
              <a:latin typeface="Arial" charset="0"/>
            </a:endParaRPr>
          </a:p>
          <a:p>
            <a:pPr marL="1143000" lvl="2" indent="-228600" eaLnBrk="0" hangingPunct="0">
              <a:lnSpc>
                <a:spcPct val="90000"/>
              </a:lnSpc>
            </a:pPr>
            <a:endParaRPr lang="en-US" sz="10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715000" y="4854575"/>
            <a:ext cx="1579563" cy="212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400">
                <a:solidFill>
                  <a:schemeClr val="accent1"/>
                </a:solidFill>
              </a:rPr>
              <a:t>Nothing unusual…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48E39CCA-02D8-488C-94E0-FC6347243163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12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1000" y="13716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/>
            <a:r>
              <a:rPr lang="en-US" sz="1400" i="0">
                <a:solidFill>
                  <a:schemeClr val="accent2"/>
                </a:solidFill>
                <a:latin typeface="Arial" charset="0"/>
              </a:rPr>
              <a:t>TOTAL CABLES TO BE INSTALLED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THREE TRIAX CABLES – PROJECTED LENGTHS 300*3 FEET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THREE CABLES 600V 4C/500MCM &amp; GRD WIRE - ARC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THREE CABLES 600V 4C/500MCM &amp; GRD WIRE - FILAMENT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THREE CABLES 600V 4C/500MCM &amp; GRD WIRE – MAGNET*</a:t>
            </a:r>
          </a:p>
          <a:p>
            <a:pPr marL="1600200" lvl="3" indent="-22860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*STANDARDIZE THE CABLES FOR EASE OF PROCUREMENT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THREE CABLES 600V 4C/#8 &amp; GRD WIRE – 208V FEED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THREE COAXIAL CABLES RG218U FOR DECEL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ALL POWER CABLES OF ARMORED CONSTRUCTION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FIBER-OPTIC CABLES</a:t>
            </a:r>
          </a:p>
          <a:p>
            <a:pPr marL="1143000" lvl="2" indent="-228600" eaLnBrk="0" hangingPunct="0"/>
            <a:r>
              <a:rPr lang="en-US" sz="1400" i="0">
                <a:solidFill>
                  <a:schemeClr val="accent2"/>
                </a:solidFill>
                <a:latin typeface="Arial" charset="0"/>
              </a:rPr>
              <a:t>6 CABLES WITH 8 FIBERS FOR EACH HVE – TOTAL 18 FOR HVEs</a:t>
            </a:r>
          </a:p>
          <a:p>
            <a:pPr marL="342900" indent="-342900" eaLnBrk="0" hangingPunct="0"/>
            <a:r>
              <a:rPr lang="en-US" sz="1400" i="0">
                <a:solidFill>
                  <a:schemeClr val="accent2"/>
                </a:solidFill>
                <a:latin typeface="Arial" charset="0"/>
              </a:rPr>
              <a:t>ROUTING PROPOSED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400" i="0">
                <a:solidFill>
                  <a:schemeClr val="accent2"/>
                </a:solidFill>
                <a:latin typeface="Arial" charset="0"/>
              </a:rPr>
              <a:t>ROUTE ALL CABLES VIA TFTR TEST CELL BASEMENT, TFTR TEST CELL AND ON TO NSTX TEST CELL VIA PENETRATIONS</a:t>
            </a:r>
          </a:p>
          <a:p>
            <a:pPr marL="342900" indent="-342900" eaLnBrk="0" hangingPunct="0"/>
            <a:r>
              <a:rPr lang="en-US" sz="1400" i="0">
                <a:solidFill>
                  <a:schemeClr val="accent2"/>
                </a:solidFill>
                <a:latin typeface="Arial" charset="0"/>
              </a:rPr>
              <a:t>INSTALL THE TRANSMISSION LINES</a:t>
            </a:r>
          </a:p>
          <a:p>
            <a:pPr marL="342900" indent="-342900" eaLnBrk="0" hangingPunct="0"/>
            <a:r>
              <a:rPr lang="en-US" sz="1400" i="0">
                <a:solidFill>
                  <a:schemeClr val="accent2"/>
                </a:solidFill>
                <a:latin typeface="Arial" charset="0"/>
              </a:rPr>
              <a:t>INSTALL AUXILLIARY POWER CIRCUITS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514600" y="6019800"/>
            <a:ext cx="5880100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800"/>
              <a:t>Routing and Installation well known and ready to go…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 rot="-799798">
            <a:off x="7010400" y="1447800"/>
            <a:ext cx="13208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3600" i="0" u="sng">
                <a:solidFill>
                  <a:schemeClr val="tx1"/>
                </a:solidFill>
              </a:rPr>
              <a:t>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B60F5F56-42CA-442B-B631-67857FA83765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13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1000" y="2362200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GROUNDING BASED ON SINGLE POINT PRINCIPLE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PROVIDE 24”X18”X3/8” CU PLATE ON INSULATORS IN WEST WALL NTC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CONNECT THE 500 KCMIL GROUND WIRES (FROM 2 TRAYS) TO PLATE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CONNECT PLATE TO BUILDING STEEL VIA THE EXISTING TFTR TEST CELL GROUND.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BEAMBOX WITH STAND TO BE INSULATED FROM FLOOR – DOUBLE BREAK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TRIAX RETURN (HVE) TO BE CONNECTED TO THE SOURCE BOX PER EXISTING SCHEME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PROVIDE GROUND WIRE AROUND TRANSMISSION LINE – CONNECT THIS TO THE PLATE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CONNECT SOURCE BOX TO GROUND VIA THE GROUND WIRE AROUND THE TRANSMISSION LINE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RUN GROUND WIRE FROM EACH HVE TO THE GROUND PLATE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CONNECT THE ARMOR OF EACH TRIAX TO THE HVE IN NTC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CONNECT THE ARMOR OF EACH TRIAX TO MODREG GROUND IN NBPC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CONNECT HVE SEGMENTS WITH GROUND JUMPERS</a:t>
            </a:r>
          </a:p>
          <a:p>
            <a:pPr marL="342900" indent="-342900" eaLnBrk="0" hangingPunct="0"/>
            <a:r>
              <a:rPr lang="en-US" i="0" dirty="0">
                <a:solidFill>
                  <a:schemeClr val="tx1"/>
                </a:solidFill>
                <a:latin typeface="Arial" charset="0"/>
              </a:rPr>
              <a:t>FOR TESTING THE GROUND WIRE CAN BE DISCONNECTED FROM GROUND PLATE AND THEN TESTED</a:t>
            </a:r>
          </a:p>
          <a:p>
            <a:pPr marL="342900" indent="-342900" eaLnBrk="0" hangingPunct="0"/>
            <a:endParaRPr lang="en-US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066800" y="1219200"/>
            <a:ext cx="67818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1800"/>
              <a:t>NBI Grounding scheme will conform to TFTR and NSTX design and operating experience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04800" y="2209800"/>
            <a:ext cx="8534400" cy="3352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7239000" y="55626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010400" y="58674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086600" y="59436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7239000" y="60198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162800" y="6019800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 rot="-799798">
            <a:off x="6720450" y="1991096"/>
            <a:ext cx="1379095" cy="55399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1800" i="0" u="sng" dirty="0" smtClean="0">
                <a:solidFill>
                  <a:schemeClr val="tx1"/>
                </a:solidFill>
              </a:rPr>
              <a:t>SAME AS FOR NB1</a:t>
            </a:r>
            <a:endParaRPr lang="en-US" sz="1800" i="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1A163517-EECC-48D7-806F-B571ADF35045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14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System - Status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914400" y="1323975"/>
            <a:ext cx="7004050" cy="191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/>
              <a:t> All electrical design work for installation purposes has been completed</a:t>
            </a:r>
          </a:p>
          <a:p>
            <a:pPr>
              <a:lnSpc>
                <a:spcPct val="140000"/>
              </a:lnSpc>
            </a:pPr>
            <a:r>
              <a:rPr lang="en-US" sz="1600"/>
              <a:t> Routing of cables has been optimized to meet the requirements</a:t>
            </a:r>
          </a:p>
          <a:p>
            <a:pPr>
              <a:lnSpc>
                <a:spcPct val="140000"/>
              </a:lnSpc>
            </a:pPr>
            <a:r>
              <a:rPr lang="en-US" sz="1600"/>
              <a:t> Penetrations required have been identified and shown in drawings</a:t>
            </a:r>
          </a:p>
          <a:p>
            <a:pPr>
              <a:lnSpc>
                <a:spcPct val="140000"/>
              </a:lnSpc>
            </a:pPr>
            <a:r>
              <a:rPr lang="en-US" sz="1600"/>
              <a:t> All installation drawings for raceways and cables have been completed</a:t>
            </a:r>
          </a:p>
          <a:p>
            <a:pPr>
              <a:lnSpc>
                <a:spcPct val="140000"/>
              </a:lnSpc>
            </a:pPr>
            <a:r>
              <a:rPr lang="en-US" sz="1600"/>
              <a:t> Draft installation procedures with Bill of Materials have been prepared</a:t>
            </a:r>
          </a:p>
        </p:txBody>
      </p:sp>
      <p:pic>
        <p:nvPicPr>
          <p:cNvPr id="62477" name="Picture 13" descr="N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276600"/>
            <a:ext cx="416877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9A2091B-7C8F-4640-B3DF-5E2354B8D6E7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15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2000" y="1219200"/>
            <a:ext cx="7620000" cy="6699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Neutral Beam Injection Control System </a:t>
            </a:r>
          </a:p>
          <a:p>
            <a:pPr algn="ctr">
              <a:buFontTx/>
              <a:buNone/>
            </a:pPr>
            <a:r>
              <a:rPr lang="en-US" sz="2000"/>
              <a:t>Work Scope very similar to BL1 with updates to current status</a:t>
            </a: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42BCD28F-4AFB-4064-99A5-AB2990DEBD87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15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572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NSTX NBIU Controls</a:t>
            </a:r>
            <a:endParaRPr lang="en-US" sz="24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2262188"/>
            <a:ext cx="83058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Mimic existing NSTX BL1 Control scheme for BL2 </a:t>
            </a: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but move NTC racks</a:t>
            </a:r>
            <a:endParaRPr lang="en-US" sz="1800" b="0" i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Reactivate N4 Local Control Centers, CAMAC, Hardwired Interlock System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Turn BL2 Plasma Current Interlocks on (chassis still in use for BL1)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Add additional plasma interlock to prevent long pulse into armor- Ip &amp; IpR</a:t>
            </a:r>
            <a:endParaRPr lang="en-US" sz="1800" b="0" i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Expand I/O for PLC control of BL and Services but use existing PLC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Expand Thermocouple Scanning System to include BL2 </a:t>
            </a: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&amp; the ARMOR</a:t>
            </a:r>
            <a:endParaRPr lang="en-US" sz="1800" b="0" i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Fold BL2 into EPICS &amp; timing pages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sz="1800" b="0" i="0">
                <a:solidFill>
                  <a:schemeClr val="tx1"/>
                </a:solidFill>
                <a:latin typeface="Arial" charset="0"/>
              </a:rPr>
              <a:t> Update NBOS LabView Operator interface so existing staff can run 2 BLs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 sz="1800" b="0" i="0">
                <a:solidFill>
                  <a:schemeClr val="accent2"/>
                </a:solidFill>
                <a:latin typeface="Arial" charset="0"/>
              </a:rPr>
              <a:t> Pyrometer not yet feasible… no sight lines so tile upgrade to take the heat.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1400" b="0" i="0">
                <a:solidFill>
                  <a:schemeClr val="accent2"/>
                </a:solidFill>
                <a:latin typeface="Arial" charset="0"/>
              </a:rPr>
              <a:t>(still under consideration.)</a:t>
            </a:r>
            <a:endParaRPr lang="en-US" sz="18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343400" y="5767388"/>
            <a:ext cx="4191000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More sources, more buttons… but not more operators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52388"/>
            <a:ext cx="9144000" cy="914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None/>
            </a:pPr>
            <a:endParaRPr lang="en-US" sz="2400" b="0" i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30ED021F-3E30-42A1-A2D2-57256DDFD8CD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16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Controls - Handshakes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95400" y="1219200"/>
            <a:ext cx="616743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2000" i="0"/>
              <a:t>Neutral Beam Control System &amp; Interfaces to NSTX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90600" y="2057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990600" y="2819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990600" y="3581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990600" y="4343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10000" y="2819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810000" y="4343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810000" y="5105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90600" y="5105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810000" y="2057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6477000" y="21336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6477000" y="38100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066800" y="4419600"/>
            <a:ext cx="1541463" cy="620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NBOS  (LabView)</a:t>
            </a:r>
          </a:p>
          <a:p>
            <a:pPr>
              <a:buFontTx/>
              <a:buNone/>
            </a:pPr>
            <a:r>
              <a:rPr lang="en-US"/>
              <a:t>Operator Control Sys</a:t>
            </a:r>
          </a:p>
          <a:p>
            <a:pPr>
              <a:buFontTx/>
              <a:buNone/>
            </a:pPr>
            <a:r>
              <a:rPr lang="en-US"/>
              <a:t>             (LabView)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1066800" y="2590800"/>
            <a:ext cx="13287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NBI Fault Detector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066800" y="4114800"/>
            <a:ext cx="8461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TC Scanner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1066800" y="3886200"/>
            <a:ext cx="1160463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BL CAL Camera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6553200" y="2209800"/>
            <a:ext cx="1143000" cy="547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Chief Operations Engineer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3886200" y="2133600"/>
            <a:ext cx="7874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EPICS TCs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3886200" y="2362200"/>
            <a:ext cx="1482725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EPICS Timing pages</a:t>
            </a: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1143000" y="5257800"/>
            <a:ext cx="838200" cy="3651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CAMAC Beam data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3962400" y="5181600"/>
            <a:ext cx="1287463" cy="620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PDM - Ip interlock</a:t>
            </a:r>
          </a:p>
          <a:p>
            <a:pPr>
              <a:buFontTx/>
              <a:buNone/>
            </a:pPr>
            <a:r>
              <a:rPr lang="en-US"/>
              <a:t>   &amp; Redundant Ip</a:t>
            </a:r>
          </a:p>
          <a:p>
            <a:pPr>
              <a:buFontTx/>
              <a:buNone/>
            </a:pPr>
            <a:r>
              <a:rPr lang="en-US"/>
              <a:t>Beta Feedback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1066800" y="2133600"/>
            <a:ext cx="9144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LCC - NBPS 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553200" y="3886200"/>
            <a:ext cx="1262063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Physics Operator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3810000" y="35814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3962400" y="3657600"/>
            <a:ext cx="914400" cy="547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Hardwired Interlock System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1066800" y="2895600"/>
            <a:ext cx="1371600" cy="620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BL PLC Control</a:t>
            </a:r>
          </a:p>
          <a:p>
            <a:pPr>
              <a:buFontTx/>
              <a:buNone/>
            </a:pPr>
            <a:r>
              <a:rPr lang="en-US"/>
              <a:t>Cryo Control</a:t>
            </a:r>
          </a:p>
          <a:p>
            <a:pPr>
              <a:buFontTx/>
              <a:buNone/>
            </a:pPr>
            <a:r>
              <a:rPr lang="en-US"/>
              <a:t>Gas Control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3962400" y="4572000"/>
            <a:ext cx="13716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Central Computing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3962400" y="2971800"/>
            <a:ext cx="7445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TVPS PLC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477000" y="29718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6553200" y="3048000"/>
            <a:ext cx="990600" cy="547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Vacuum System Operator</a:t>
            </a: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3048000" y="30480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5791200" y="30480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6477000" y="4648200"/>
            <a:ext cx="1828800" cy="762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6553200" y="4724400"/>
            <a:ext cx="1447800" cy="3651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NBI Physics Data on NSTX MDS+ tree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3962400" y="4800600"/>
            <a:ext cx="13462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NBI data on Scope</a:t>
            </a:r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3044825" y="4735513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>
            <a:off x="5791200" y="47244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685800" y="1676400"/>
            <a:ext cx="26670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NBI Ops Supervisor &amp; Operators</a:t>
            </a: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7086600" y="1676400"/>
            <a:ext cx="7445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NSTX Ops</a:t>
            </a:r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3060700" y="3960813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>
            <a:off x="5791200" y="39624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1066800" y="3657600"/>
            <a:ext cx="1211263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BL RGA Control 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1066800" y="2362200"/>
            <a:ext cx="1304925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PS F/O Telemetry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6532B4B-C511-48CF-A60F-C3079E9803D3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17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Controls - Progress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382000" cy="369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Block Diagrams of each segment of the control scheme complete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sz="14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Signal lists have been prepared to determine I/O requirements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sz="14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Drawing lists have been prepared to determine requirements for new drawings and 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P&amp;IDs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53 Drawings identified  52 completed.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608 CWD’s identified  75 of them are commercial cables and do not need drawings generated, 470 require new drawings, 460 completed.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Test Cell/Gallery portion  complete , 138’ level not started.</a:t>
            </a:r>
            <a:endParaRPr lang="en-US" sz="14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sz="14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Rack contents and layouts have been evaluated to determine new space requirements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sz="14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NBOS </a:t>
            </a:r>
            <a:r>
              <a:rPr lang="en-US" sz="1400" dirty="0" err="1">
                <a:solidFill>
                  <a:schemeClr val="accent2"/>
                </a:solidFill>
                <a:latin typeface="Arial" charset="0"/>
              </a:rPr>
              <a:t>LabView</a:t>
            </a: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 Controls will be updated to current technology like BL1</a:t>
            </a:r>
          </a:p>
          <a:p>
            <a:pPr eaLnBrk="0" hangingPunct="0">
              <a:lnSpc>
                <a:spcPct val="140000"/>
              </a:lnSpc>
              <a:spcBef>
                <a:spcPct val="0"/>
              </a:spcBef>
            </a:pPr>
            <a:endParaRPr lang="en-US" sz="14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accent2"/>
                </a:solidFill>
                <a:latin typeface="Arial" charset="0"/>
              </a:rPr>
              <a:t>Interfaces are well understood and can be replicated for BL2 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control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sz="1400" dirty="0" smtClean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Test Cell cable trays lay out has not been started – last major effort for controls</a:t>
            </a:r>
            <a:endParaRPr lang="en-US" sz="14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257800" y="5029200"/>
            <a:ext cx="2470150" cy="212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400"/>
              <a:t>Controls design is on track…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53EC92BE-0DAE-4680-9426-31590CEDEA22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18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Controls - PLC Block Diagram</a:t>
            </a:r>
          </a:p>
        </p:txBody>
      </p:sp>
      <p:pic>
        <p:nvPicPr>
          <p:cNvPr id="68612" name="Picture 4" descr="PLC Block Di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745456" y="-69056"/>
            <a:ext cx="5649913" cy="7312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60C783B-F18D-43E0-9461-229B230D1B08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19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Controls - NB Network, Remote LCC System</a:t>
            </a:r>
          </a:p>
        </p:txBody>
      </p:sp>
      <p:pic>
        <p:nvPicPr>
          <p:cNvPr id="64518" name="Picture 6" descr="Computer P&amp;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4241800" cy="54895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4520" name="Picture 8" descr="NI Block Di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066800"/>
            <a:ext cx="4241800" cy="54895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75E4D2B8-29B0-4707-94EA-442C5BD937EB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2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 - Introduction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139825" y="1409700"/>
            <a:ext cx="7089775" cy="464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/>
              <a:t> Update on the NBI Power System</a:t>
            </a:r>
          </a:p>
          <a:p>
            <a:endParaRPr lang="en-US" sz="1600"/>
          </a:p>
          <a:p>
            <a:r>
              <a:rPr lang="en-US" sz="1600"/>
              <a:t> Work Scope to connect N4 NBPS ABC to BL2 ion sources</a:t>
            </a:r>
          </a:p>
          <a:p>
            <a:endParaRPr lang="en-US" sz="1600"/>
          </a:p>
          <a:p>
            <a:r>
              <a:rPr lang="en-US" sz="1600"/>
              <a:t> Procurements</a:t>
            </a:r>
          </a:p>
          <a:p>
            <a:endParaRPr lang="en-US" sz="1600"/>
          </a:p>
          <a:p>
            <a:r>
              <a:rPr lang="en-US" sz="1600"/>
              <a:t> Routing and Installation</a:t>
            </a:r>
          </a:p>
          <a:p>
            <a:pPr>
              <a:buFontTx/>
              <a:buNone/>
            </a:pPr>
            <a:endParaRPr lang="en-US" sz="1600"/>
          </a:p>
          <a:p>
            <a:r>
              <a:rPr lang="en-US" sz="1600"/>
              <a:t> Grounding</a:t>
            </a:r>
          </a:p>
          <a:p>
            <a:endParaRPr lang="en-US" sz="1600"/>
          </a:p>
          <a:p>
            <a:r>
              <a:rPr lang="en-US" sz="1600"/>
              <a:t> Update on the NBI Controls</a:t>
            </a:r>
          </a:p>
          <a:p>
            <a:endParaRPr lang="en-US" sz="1600"/>
          </a:p>
          <a:p>
            <a:r>
              <a:rPr lang="en-US" sz="1600"/>
              <a:t> Work Scope to control NBI BL2 and inject NBI into NSTX plasma</a:t>
            </a:r>
          </a:p>
          <a:p>
            <a:endParaRPr lang="en-US" sz="1600"/>
          </a:p>
          <a:p>
            <a:r>
              <a:rPr lang="en-US" sz="1600"/>
              <a:t> Conclusion</a:t>
            </a:r>
          </a:p>
          <a:p>
            <a:pPr>
              <a:buFontTx/>
              <a:buNone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062CE6CB-9235-4A79-A74F-79E71B4061F4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20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Controls - Gas Inj Sys, RGAs</a:t>
            </a:r>
          </a:p>
        </p:txBody>
      </p:sp>
      <p:pic>
        <p:nvPicPr>
          <p:cNvPr id="66564" name="Picture 4" descr="Gas sys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70718" y="624682"/>
            <a:ext cx="3529013" cy="45656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6565" name="Picture 5" descr="RGA Block Dia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937918" y="2072482"/>
            <a:ext cx="3529013" cy="45656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12BF936B-4F3F-4F2D-9DB1-17AEFDEF11A4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21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Controls - TC Scanner, NTC Racks</a:t>
            </a:r>
          </a:p>
        </p:txBody>
      </p:sp>
      <p:pic>
        <p:nvPicPr>
          <p:cNvPr id="70660" name="Picture 4" descr="TC Scanner Block 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46918" y="2301082"/>
            <a:ext cx="3529013" cy="45656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0661" name="Picture 5" descr="testcellr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3529013" cy="45656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4564A58-3CE8-48D2-A24E-FE0A72BD69EF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22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 - Conclusion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90600" y="1371600"/>
            <a:ext cx="7089775" cy="23002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/>
              <a:t> NBI Power System - </a:t>
            </a:r>
          </a:p>
          <a:p>
            <a:pPr lvl="1">
              <a:buFontTx/>
              <a:buChar char="–"/>
            </a:pPr>
            <a:r>
              <a:rPr lang="en-US" sz="1600">
                <a:solidFill>
                  <a:srgbClr val="FF1C76"/>
                </a:solidFill>
              </a:rPr>
              <a:t> Reuse major portions of N4 power supply with updates</a:t>
            </a:r>
            <a:endParaRPr lang="en-US" sz="1600"/>
          </a:p>
          <a:p>
            <a:r>
              <a:rPr lang="en-US" sz="1600"/>
              <a:t> Work Scope to connect N4 NBPS ABC to BL2 ion sources - </a:t>
            </a:r>
            <a:r>
              <a:rPr lang="en-US" sz="1600">
                <a:solidFill>
                  <a:srgbClr val="FF1C76"/>
                </a:solidFill>
              </a:rPr>
              <a:t>known</a:t>
            </a:r>
            <a:endParaRPr lang="en-US" sz="1600"/>
          </a:p>
          <a:p>
            <a:r>
              <a:rPr lang="en-US" sz="1600"/>
              <a:t> Procurements - </a:t>
            </a:r>
            <a:r>
              <a:rPr lang="en-US" sz="1600">
                <a:solidFill>
                  <a:srgbClr val="FF1C76"/>
                </a:solidFill>
              </a:rPr>
              <a:t>similar to TFTR and NSTX BL1</a:t>
            </a:r>
            <a:endParaRPr lang="en-US" sz="1600"/>
          </a:p>
          <a:p>
            <a:r>
              <a:rPr lang="en-US" sz="1600"/>
              <a:t> Routing and Installation - </a:t>
            </a:r>
            <a:r>
              <a:rPr lang="en-US" sz="1600">
                <a:solidFill>
                  <a:srgbClr val="FF1C76"/>
                </a:solidFill>
              </a:rPr>
              <a:t> a clear path forward identified</a:t>
            </a:r>
            <a:endParaRPr lang="en-US" sz="1600"/>
          </a:p>
          <a:p>
            <a:r>
              <a:rPr lang="en-US" sz="1600"/>
              <a:t> Grounding - </a:t>
            </a:r>
            <a:r>
              <a:rPr lang="en-US" sz="1600">
                <a:solidFill>
                  <a:srgbClr val="FF1C76"/>
                </a:solidFill>
              </a:rPr>
              <a:t>same or similar</a:t>
            </a:r>
            <a:endParaRPr lang="en-US" sz="1600"/>
          </a:p>
          <a:p>
            <a:r>
              <a:rPr lang="en-US" sz="1600"/>
              <a:t> NBI Controls - </a:t>
            </a:r>
            <a:r>
              <a:rPr lang="en-US" sz="1600">
                <a:solidFill>
                  <a:srgbClr val="FF1C76"/>
                </a:solidFill>
              </a:rPr>
              <a:t>repeat for BL2 </a:t>
            </a:r>
            <a:endParaRPr lang="en-US" sz="1600"/>
          </a:p>
          <a:p>
            <a:r>
              <a:rPr lang="en-US" sz="1600"/>
              <a:t> Work Scope to control NBI BL2 - </a:t>
            </a:r>
            <a:r>
              <a:rPr lang="en-US" sz="1600">
                <a:solidFill>
                  <a:srgbClr val="FF1C76"/>
                </a:solidFill>
              </a:rPr>
              <a:t>known</a:t>
            </a:r>
            <a:endParaRPr lang="en-US" sz="16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62000" y="4495800"/>
            <a:ext cx="7620000" cy="8620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 sz="1800"/>
              <a:t>Conclusion - BL2 </a:t>
            </a:r>
            <a:r>
              <a:rPr lang="en-US" sz="1600"/>
              <a:t>Power and Control design is well known and tested</a:t>
            </a:r>
          </a:p>
          <a:p>
            <a:pPr algn="r">
              <a:buFontTx/>
              <a:buNone/>
            </a:pPr>
            <a:endParaRPr lang="en-US" sz="1600"/>
          </a:p>
          <a:p>
            <a:pPr algn="r">
              <a:buFontTx/>
              <a:buNone/>
            </a:pPr>
            <a:r>
              <a:rPr lang="en-US" sz="1600"/>
              <a:t>And ready to run another BL </a:t>
            </a:r>
            <a:r>
              <a:rPr lang="en-US" sz="1600" u="sng"/>
              <a:t>again</a:t>
            </a:r>
            <a:r>
              <a:rPr lang="en-US" sz="16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249B456B-E7BA-40C4-9100-0548D1605490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23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 - Power feeds are OK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189038" y="1333500"/>
            <a:ext cx="6783387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800"/>
              <a:t>Turn some breakers back ON for NBPS N4 A,B, &amp; C systems…</a:t>
            </a:r>
          </a:p>
        </p:txBody>
      </p:sp>
      <p:graphicFrame>
        <p:nvGraphicFramePr>
          <p:cNvPr id="72704" name="Object 0"/>
          <p:cNvGraphicFramePr>
            <a:graphicFrameLocks noChangeAspect="1"/>
          </p:cNvGraphicFramePr>
          <p:nvPr/>
        </p:nvGraphicFramePr>
        <p:xfrm>
          <a:off x="1143000" y="2184400"/>
          <a:ext cx="6189663" cy="3535363"/>
        </p:xfrm>
        <a:graphic>
          <a:graphicData uri="http://schemas.openxmlformats.org/presentationml/2006/ole">
            <p:oleObj spid="_x0000_s72704" name="Worksheet" r:id="rId4" imgW="9534406" imgH="467665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CB3DABE-A8A2-4056-8BE8-9F7541FFEB36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 - Battery Diagram</a:t>
            </a:r>
          </a:p>
        </p:txBody>
      </p:sp>
      <p:pic>
        <p:nvPicPr>
          <p:cNvPr id="18436" name="Picture 4" descr="N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6561138" cy="503555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9600" y="1600200"/>
            <a:ext cx="3125788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800" u="sng"/>
              <a:t>NBI  Source Battery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64AB31F4-7D04-4718-AFE3-076224F9AB38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4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 - NBPS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83820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Same design as original power systems but updated to present BL1 configuration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Recommission N4 power systems A,B, &amp; C (all still available):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buFont typeface="Wingdings" pitchFamily="28" charset="2"/>
              <a:buChar char="ü"/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Accel 	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(with some new electronics in Surge Room &amp; Mod/Reg)</a:t>
            </a:r>
            <a:endParaRPr lang="en-US" sz="1600" b="0" i="0">
              <a:solidFill>
                <a:schemeClr val="tx1"/>
              </a:solidFill>
              <a:latin typeface="Arial" charset="0"/>
            </a:endParaRP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buFont typeface="Wingdings" pitchFamily="28" charset="2"/>
              <a:buChar char="ü"/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Grad Grid 	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(build new air cooled resistive dividers per BL1 design)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buFont typeface="Wingdings" pitchFamily="28" charset="2"/>
              <a:buChar char="ü"/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Decel 	</a:t>
            </a: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(with new tube control and regulator electronics)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buFont typeface="Wingdings" pitchFamily="28" charset="2"/>
              <a:buChar char="ü"/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Arc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buFont typeface="Wingdings" pitchFamily="28" charset="2"/>
              <a:buChar char="ü"/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Filament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  <a:buFont typeface="Wingdings" pitchFamily="28" charset="2"/>
              <a:buChar char="ü"/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Bending Magnet</a:t>
            </a: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</a:pPr>
            <a:endParaRPr lang="en-US" sz="1600" b="0" i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Run both beamlines from MG set for 13.8 kV feed (same as we did on TFTR)</a:t>
            </a:r>
          </a:p>
          <a:p>
            <a:pPr lvl="2" eaLnBrk="0" hangingPunct="0">
              <a:lnSpc>
                <a:spcPct val="110000"/>
              </a:lnSpc>
              <a:spcBef>
                <a:spcPct val="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charset="0"/>
              </a:rPr>
              <a:t> adding remotely controlled motorized actuation to 13.8 kV switches</a:t>
            </a:r>
            <a:endParaRPr lang="en-US" sz="1600" b="0" i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Reuse existing N4 Arc and Filament low voltage cabling to TFTR TC Basement as is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Add junction boxes and route new cables from TCB through TC to NTC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Move N4 HVEs from TCB to NTC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Reuse transmission lines with clamshell arrangement in NTC (like BL1)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Reuse existing telemetry and fiber optic cables salvaged from TFTR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Reuse existing NBPS Deionized Water Skids in the pump room (still attached)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05000" y="1295400"/>
            <a:ext cx="4983163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2000"/>
              <a:t>Neutral Beam Power System Work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FE24249-1E4F-41B0-91B8-545FAF189E00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5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None/>
            </a:pPr>
            <a:r>
              <a:rPr lang="en-US" sz="2400" b="0" i="0">
                <a:solidFill>
                  <a:srgbClr val="0000FF"/>
                </a:solidFill>
                <a:latin typeface="Arial" charset="0"/>
              </a:rPr>
              <a:t>NSTX NBIU Power &amp; Controls - Road Map</a:t>
            </a:r>
          </a:p>
        </p:txBody>
      </p: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381000" y="1165225"/>
            <a:ext cx="5521325" cy="244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600"/>
              <a:t>Routing, Penetrations, draft Installation Procedures done</a:t>
            </a:r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2286000" y="22860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2286000" y="35052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2286000" y="47244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4267200" y="28194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93" name="Rectangle 65"/>
          <p:cNvSpPr>
            <a:spLocks noChangeArrowheads="1"/>
          </p:cNvSpPr>
          <p:nvPr/>
        </p:nvSpPr>
        <p:spPr bwMode="auto">
          <a:xfrm>
            <a:off x="4267200" y="38862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94" name="Rectangle 66"/>
          <p:cNvSpPr>
            <a:spLocks noChangeArrowheads="1"/>
          </p:cNvSpPr>
          <p:nvPr/>
        </p:nvSpPr>
        <p:spPr bwMode="auto">
          <a:xfrm>
            <a:off x="609600" y="35052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6553200" y="2895600"/>
            <a:ext cx="2057400" cy="2590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96" name="Rectangle 68"/>
          <p:cNvSpPr>
            <a:spLocks noChangeArrowheads="1"/>
          </p:cNvSpPr>
          <p:nvPr/>
        </p:nvSpPr>
        <p:spPr bwMode="auto">
          <a:xfrm>
            <a:off x="4267200" y="5257800"/>
            <a:ext cx="1371600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762000" y="3581400"/>
            <a:ext cx="10747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NB Switchyard</a:t>
            </a:r>
          </a:p>
        </p:txBody>
      </p:sp>
      <p:sp>
        <p:nvSpPr>
          <p:cNvPr id="22598" name="Rectangle 70"/>
          <p:cNvSpPr>
            <a:spLocks noChangeArrowheads="1"/>
          </p:cNvSpPr>
          <p:nvPr/>
        </p:nvSpPr>
        <p:spPr bwMode="auto">
          <a:xfrm>
            <a:off x="2514600" y="1905000"/>
            <a:ext cx="8128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NBPC Bldg</a:t>
            </a:r>
          </a:p>
        </p:txBody>
      </p:sp>
      <p:sp>
        <p:nvSpPr>
          <p:cNvPr id="22599" name="Rectangle 71"/>
          <p:cNvSpPr>
            <a:spLocks noChangeArrowheads="1"/>
          </p:cNvSpPr>
          <p:nvPr/>
        </p:nvSpPr>
        <p:spPr bwMode="auto">
          <a:xfrm>
            <a:off x="2743200" y="2362200"/>
            <a:ext cx="3508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138’</a:t>
            </a:r>
          </a:p>
        </p:txBody>
      </p:sp>
      <p:sp>
        <p:nvSpPr>
          <p:cNvPr id="22600" name="Rectangle 72"/>
          <p:cNvSpPr>
            <a:spLocks noChangeArrowheads="1"/>
          </p:cNvSpPr>
          <p:nvPr/>
        </p:nvSpPr>
        <p:spPr bwMode="auto">
          <a:xfrm>
            <a:off x="2743200" y="3505200"/>
            <a:ext cx="3508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100’</a:t>
            </a:r>
          </a:p>
        </p:txBody>
      </p:sp>
      <p:sp>
        <p:nvSpPr>
          <p:cNvPr id="22601" name="Rectangle 73"/>
          <p:cNvSpPr>
            <a:spLocks noChangeArrowheads="1"/>
          </p:cNvSpPr>
          <p:nvPr/>
        </p:nvSpPr>
        <p:spPr bwMode="auto">
          <a:xfrm>
            <a:off x="2514600" y="4800600"/>
            <a:ext cx="8588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Pumproom</a:t>
            </a:r>
          </a:p>
        </p:txBody>
      </p:sp>
      <p:sp>
        <p:nvSpPr>
          <p:cNvPr id="22602" name="Rectangle 74"/>
          <p:cNvSpPr>
            <a:spLocks noChangeArrowheads="1"/>
          </p:cNvSpPr>
          <p:nvPr/>
        </p:nvSpPr>
        <p:spPr bwMode="auto">
          <a:xfrm>
            <a:off x="4419600" y="4724400"/>
            <a:ext cx="53975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2603" name="Rectangle 75"/>
          <p:cNvSpPr>
            <a:spLocks noChangeArrowheads="1"/>
          </p:cNvSpPr>
          <p:nvPr/>
        </p:nvSpPr>
        <p:spPr bwMode="auto">
          <a:xfrm>
            <a:off x="4572000" y="2514600"/>
            <a:ext cx="6350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TFTR TC</a:t>
            </a:r>
          </a:p>
        </p:txBody>
      </p:sp>
      <p:sp>
        <p:nvSpPr>
          <p:cNvPr id="22604" name="Rectangle 76"/>
          <p:cNvSpPr>
            <a:spLocks noChangeArrowheads="1"/>
          </p:cNvSpPr>
          <p:nvPr/>
        </p:nvSpPr>
        <p:spPr bwMode="auto">
          <a:xfrm>
            <a:off x="4267200" y="5029200"/>
            <a:ext cx="14049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TFTR TC Basement</a:t>
            </a:r>
          </a:p>
        </p:txBody>
      </p:sp>
      <p:sp>
        <p:nvSpPr>
          <p:cNvPr id="22605" name="Rectangle 77"/>
          <p:cNvSpPr>
            <a:spLocks noChangeArrowheads="1"/>
          </p:cNvSpPr>
          <p:nvPr/>
        </p:nvSpPr>
        <p:spPr bwMode="auto">
          <a:xfrm>
            <a:off x="4800600" y="5867400"/>
            <a:ext cx="392113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/>
              <a:t>MER</a:t>
            </a:r>
          </a:p>
        </p:txBody>
      </p:sp>
      <p:sp>
        <p:nvSpPr>
          <p:cNvPr id="22606" name="Rectangle 78"/>
          <p:cNvSpPr>
            <a:spLocks noChangeArrowheads="1"/>
          </p:cNvSpPr>
          <p:nvPr/>
        </p:nvSpPr>
        <p:spPr bwMode="auto">
          <a:xfrm>
            <a:off x="7162800" y="2590800"/>
            <a:ext cx="652463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NSTX TC</a:t>
            </a:r>
          </a:p>
        </p:txBody>
      </p:sp>
      <p:sp>
        <p:nvSpPr>
          <p:cNvPr id="22607" name="Rectangle 79"/>
          <p:cNvSpPr>
            <a:spLocks noChangeArrowheads="1"/>
          </p:cNvSpPr>
          <p:nvPr/>
        </p:nvSpPr>
        <p:spPr bwMode="auto">
          <a:xfrm>
            <a:off x="609600" y="1981200"/>
            <a:ext cx="655638" cy="12779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Accel</a:t>
            </a:r>
          </a:p>
          <a:p>
            <a:r>
              <a:rPr lang="en-US">
                <a:solidFill>
                  <a:srgbClr val="0000FF"/>
                </a:solidFill>
              </a:rPr>
              <a:t>Decel</a:t>
            </a:r>
          </a:p>
          <a:p>
            <a:r>
              <a:rPr lang="en-US">
                <a:solidFill>
                  <a:schemeClr val="accent1"/>
                </a:solidFill>
              </a:rPr>
              <a:t>Fil&amp;Arc</a:t>
            </a:r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Mag</a:t>
            </a:r>
          </a:p>
          <a:p>
            <a:r>
              <a:rPr lang="en-US">
                <a:solidFill>
                  <a:srgbClr val="30FF4A"/>
                </a:solidFill>
              </a:rPr>
              <a:t>PLC F/O</a:t>
            </a:r>
          </a:p>
          <a:p>
            <a:r>
              <a:rPr lang="en-US">
                <a:solidFill>
                  <a:srgbClr val="FD2AFF"/>
                </a:solidFill>
              </a:rPr>
              <a:t>PS F/O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608" name="Line 80"/>
          <p:cNvSpPr>
            <a:spLocks noChangeShapeType="1"/>
          </p:cNvSpPr>
          <p:nvPr/>
        </p:nvSpPr>
        <p:spPr bwMode="auto">
          <a:xfrm>
            <a:off x="3048000" y="4343400"/>
            <a:ext cx="1752600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09" name="Line 81"/>
          <p:cNvSpPr>
            <a:spLocks noChangeShapeType="1"/>
          </p:cNvSpPr>
          <p:nvPr/>
        </p:nvSpPr>
        <p:spPr bwMode="auto">
          <a:xfrm flipV="1">
            <a:off x="4800600" y="3429000"/>
            <a:ext cx="685800" cy="914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0" name="Line 82"/>
          <p:cNvSpPr>
            <a:spLocks noChangeShapeType="1"/>
          </p:cNvSpPr>
          <p:nvPr/>
        </p:nvSpPr>
        <p:spPr bwMode="auto">
          <a:xfrm>
            <a:off x="5486400" y="3429000"/>
            <a:ext cx="2514600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1" name="Line 83"/>
          <p:cNvSpPr>
            <a:spLocks noChangeShapeType="1"/>
          </p:cNvSpPr>
          <p:nvPr/>
        </p:nvSpPr>
        <p:spPr bwMode="auto">
          <a:xfrm>
            <a:off x="3505200" y="2819400"/>
            <a:ext cx="0" cy="19812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2" name="Line 84"/>
          <p:cNvSpPr>
            <a:spLocks noChangeShapeType="1"/>
          </p:cNvSpPr>
          <p:nvPr/>
        </p:nvSpPr>
        <p:spPr bwMode="auto">
          <a:xfrm>
            <a:off x="3505200" y="4800600"/>
            <a:ext cx="11430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3" name="Line 85"/>
          <p:cNvSpPr>
            <a:spLocks noChangeShapeType="1"/>
          </p:cNvSpPr>
          <p:nvPr/>
        </p:nvSpPr>
        <p:spPr bwMode="auto">
          <a:xfrm flipV="1">
            <a:off x="4648200" y="3581400"/>
            <a:ext cx="914400" cy="121920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4" name="Line 86"/>
          <p:cNvSpPr>
            <a:spLocks noChangeShapeType="1"/>
          </p:cNvSpPr>
          <p:nvPr/>
        </p:nvSpPr>
        <p:spPr bwMode="auto">
          <a:xfrm>
            <a:off x="5562600" y="3581400"/>
            <a:ext cx="2362200" cy="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5" name="Line 87"/>
          <p:cNvSpPr>
            <a:spLocks noChangeShapeType="1"/>
          </p:cNvSpPr>
          <p:nvPr/>
        </p:nvSpPr>
        <p:spPr bwMode="auto">
          <a:xfrm>
            <a:off x="2819400" y="4191000"/>
            <a:ext cx="1905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6" name="Line 88"/>
          <p:cNvSpPr>
            <a:spLocks noChangeShapeType="1"/>
          </p:cNvSpPr>
          <p:nvPr/>
        </p:nvSpPr>
        <p:spPr bwMode="auto">
          <a:xfrm flipV="1">
            <a:off x="4724400" y="3276600"/>
            <a:ext cx="685800" cy="91440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7" name="Line 89"/>
          <p:cNvSpPr>
            <a:spLocks noChangeShapeType="1"/>
          </p:cNvSpPr>
          <p:nvPr/>
        </p:nvSpPr>
        <p:spPr bwMode="auto">
          <a:xfrm>
            <a:off x="5410200" y="3276600"/>
            <a:ext cx="2743200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8" name="Line 90"/>
          <p:cNvSpPr>
            <a:spLocks noChangeShapeType="1"/>
          </p:cNvSpPr>
          <p:nvPr/>
        </p:nvSpPr>
        <p:spPr bwMode="auto">
          <a:xfrm>
            <a:off x="2590800" y="4038600"/>
            <a:ext cx="2057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19" name="Line 91"/>
          <p:cNvSpPr>
            <a:spLocks noChangeShapeType="1"/>
          </p:cNvSpPr>
          <p:nvPr/>
        </p:nvSpPr>
        <p:spPr bwMode="auto">
          <a:xfrm flipV="1">
            <a:off x="4648200" y="3124200"/>
            <a:ext cx="609600" cy="91440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0" name="Line 92"/>
          <p:cNvSpPr>
            <a:spLocks noChangeShapeType="1"/>
          </p:cNvSpPr>
          <p:nvPr/>
        </p:nvSpPr>
        <p:spPr bwMode="auto">
          <a:xfrm>
            <a:off x="5257800" y="3124200"/>
            <a:ext cx="2971800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1" name="Line 93"/>
          <p:cNvSpPr>
            <a:spLocks noChangeShapeType="1"/>
          </p:cNvSpPr>
          <p:nvPr/>
        </p:nvSpPr>
        <p:spPr bwMode="auto">
          <a:xfrm flipH="1">
            <a:off x="6781800" y="3886200"/>
            <a:ext cx="990600" cy="0"/>
          </a:xfrm>
          <a:prstGeom prst="line">
            <a:avLst/>
          </a:prstGeom>
          <a:noFill/>
          <a:ln w="15875">
            <a:solidFill>
              <a:srgbClr val="30FF4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2" name="Line 94"/>
          <p:cNvSpPr>
            <a:spLocks noChangeShapeType="1"/>
          </p:cNvSpPr>
          <p:nvPr/>
        </p:nvSpPr>
        <p:spPr bwMode="auto">
          <a:xfrm flipH="1">
            <a:off x="5105400" y="3886200"/>
            <a:ext cx="1676400" cy="1676400"/>
          </a:xfrm>
          <a:prstGeom prst="line">
            <a:avLst/>
          </a:prstGeom>
          <a:noFill/>
          <a:ln w="15875">
            <a:solidFill>
              <a:srgbClr val="30FF4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3" name="Line 95"/>
          <p:cNvSpPr>
            <a:spLocks noChangeShapeType="1"/>
          </p:cNvSpPr>
          <p:nvPr/>
        </p:nvSpPr>
        <p:spPr bwMode="auto">
          <a:xfrm flipH="1">
            <a:off x="3276600" y="5562600"/>
            <a:ext cx="1828800" cy="0"/>
          </a:xfrm>
          <a:prstGeom prst="line">
            <a:avLst/>
          </a:prstGeom>
          <a:noFill/>
          <a:ln w="15875">
            <a:solidFill>
              <a:srgbClr val="30FF4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4" name="Line 96"/>
          <p:cNvSpPr>
            <a:spLocks noChangeShapeType="1"/>
          </p:cNvSpPr>
          <p:nvPr/>
        </p:nvSpPr>
        <p:spPr bwMode="auto">
          <a:xfrm flipV="1">
            <a:off x="3276600" y="2819400"/>
            <a:ext cx="0" cy="2743200"/>
          </a:xfrm>
          <a:prstGeom prst="line">
            <a:avLst/>
          </a:prstGeom>
          <a:noFill/>
          <a:ln w="15875">
            <a:solidFill>
              <a:srgbClr val="30FF4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5" name="Line 97"/>
          <p:cNvSpPr>
            <a:spLocks noChangeShapeType="1"/>
          </p:cNvSpPr>
          <p:nvPr/>
        </p:nvSpPr>
        <p:spPr bwMode="auto">
          <a:xfrm flipH="1">
            <a:off x="5562600" y="3733800"/>
            <a:ext cx="2286000" cy="0"/>
          </a:xfrm>
          <a:prstGeom prst="line">
            <a:avLst/>
          </a:prstGeom>
          <a:noFill/>
          <a:ln w="15875">
            <a:solidFill>
              <a:srgbClr val="FD2AFF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6" name="Line 98"/>
          <p:cNvSpPr>
            <a:spLocks noChangeShapeType="1"/>
          </p:cNvSpPr>
          <p:nvPr/>
        </p:nvSpPr>
        <p:spPr bwMode="auto">
          <a:xfrm flipH="1">
            <a:off x="4724400" y="3733800"/>
            <a:ext cx="838200" cy="1143000"/>
          </a:xfrm>
          <a:prstGeom prst="line">
            <a:avLst/>
          </a:prstGeom>
          <a:noFill/>
          <a:ln w="15875">
            <a:solidFill>
              <a:srgbClr val="FD2AFF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7" name="Line 99"/>
          <p:cNvSpPr>
            <a:spLocks noChangeShapeType="1"/>
          </p:cNvSpPr>
          <p:nvPr/>
        </p:nvSpPr>
        <p:spPr bwMode="auto">
          <a:xfrm flipH="1">
            <a:off x="3429000" y="4876800"/>
            <a:ext cx="1295400" cy="0"/>
          </a:xfrm>
          <a:prstGeom prst="line">
            <a:avLst/>
          </a:prstGeom>
          <a:noFill/>
          <a:ln w="15875">
            <a:solidFill>
              <a:srgbClr val="FD2AF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8" name="Line 100"/>
          <p:cNvSpPr>
            <a:spLocks noChangeShapeType="1"/>
          </p:cNvSpPr>
          <p:nvPr/>
        </p:nvSpPr>
        <p:spPr bwMode="auto">
          <a:xfrm flipV="1">
            <a:off x="3429000" y="2819400"/>
            <a:ext cx="0" cy="2057400"/>
          </a:xfrm>
          <a:prstGeom prst="line">
            <a:avLst/>
          </a:prstGeom>
          <a:noFill/>
          <a:ln w="15875">
            <a:solidFill>
              <a:srgbClr val="FD2AF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29" name="Line 101"/>
          <p:cNvSpPr>
            <a:spLocks noChangeShapeType="1"/>
          </p:cNvSpPr>
          <p:nvPr/>
        </p:nvSpPr>
        <p:spPr bwMode="auto">
          <a:xfrm>
            <a:off x="1143000" y="4343400"/>
            <a:ext cx="1905000" cy="0"/>
          </a:xfrm>
          <a:prstGeom prst="lin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630" name="Rectangle 102"/>
          <p:cNvSpPr>
            <a:spLocks noChangeArrowheads="1"/>
          </p:cNvSpPr>
          <p:nvPr/>
        </p:nvSpPr>
        <p:spPr bwMode="auto">
          <a:xfrm>
            <a:off x="6731000" y="5808663"/>
            <a:ext cx="1620838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Dashed means new…</a:t>
            </a:r>
          </a:p>
        </p:txBody>
      </p:sp>
      <p:sp>
        <p:nvSpPr>
          <p:cNvPr id="22631" name="Rectangle 103"/>
          <p:cNvSpPr>
            <a:spLocks noChangeArrowheads="1"/>
          </p:cNvSpPr>
          <p:nvPr/>
        </p:nvSpPr>
        <p:spPr bwMode="auto">
          <a:xfrm rot="-1181227">
            <a:off x="6629400" y="1219200"/>
            <a:ext cx="2082800" cy="935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1800" i="0" u="sng">
                <a:solidFill>
                  <a:schemeClr val="tx1"/>
                </a:solidFill>
              </a:rPr>
              <a:t>CONFIRMED</a:t>
            </a:r>
          </a:p>
          <a:p>
            <a:pPr algn="ctr">
              <a:buFontTx/>
              <a:buNone/>
            </a:pPr>
            <a:r>
              <a:rPr lang="en-US" sz="1800" i="0" u="sng">
                <a:solidFill>
                  <a:schemeClr val="tx1"/>
                </a:solidFill>
              </a:rPr>
              <a:t>&amp;</a:t>
            </a:r>
          </a:p>
          <a:p>
            <a:pPr algn="ctr">
              <a:buFontTx/>
              <a:buNone/>
            </a:pPr>
            <a:r>
              <a:rPr lang="en-US" sz="1800" i="0" u="sng">
                <a:solidFill>
                  <a:schemeClr val="tx1"/>
                </a:solidFill>
              </a:rPr>
              <a:t>Layouts completed</a:t>
            </a:r>
            <a:endParaRPr lang="en-US" sz="1800" i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F28A-FDCA-4289-8DA7-2F9C906897DB}" type="slidenum">
              <a:rPr lang="en-US"/>
              <a:pPr/>
              <a:t>6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 - One Line Diagram</a:t>
            </a:r>
          </a:p>
        </p:txBody>
      </p:sp>
      <p:pic>
        <p:nvPicPr>
          <p:cNvPr id="16390" name="Picture 6" descr="nb power feed"/>
          <p:cNvPicPr>
            <a:picLocks noChangeAspect="1" noChangeArrowheads="1"/>
          </p:cNvPicPr>
          <p:nvPr/>
        </p:nvPicPr>
        <p:blipFill>
          <a:blip r:embed="rId3"/>
          <a:srcRect t="9335" r="3093" b="6641"/>
          <a:stretch>
            <a:fillRect/>
          </a:stretch>
        </p:blipFill>
        <p:spPr bwMode="auto">
          <a:xfrm>
            <a:off x="609600" y="1143000"/>
            <a:ext cx="7162800" cy="4800600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76600" y="6096000"/>
            <a:ext cx="2470150" cy="212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400"/>
              <a:t>NBI NBPS  One Line Diagram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971800" y="49530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6096000" y="5029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2819400" y="3505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914400" y="3505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419600" y="3505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57200" y="1143000"/>
            <a:ext cx="33274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1521"/>
                </a:solidFill>
              </a:rPr>
              <a:t>Update electronics &amp; control circuits as noted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D5ABB4C5-B21B-4F14-9988-5E45A50826F2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7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 - NBPS N4 available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895600" y="6019800"/>
            <a:ext cx="3505200" cy="212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en-US" sz="1400"/>
              <a:t>NBI NBPS  Switchgear and Transformers</a:t>
            </a:r>
          </a:p>
        </p:txBody>
      </p:sp>
      <p:pic>
        <p:nvPicPr>
          <p:cNvPr id="54278" name="Picture 6" descr="XFMRY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082800" y="355600"/>
            <a:ext cx="4981575" cy="6403975"/>
          </a:xfrm>
          <a:prstGeom prst="rect">
            <a:avLst/>
          </a:prstGeom>
          <a:noFill/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09600" y="3059113"/>
            <a:ext cx="515938" cy="4016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N4</a:t>
            </a:r>
          </a:p>
          <a:p>
            <a:pPr>
              <a:buFontTx/>
              <a:buNone/>
            </a:pPr>
            <a:r>
              <a:rPr lang="en-US"/>
              <a:t>XFMRs</a:t>
            </a: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143000" y="3048000"/>
            <a:ext cx="609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04F420EE-9688-4FFD-8627-EC2ECAE0B053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 - Layouts complete</a:t>
            </a:r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1295400" y="1143000"/>
          <a:ext cx="6889750" cy="4570413"/>
        </p:xfrm>
        <a:graphic>
          <a:graphicData uri="http://schemas.openxmlformats.org/presentationml/2006/ole">
            <p:oleObj spid="_x0000_s58375" name="Acrobat Document" r:id="rId4" imgW="10543320" imgH="8159760" progId="AcroExch.Document.7">
              <p:embed/>
            </p:oleObj>
          </a:graphicData>
        </a:graphic>
      </p:graphicFrame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971800" y="5943600"/>
            <a:ext cx="3292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charset="0"/>
              </a:rPr>
              <a:t>NB Upgrade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charset="0"/>
              </a:rPr>
              <a:t>Tray layout in NSTX Test Cell</a:t>
            </a:r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1981200" y="1981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3429000" y="3124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3733800" y="44196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8381" name="Oval 13"/>
          <p:cNvSpPr>
            <a:spLocks noChangeArrowheads="1"/>
          </p:cNvSpPr>
          <p:nvPr/>
        </p:nvSpPr>
        <p:spPr bwMode="auto">
          <a:xfrm>
            <a:off x="7391400" y="48006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553200" y="5867400"/>
            <a:ext cx="22685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Existing penetration in TC floor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533400" y="5791200"/>
            <a:ext cx="2455863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New penetration in NTC West wall</a:t>
            </a:r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1981200" y="45720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381000" y="2286000"/>
            <a:ext cx="1381125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New cable and tray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572000" y="3429000"/>
            <a:ext cx="1381125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New cable and tray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3D03913F-DD6B-4C15-B4FC-AAD7B87892AD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0" smtClean="0">
                <a:solidFill>
                  <a:srgbClr val="0000FF"/>
                </a:solidFill>
                <a:ea typeface="ＭＳ Ｐゴシック" pitchFamily="28" charset="-128"/>
              </a:rPr>
              <a:t>NSTX NBIU Power &amp; Controls - Layouts complete</a:t>
            </a: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533400" y="1295400"/>
          <a:ext cx="8229600" cy="3878263"/>
        </p:xfrm>
        <a:graphic>
          <a:graphicData uri="http://schemas.openxmlformats.org/presentationml/2006/ole">
            <p:oleObj spid="_x0000_s60422" name="Acrobat Document" r:id="rId4" imgW="10543320" imgH="8159760" progId="AcroExch.Document.7">
              <p:embed/>
            </p:oleObj>
          </a:graphicData>
        </a:graphic>
      </p:graphicFrame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819400" y="5715000"/>
            <a:ext cx="34829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charset="0"/>
              </a:rPr>
              <a:t>NB Upgrade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charset="0"/>
              </a:rPr>
              <a:t>Tray Layout TFTR Test Cell Basement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324600" y="1219200"/>
            <a:ext cx="2284413" cy="19843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Existing penetration in TC floor</a:t>
            </a:r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7543800" y="16764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6096000" y="25908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239000" y="32766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2895600" y="28194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838200" y="28194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7086600" y="4572000"/>
            <a:ext cx="1295400" cy="19843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Decel conductors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4495800" y="4572000"/>
            <a:ext cx="2200275" cy="19843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Fiber Optic spice box and tray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1828800" y="5334000"/>
            <a:ext cx="1701800" cy="1984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Accel Triax conductors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81000" y="1219200"/>
            <a:ext cx="3122613" cy="1984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/>
              <a:t>Arc, Filament, Bending Magnet conductors</a:t>
            </a: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1524000" y="1447800"/>
            <a:ext cx="685800" cy="144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V="1">
            <a:off x="2743200" y="3657600"/>
            <a:ext cx="838200" cy="1676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7162800" y="1447800"/>
            <a:ext cx="5334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V="1">
            <a:off x="6248400" y="3429000"/>
            <a:ext cx="15240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V="1">
            <a:off x="7696200" y="41910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>
            <a:ln>
              <a:noFill/>
            </a:ln>
            <a:solidFill>
              <a:srgbClr val="1822CD"/>
            </a:solidFill>
            <a:effectLst/>
            <a:latin typeface="Helvetic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>
            <a:ln>
              <a:noFill/>
            </a:ln>
            <a:solidFill>
              <a:srgbClr val="1822CD"/>
            </a:solidFill>
            <a:effectLst/>
            <a:latin typeface="Helvetica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9825</TotalTime>
  <Words>1477</Words>
  <Application>Microsoft Office PowerPoint</Application>
  <PresentationFormat>On-screen Show (4:3)</PresentationFormat>
  <Paragraphs>314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Blank Presentation</vt:lpstr>
      <vt:lpstr>Acrobat Document</vt:lpstr>
      <vt:lpstr>Worksheet</vt:lpstr>
      <vt:lpstr> </vt:lpstr>
      <vt:lpstr>NSTX NBIU Power &amp; Controls - Introduction</vt:lpstr>
      <vt:lpstr>NSTX NBIU Power &amp; Controls - Battery Diagram</vt:lpstr>
      <vt:lpstr>NSTX NBIU Power &amp; Controls - NBPS</vt:lpstr>
      <vt:lpstr>Slide 5</vt:lpstr>
      <vt:lpstr>NSTX NBIU Power &amp; Controls - One Line Diagram</vt:lpstr>
      <vt:lpstr>NSTX NBIU Power &amp; Controls - NBPS N4 available</vt:lpstr>
      <vt:lpstr>NSTX NBIU Power &amp; Controls - Layouts complete</vt:lpstr>
      <vt:lpstr>NSTX NBIU Power &amp; Controls - Layouts complete</vt:lpstr>
      <vt:lpstr>Slide 10</vt:lpstr>
      <vt:lpstr>NSTX NBIU Power &amp; Controls - New Cable</vt:lpstr>
      <vt:lpstr>NSTX NBIU Power &amp; Controls</vt:lpstr>
      <vt:lpstr>NSTX NBIU Power &amp; Controls</vt:lpstr>
      <vt:lpstr>NSTX NBIU Power System - Status</vt:lpstr>
      <vt:lpstr>Slide 15</vt:lpstr>
      <vt:lpstr>NSTX NBIU Controls - Handshakes</vt:lpstr>
      <vt:lpstr>NSTX NBIU Controls - Progress</vt:lpstr>
      <vt:lpstr>NSTX NBIU Controls - PLC Block Diagram</vt:lpstr>
      <vt:lpstr>NSTX NBIU Controls - NB Network, Remote LCC System</vt:lpstr>
      <vt:lpstr>NSTX NBIU Controls - Gas Inj Sys, RGAs</vt:lpstr>
      <vt:lpstr>NSTX NBIU Controls - TC Scanner, NTC Racks</vt:lpstr>
      <vt:lpstr>NSTX NBIU Power &amp; Control - Conclusion</vt:lpstr>
      <vt:lpstr>NSTX NBIU Power &amp; Controls - Power feeds are OK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Tim Stevenson</dc:creator>
  <cp:lastModifiedBy>mcropper</cp:lastModifiedBy>
  <cp:revision>452</cp:revision>
  <cp:lastPrinted>2010-06-05T17:44:33Z</cp:lastPrinted>
  <dcterms:created xsi:type="dcterms:W3CDTF">2009-10-12T20:17:08Z</dcterms:created>
  <dcterms:modified xsi:type="dcterms:W3CDTF">2011-04-19T11:45:15Z</dcterms:modified>
</cp:coreProperties>
</file>