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0" r:id="rId1"/>
  </p:sldMasterIdLst>
  <p:notesMasterIdLst>
    <p:notesMasterId r:id="rId20"/>
  </p:notesMasterIdLst>
  <p:handoutMasterIdLst>
    <p:handoutMasterId r:id="rId21"/>
  </p:handoutMasterIdLst>
  <p:sldIdLst>
    <p:sldId id="1479" r:id="rId2"/>
    <p:sldId id="1482" r:id="rId3"/>
    <p:sldId id="1483" r:id="rId4"/>
    <p:sldId id="1485" r:id="rId5"/>
    <p:sldId id="1486" r:id="rId6"/>
    <p:sldId id="1487" r:id="rId7"/>
    <p:sldId id="1488" r:id="rId8"/>
    <p:sldId id="1502" r:id="rId9"/>
    <p:sldId id="1492" r:id="rId10"/>
    <p:sldId id="1494" r:id="rId11"/>
    <p:sldId id="1495" r:id="rId12"/>
    <p:sldId id="1493" r:id="rId13"/>
    <p:sldId id="1496" r:id="rId14"/>
    <p:sldId id="1497" r:id="rId15"/>
    <p:sldId id="1498" r:id="rId16"/>
    <p:sldId id="1499" r:id="rId17"/>
    <p:sldId id="1500" r:id="rId18"/>
    <p:sldId id="1501" r:id="rId19"/>
  </p:sldIdLst>
  <p:sldSz cx="9144000" cy="6858000" type="screen4x3"/>
  <p:notesSz cx="6934200" cy="9232900"/>
  <p:defaultTextStyle>
    <a:defPPr>
      <a:defRPr lang="en-US"/>
    </a:defPPr>
    <a:lvl1pPr algn="l" rtl="0" fontAlgn="base">
      <a:spcBef>
        <a:spcPct val="0"/>
      </a:spcBef>
      <a:spcAft>
        <a:spcPct val="0"/>
      </a:spcAft>
      <a:defRPr sz="1200" b="1" i="1" kern="1200">
        <a:solidFill>
          <a:srgbClr val="1822CD"/>
        </a:solidFill>
        <a:latin typeface="Helvetica" pitchFamily="34" charset="0"/>
        <a:ea typeface="ＭＳ Ｐゴシック"/>
        <a:cs typeface="ＭＳ Ｐゴシック"/>
      </a:defRPr>
    </a:lvl1pPr>
    <a:lvl2pPr marL="457200" algn="l" rtl="0" fontAlgn="base">
      <a:spcBef>
        <a:spcPct val="0"/>
      </a:spcBef>
      <a:spcAft>
        <a:spcPct val="0"/>
      </a:spcAft>
      <a:defRPr sz="1200" b="1" i="1" kern="1200">
        <a:solidFill>
          <a:srgbClr val="1822CD"/>
        </a:solidFill>
        <a:latin typeface="Helvetica" pitchFamily="34" charset="0"/>
        <a:ea typeface="ＭＳ Ｐゴシック"/>
        <a:cs typeface="ＭＳ Ｐゴシック"/>
      </a:defRPr>
    </a:lvl2pPr>
    <a:lvl3pPr marL="914400" algn="l" rtl="0" fontAlgn="base">
      <a:spcBef>
        <a:spcPct val="0"/>
      </a:spcBef>
      <a:spcAft>
        <a:spcPct val="0"/>
      </a:spcAft>
      <a:defRPr sz="1200" b="1" i="1" kern="1200">
        <a:solidFill>
          <a:srgbClr val="1822CD"/>
        </a:solidFill>
        <a:latin typeface="Helvetica" pitchFamily="34" charset="0"/>
        <a:ea typeface="ＭＳ Ｐゴシック"/>
        <a:cs typeface="ＭＳ Ｐゴシック"/>
      </a:defRPr>
    </a:lvl3pPr>
    <a:lvl4pPr marL="1371600" algn="l" rtl="0" fontAlgn="base">
      <a:spcBef>
        <a:spcPct val="0"/>
      </a:spcBef>
      <a:spcAft>
        <a:spcPct val="0"/>
      </a:spcAft>
      <a:defRPr sz="1200" b="1" i="1" kern="1200">
        <a:solidFill>
          <a:srgbClr val="1822CD"/>
        </a:solidFill>
        <a:latin typeface="Helvetica" pitchFamily="34" charset="0"/>
        <a:ea typeface="ＭＳ Ｐゴシック"/>
        <a:cs typeface="ＭＳ Ｐゴシック"/>
      </a:defRPr>
    </a:lvl4pPr>
    <a:lvl5pPr marL="1828800" algn="l" rtl="0" fontAlgn="base">
      <a:spcBef>
        <a:spcPct val="0"/>
      </a:spcBef>
      <a:spcAft>
        <a:spcPct val="0"/>
      </a:spcAft>
      <a:defRPr sz="1200" b="1" i="1" kern="1200">
        <a:solidFill>
          <a:srgbClr val="1822CD"/>
        </a:solidFill>
        <a:latin typeface="Helvetica" pitchFamily="34" charset="0"/>
        <a:ea typeface="ＭＳ Ｐゴシック"/>
        <a:cs typeface="ＭＳ Ｐゴシック"/>
      </a:defRPr>
    </a:lvl5pPr>
    <a:lvl6pPr marL="2286000" algn="l" defTabSz="914400" rtl="0" eaLnBrk="1" latinLnBrk="0" hangingPunct="1">
      <a:defRPr sz="1200" b="1" i="1" kern="1200">
        <a:solidFill>
          <a:srgbClr val="1822CD"/>
        </a:solidFill>
        <a:latin typeface="Helvetica" pitchFamily="34" charset="0"/>
        <a:ea typeface="ＭＳ Ｐゴシック"/>
        <a:cs typeface="ＭＳ Ｐゴシック"/>
      </a:defRPr>
    </a:lvl6pPr>
    <a:lvl7pPr marL="2743200" algn="l" defTabSz="914400" rtl="0" eaLnBrk="1" latinLnBrk="0" hangingPunct="1">
      <a:defRPr sz="1200" b="1" i="1" kern="1200">
        <a:solidFill>
          <a:srgbClr val="1822CD"/>
        </a:solidFill>
        <a:latin typeface="Helvetica" pitchFamily="34" charset="0"/>
        <a:ea typeface="ＭＳ Ｐゴシック"/>
        <a:cs typeface="ＭＳ Ｐゴシック"/>
      </a:defRPr>
    </a:lvl7pPr>
    <a:lvl8pPr marL="3200400" algn="l" defTabSz="914400" rtl="0" eaLnBrk="1" latinLnBrk="0" hangingPunct="1">
      <a:defRPr sz="1200" b="1" i="1" kern="1200">
        <a:solidFill>
          <a:srgbClr val="1822CD"/>
        </a:solidFill>
        <a:latin typeface="Helvetica" pitchFamily="34" charset="0"/>
        <a:ea typeface="ＭＳ Ｐゴシック"/>
        <a:cs typeface="ＭＳ Ｐゴシック"/>
      </a:defRPr>
    </a:lvl8pPr>
    <a:lvl9pPr marL="3657600" algn="l" defTabSz="914400" rtl="0" eaLnBrk="1" latinLnBrk="0" hangingPunct="1">
      <a:defRPr sz="1200" b="1" i="1" kern="1200">
        <a:solidFill>
          <a:srgbClr val="1822CD"/>
        </a:solidFill>
        <a:latin typeface="Helvetica" pitchFamily="34"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00FF00"/>
    <a:srgbClr val="0000FF"/>
    <a:srgbClr val="FFFFCC"/>
    <a:srgbClr val="B2B2B2"/>
    <a:srgbClr val="C0C0C0"/>
    <a:srgbClr val="DDDDDD"/>
    <a:srgbClr val="FFFF99"/>
    <a:srgbClr val="EAEAEA"/>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3" d="100"/>
          <a:sy n="123" d="100"/>
        </p:scale>
        <p:origin x="-1206" y="-102"/>
      </p:cViewPr>
      <p:guideLst>
        <p:guide orient="horz" pos="364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98" d="100"/>
          <a:sy n="98" d="100"/>
        </p:scale>
        <p:origin x="-3420" y="-114"/>
      </p:cViewPr>
      <p:guideLst>
        <p:guide orient="horz" pos="2908"/>
        <p:guide pos="218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005138" cy="461963"/>
          </a:xfrm>
          <a:prstGeom prst="rect">
            <a:avLst/>
          </a:prstGeom>
          <a:noFill/>
          <a:ln w="9525">
            <a:noFill/>
            <a:miter lim="800000"/>
            <a:headEnd/>
            <a:tailEnd/>
          </a:ln>
          <a:effectLst/>
        </p:spPr>
        <p:txBody>
          <a:bodyPr vert="horz" wrap="square" lIns="92427" tIns="46214" rIns="92427" bIns="46214" numCol="1" anchor="t" anchorCtr="0" compatLnSpc="1">
            <a:prstTxWarp prst="textNoShape">
              <a:avLst/>
            </a:prstTxWarp>
          </a:bodyPr>
          <a:lstStyle>
            <a:lvl1pPr defTabSz="923959">
              <a:spcBef>
                <a:spcPct val="0"/>
              </a:spcBef>
              <a:buFontTx/>
              <a:buNone/>
              <a:defRPr sz="1200" b="0" i="0">
                <a:solidFill>
                  <a:schemeClr val="tx1"/>
                </a:solidFill>
                <a:latin typeface="Times New Roman" pitchFamily="-105" charset="-52"/>
                <a:ea typeface="ＭＳ Ｐゴシック" pitchFamily="34" charset="-128"/>
                <a:cs typeface="+mn-cs"/>
              </a:defRPr>
            </a:lvl1pPr>
          </a:lstStyle>
          <a:p>
            <a:pPr>
              <a:defRPr/>
            </a:pPr>
            <a:endParaRPr lang="en-US"/>
          </a:p>
        </p:txBody>
      </p:sp>
      <p:sp>
        <p:nvSpPr>
          <p:cNvPr id="23555" name="Rectangle 3"/>
          <p:cNvSpPr>
            <a:spLocks noGrp="1" noChangeArrowheads="1"/>
          </p:cNvSpPr>
          <p:nvPr>
            <p:ph type="dt" sz="quarter" idx="1"/>
          </p:nvPr>
        </p:nvSpPr>
        <p:spPr bwMode="auto">
          <a:xfrm>
            <a:off x="3929063" y="0"/>
            <a:ext cx="3005137" cy="461963"/>
          </a:xfrm>
          <a:prstGeom prst="rect">
            <a:avLst/>
          </a:prstGeom>
          <a:noFill/>
          <a:ln w="9525">
            <a:noFill/>
            <a:miter lim="800000"/>
            <a:headEnd/>
            <a:tailEnd/>
          </a:ln>
          <a:effectLst/>
        </p:spPr>
        <p:txBody>
          <a:bodyPr vert="horz" wrap="square" lIns="92427" tIns="46214" rIns="92427" bIns="46214" numCol="1" anchor="t" anchorCtr="0" compatLnSpc="1">
            <a:prstTxWarp prst="textNoShape">
              <a:avLst/>
            </a:prstTxWarp>
          </a:bodyPr>
          <a:lstStyle>
            <a:lvl1pPr algn="r" defTabSz="923959">
              <a:spcBef>
                <a:spcPct val="0"/>
              </a:spcBef>
              <a:buFontTx/>
              <a:buNone/>
              <a:defRPr sz="1200" b="0" i="0">
                <a:solidFill>
                  <a:schemeClr val="tx1"/>
                </a:solidFill>
                <a:latin typeface="Times New Roman" pitchFamily="-105" charset="-52"/>
                <a:ea typeface="ＭＳ Ｐゴシック" pitchFamily="34" charset="-128"/>
                <a:cs typeface="+mn-cs"/>
              </a:defRPr>
            </a:lvl1pPr>
          </a:lstStyle>
          <a:p>
            <a:pPr>
              <a:defRPr/>
            </a:pPr>
            <a:endParaRPr lang="en-US"/>
          </a:p>
        </p:txBody>
      </p:sp>
      <p:sp>
        <p:nvSpPr>
          <p:cNvPr id="23556" name="Rectangle 4"/>
          <p:cNvSpPr>
            <a:spLocks noGrp="1" noChangeArrowheads="1"/>
          </p:cNvSpPr>
          <p:nvPr>
            <p:ph type="ftr" sz="quarter" idx="2"/>
          </p:nvPr>
        </p:nvSpPr>
        <p:spPr bwMode="auto">
          <a:xfrm>
            <a:off x="0" y="8770938"/>
            <a:ext cx="3005138" cy="461962"/>
          </a:xfrm>
          <a:prstGeom prst="rect">
            <a:avLst/>
          </a:prstGeom>
          <a:noFill/>
          <a:ln w="9525">
            <a:noFill/>
            <a:miter lim="800000"/>
            <a:headEnd/>
            <a:tailEnd/>
          </a:ln>
          <a:effectLst/>
        </p:spPr>
        <p:txBody>
          <a:bodyPr vert="horz" wrap="square" lIns="92427" tIns="46214" rIns="92427" bIns="46214" numCol="1" anchor="b" anchorCtr="0" compatLnSpc="1">
            <a:prstTxWarp prst="textNoShape">
              <a:avLst/>
            </a:prstTxWarp>
          </a:bodyPr>
          <a:lstStyle>
            <a:lvl1pPr defTabSz="923959">
              <a:spcBef>
                <a:spcPct val="0"/>
              </a:spcBef>
              <a:buFontTx/>
              <a:buNone/>
              <a:defRPr sz="1200" b="0" i="0">
                <a:solidFill>
                  <a:schemeClr val="tx1"/>
                </a:solidFill>
                <a:latin typeface="Times New Roman" pitchFamily="-105" charset="-52"/>
                <a:ea typeface="ＭＳ Ｐゴシック" pitchFamily="34" charset="-128"/>
                <a:cs typeface="+mn-cs"/>
              </a:defRPr>
            </a:lvl1pPr>
          </a:lstStyle>
          <a:p>
            <a:pPr>
              <a:defRPr/>
            </a:pPr>
            <a:endParaRPr lang="en-US"/>
          </a:p>
        </p:txBody>
      </p:sp>
      <p:sp>
        <p:nvSpPr>
          <p:cNvPr id="23557" name="Rectangle 5"/>
          <p:cNvSpPr>
            <a:spLocks noGrp="1" noChangeArrowheads="1"/>
          </p:cNvSpPr>
          <p:nvPr>
            <p:ph type="sldNum" sz="quarter" idx="3"/>
          </p:nvPr>
        </p:nvSpPr>
        <p:spPr bwMode="auto">
          <a:xfrm>
            <a:off x="3929063" y="8770938"/>
            <a:ext cx="3005137" cy="461962"/>
          </a:xfrm>
          <a:prstGeom prst="rect">
            <a:avLst/>
          </a:prstGeom>
          <a:noFill/>
          <a:ln w="9525">
            <a:noFill/>
            <a:miter lim="800000"/>
            <a:headEnd/>
            <a:tailEnd/>
          </a:ln>
          <a:effectLst/>
        </p:spPr>
        <p:txBody>
          <a:bodyPr vert="horz" wrap="square" lIns="92427" tIns="46214" rIns="92427" bIns="46214" numCol="1" anchor="b" anchorCtr="0" compatLnSpc="1">
            <a:prstTxWarp prst="textNoShape">
              <a:avLst/>
            </a:prstTxWarp>
          </a:bodyPr>
          <a:lstStyle>
            <a:lvl1pPr algn="r" defTabSz="923959">
              <a:spcBef>
                <a:spcPct val="0"/>
              </a:spcBef>
              <a:buFontTx/>
              <a:buNone/>
              <a:defRPr sz="1200" b="0" i="0">
                <a:solidFill>
                  <a:schemeClr val="tx1"/>
                </a:solidFill>
                <a:latin typeface="Times New Roman" pitchFamily="-105" charset="-52"/>
                <a:ea typeface="ＭＳ Ｐゴシック" pitchFamily="34" charset="-128"/>
                <a:cs typeface="+mn-cs"/>
              </a:defRPr>
            </a:lvl1pPr>
          </a:lstStyle>
          <a:p>
            <a:pPr>
              <a:defRPr/>
            </a:pPr>
            <a:fld id="{D996DA43-B60E-490E-BE3D-5468C938A307}"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84" tIns="45743" rIns="91484" bIns="45743" numCol="1" anchor="t" anchorCtr="0" compatLnSpc="1">
            <a:prstTxWarp prst="textNoShape">
              <a:avLst/>
            </a:prstTxWarp>
          </a:bodyPr>
          <a:lstStyle>
            <a:lvl1pPr defTabSz="914856">
              <a:spcBef>
                <a:spcPct val="0"/>
              </a:spcBef>
              <a:buFontTx/>
              <a:buNone/>
              <a:defRPr sz="1200" b="0" i="0">
                <a:solidFill>
                  <a:schemeClr val="tx1"/>
                </a:solidFill>
                <a:latin typeface="Times New Roman" pitchFamily="-105" charset="-52"/>
                <a:ea typeface="ＭＳ Ｐゴシック" pitchFamily="34" charset="-128"/>
                <a:cs typeface="+mn-cs"/>
              </a:defRPr>
            </a:lvl1pPr>
          </a:lstStyle>
          <a:p>
            <a:pPr>
              <a:defRPr/>
            </a:pPr>
            <a:endParaRPr lang="en-US"/>
          </a:p>
        </p:txBody>
      </p:sp>
      <p:sp>
        <p:nvSpPr>
          <p:cNvPr id="30723" name="Rectangle 3"/>
          <p:cNvSpPr>
            <a:spLocks noGrp="1" noChangeArrowheads="1"/>
          </p:cNvSpPr>
          <p:nvPr>
            <p:ph type="dt" idx="1"/>
          </p:nvPr>
        </p:nvSpPr>
        <p:spPr bwMode="auto">
          <a:xfrm>
            <a:off x="3962400" y="0"/>
            <a:ext cx="2971800" cy="457200"/>
          </a:xfrm>
          <a:prstGeom prst="rect">
            <a:avLst/>
          </a:prstGeom>
          <a:noFill/>
          <a:ln w="9525">
            <a:noFill/>
            <a:miter lim="800000"/>
            <a:headEnd/>
            <a:tailEnd/>
          </a:ln>
          <a:effectLst/>
        </p:spPr>
        <p:txBody>
          <a:bodyPr vert="horz" wrap="square" lIns="91484" tIns="45743" rIns="91484" bIns="45743" numCol="1" anchor="t" anchorCtr="0" compatLnSpc="1">
            <a:prstTxWarp prst="textNoShape">
              <a:avLst/>
            </a:prstTxWarp>
          </a:bodyPr>
          <a:lstStyle>
            <a:lvl1pPr algn="r" defTabSz="914856">
              <a:spcBef>
                <a:spcPct val="0"/>
              </a:spcBef>
              <a:buFontTx/>
              <a:buNone/>
              <a:defRPr sz="1200" b="0" i="0">
                <a:solidFill>
                  <a:schemeClr val="tx1"/>
                </a:solidFill>
                <a:latin typeface="Times New Roman" pitchFamily="-105" charset="-52"/>
                <a:ea typeface="ＭＳ Ｐゴシック" pitchFamily="34" charset="-128"/>
                <a:cs typeface="+mn-cs"/>
              </a:defRPr>
            </a:lvl1pPr>
          </a:lstStyle>
          <a:p>
            <a:pPr>
              <a:defRPr/>
            </a:pPr>
            <a:endParaRPr lang="en-US"/>
          </a:p>
        </p:txBody>
      </p:sp>
      <p:sp>
        <p:nvSpPr>
          <p:cNvPr id="21508" name="Rectangle 4"/>
          <p:cNvSpPr>
            <a:spLocks noGrp="1" noRot="1" noChangeAspect="1" noChangeArrowheads="1" noTextEdit="1"/>
          </p:cNvSpPr>
          <p:nvPr>
            <p:ph type="sldImg" idx="2"/>
          </p:nvPr>
        </p:nvSpPr>
        <p:spPr bwMode="auto">
          <a:xfrm>
            <a:off x="1131888" y="685800"/>
            <a:ext cx="4672012" cy="3505200"/>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15988" y="4419600"/>
            <a:ext cx="5102225" cy="4116388"/>
          </a:xfrm>
          <a:prstGeom prst="rect">
            <a:avLst/>
          </a:prstGeom>
          <a:noFill/>
          <a:ln w="9525">
            <a:noFill/>
            <a:miter lim="800000"/>
            <a:headEnd/>
            <a:tailEnd/>
          </a:ln>
          <a:effectLst/>
        </p:spPr>
        <p:txBody>
          <a:bodyPr vert="horz" wrap="square" lIns="91484" tIns="45743" rIns="91484" bIns="4574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0" y="8763000"/>
            <a:ext cx="2971800" cy="457200"/>
          </a:xfrm>
          <a:prstGeom prst="rect">
            <a:avLst/>
          </a:prstGeom>
          <a:noFill/>
          <a:ln w="9525">
            <a:noFill/>
            <a:miter lim="800000"/>
            <a:headEnd/>
            <a:tailEnd/>
          </a:ln>
          <a:effectLst/>
        </p:spPr>
        <p:txBody>
          <a:bodyPr vert="horz" wrap="square" lIns="91484" tIns="45743" rIns="91484" bIns="45743" numCol="1" anchor="b" anchorCtr="0" compatLnSpc="1">
            <a:prstTxWarp prst="textNoShape">
              <a:avLst/>
            </a:prstTxWarp>
          </a:bodyPr>
          <a:lstStyle>
            <a:lvl1pPr defTabSz="914856">
              <a:spcBef>
                <a:spcPct val="0"/>
              </a:spcBef>
              <a:buFontTx/>
              <a:buNone/>
              <a:defRPr sz="1200" b="0" i="0">
                <a:solidFill>
                  <a:schemeClr val="tx1"/>
                </a:solidFill>
                <a:latin typeface="Times New Roman" pitchFamily="-105" charset="-52"/>
                <a:ea typeface="ＭＳ Ｐゴシック" pitchFamily="34" charset="-128"/>
                <a:cs typeface="+mn-cs"/>
              </a:defRPr>
            </a:lvl1pPr>
          </a:lstStyle>
          <a:p>
            <a:pPr>
              <a:defRPr/>
            </a:pPr>
            <a:endParaRPr lang="en-US"/>
          </a:p>
        </p:txBody>
      </p:sp>
      <p:sp>
        <p:nvSpPr>
          <p:cNvPr id="30727" name="Rectangle 7"/>
          <p:cNvSpPr>
            <a:spLocks noGrp="1" noChangeArrowheads="1"/>
          </p:cNvSpPr>
          <p:nvPr>
            <p:ph type="sldNum" sz="quarter" idx="5"/>
          </p:nvPr>
        </p:nvSpPr>
        <p:spPr bwMode="auto">
          <a:xfrm>
            <a:off x="3962400" y="8763000"/>
            <a:ext cx="2971800" cy="457200"/>
          </a:xfrm>
          <a:prstGeom prst="rect">
            <a:avLst/>
          </a:prstGeom>
          <a:noFill/>
          <a:ln w="9525">
            <a:noFill/>
            <a:miter lim="800000"/>
            <a:headEnd/>
            <a:tailEnd/>
          </a:ln>
          <a:effectLst/>
        </p:spPr>
        <p:txBody>
          <a:bodyPr vert="horz" wrap="square" lIns="91484" tIns="45743" rIns="91484" bIns="45743" numCol="1" anchor="b" anchorCtr="0" compatLnSpc="1">
            <a:prstTxWarp prst="textNoShape">
              <a:avLst/>
            </a:prstTxWarp>
          </a:bodyPr>
          <a:lstStyle>
            <a:lvl1pPr algn="r" defTabSz="914856">
              <a:spcBef>
                <a:spcPct val="0"/>
              </a:spcBef>
              <a:buFontTx/>
              <a:buNone/>
              <a:defRPr sz="1200" b="0" i="0">
                <a:solidFill>
                  <a:schemeClr val="tx1"/>
                </a:solidFill>
                <a:latin typeface="Times New Roman" pitchFamily="-105" charset="-52"/>
                <a:ea typeface="ＭＳ Ｐゴシック" pitchFamily="34" charset="-128"/>
                <a:cs typeface="+mn-cs"/>
              </a:defRPr>
            </a:lvl1pPr>
          </a:lstStyle>
          <a:p>
            <a:pPr>
              <a:defRPr/>
            </a:pPr>
            <a:fld id="{24243ABA-B3BC-49B8-9919-391056BEDB7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05" charset="-52"/>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5" charset="-52"/>
        <a:ea typeface="ＭＳ Ｐゴシック" pitchFamily="-105" charset="-128"/>
        <a:cs typeface="ＭＳ Ｐゴシック"/>
      </a:defRPr>
    </a:lvl2pPr>
    <a:lvl3pPr marL="914400" algn="l" rtl="0" eaLnBrk="0" fontAlgn="base" hangingPunct="0">
      <a:spcBef>
        <a:spcPct val="30000"/>
      </a:spcBef>
      <a:spcAft>
        <a:spcPct val="0"/>
      </a:spcAft>
      <a:defRPr sz="1200" kern="1200">
        <a:solidFill>
          <a:schemeClr val="tx1"/>
        </a:solidFill>
        <a:latin typeface="Times New Roman" pitchFamily="-105" charset="-52"/>
        <a:ea typeface="ＭＳ Ｐゴシック" pitchFamily="-105" charset="-128"/>
        <a:cs typeface="ＭＳ Ｐゴシック"/>
      </a:defRPr>
    </a:lvl3pPr>
    <a:lvl4pPr marL="1371600" algn="l" rtl="0" eaLnBrk="0" fontAlgn="base" hangingPunct="0">
      <a:spcBef>
        <a:spcPct val="30000"/>
      </a:spcBef>
      <a:spcAft>
        <a:spcPct val="0"/>
      </a:spcAft>
      <a:defRPr sz="1200" kern="1200">
        <a:solidFill>
          <a:schemeClr val="tx1"/>
        </a:solidFill>
        <a:latin typeface="Times New Roman" pitchFamily="-105" charset="-52"/>
        <a:ea typeface="ＭＳ Ｐゴシック" pitchFamily="-105" charset="-128"/>
        <a:cs typeface="ＭＳ Ｐゴシック"/>
      </a:defRPr>
    </a:lvl4pPr>
    <a:lvl5pPr marL="1828800" algn="l" rtl="0" eaLnBrk="0" fontAlgn="base" hangingPunct="0">
      <a:spcBef>
        <a:spcPct val="30000"/>
      </a:spcBef>
      <a:spcAft>
        <a:spcPct val="0"/>
      </a:spcAft>
      <a:defRPr sz="1200" kern="1200">
        <a:solidFill>
          <a:schemeClr val="tx1"/>
        </a:solidFill>
        <a:latin typeface="Times New Roman" pitchFamily="-105" charset="-52"/>
        <a:ea typeface="ＭＳ Ｐゴシック" pitchFamily="-105"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07"/>
          <p:cNvSpPr>
            <a:spLocks noGrp="1" noChangeArrowheads="1"/>
          </p:cNvSpPr>
          <p:nvPr>
            <p:ph type="sldNum" sz="quarter" idx="10"/>
          </p:nvPr>
        </p:nvSpPr>
        <p:spPr>
          <a:ln/>
        </p:spPr>
        <p:txBody>
          <a:bodyPr/>
          <a:lstStyle>
            <a:lvl1pPr>
              <a:defRPr/>
            </a:lvl1pPr>
          </a:lstStyle>
          <a:p>
            <a:pPr>
              <a:defRPr/>
            </a:pPr>
            <a:fld id="{5C2FDE7A-5C5C-4FFF-A97A-E8E3544AB80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07"/>
          <p:cNvSpPr>
            <a:spLocks noGrp="1" noChangeArrowheads="1"/>
          </p:cNvSpPr>
          <p:nvPr>
            <p:ph type="sldNum" sz="quarter" idx="10"/>
          </p:nvPr>
        </p:nvSpPr>
        <p:spPr>
          <a:ln/>
        </p:spPr>
        <p:txBody>
          <a:bodyPr/>
          <a:lstStyle>
            <a:lvl1pPr>
              <a:defRPr/>
            </a:lvl1pPr>
          </a:lstStyle>
          <a:p>
            <a:pPr>
              <a:defRPr/>
            </a:pPr>
            <a:fld id="{ADE0B54E-EA03-4E80-9937-3EE5EBC9B15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07"/>
          <p:cNvSpPr>
            <a:spLocks noGrp="1" noChangeArrowheads="1"/>
          </p:cNvSpPr>
          <p:nvPr>
            <p:ph type="sldNum" sz="quarter" idx="10"/>
          </p:nvPr>
        </p:nvSpPr>
        <p:spPr>
          <a:ln/>
        </p:spPr>
        <p:txBody>
          <a:bodyPr/>
          <a:lstStyle>
            <a:lvl1pPr>
              <a:defRPr/>
            </a:lvl1pPr>
          </a:lstStyle>
          <a:p>
            <a:pPr>
              <a:defRPr/>
            </a:pPr>
            <a:fld id="{B8EEC555-B093-45F1-964A-5D2E7F487AA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07"/>
          <p:cNvSpPr>
            <a:spLocks noGrp="1" noChangeArrowheads="1"/>
          </p:cNvSpPr>
          <p:nvPr>
            <p:ph type="sldNum" sz="quarter" idx="10"/>
          </p:nvPr>
        </p:nvSpPr>
        <p:spPr>
          <a:ln/>
        </p:spPr>
        <p:txBody>
          <a:bodyPr/>
          <a:lstStyle>
            <a:lvl1pPr>
              <a:defRPr/>
            </a:lvl1pPr>
          </a:lstStyle>
          <a:p>
            <a:pPr>
              <a:defRPr/>
            </a:pPr>
            <a:fld id="{FDEB2749-E649-44EB-832D-C0D84ECA110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07"/>
          <p:cNvSpPr>
            <a:spLocks noGrp="1" noChangeArrowheads="1"/>
          </p:cNvSpPr>
          <p:nvPr>
            <p:ph type="sldNum" sz="quarter" idx="10"/>
          </p:nvPr>
        </p:nvSpPr>
        <p:spPr>
          <a:ln/>
        </p:spPr>
        <p:txBody>
          <a:bodyPr/>
          <a:lstStyle>
            <a:lvl1pPr>
              <a:defRPr/>
            </a:lvl1pPr>
          </a:lstStyle>
          <a:p>
            <a:pPr>
              <a:defRPr/>
            </a:pPr>
            <a:fld id="{1C4E579E-D49A-4425-B493-6E3AA5B43F3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219200"/>
            <a:ext cx="43053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3053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07"/>
          <p:cNvSpPr>
            <a:spLocks noGrp="1" noChangeArrowheads="1"/>
          </p:cNvSpPr>
          <p:nvPr>
            <p:ph type="sldNum" sz="quarter" idx="10"/>
          </p:nvPr>
        </p:nvSpPr>
        <p:spPr>
          <a:ln/>
        </p:spPr>
        <p:txBody>
          <a:bodyPr/>
          <a:lstStyle>
            <a:lvl1pPr>
              <a:defRPr/>
            </a:lvl1pPr>
          </a:lstStyle>
          <a:p>
            <a:pPr>
              <a:defRPr/>
            </a:pPr>
            <a:fld id="{A5346C75-5BBF-4D63-BA7D-147D281C983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07"/>
          <p:cNvSpPr>
            <a:spLocks noGrp="1" noChangeArrowheads="1"/>
          </p:cNvSpPr>
          <p:nvPr>
            <p:ph type="sldNum" sz="quarter" idx="10"/>
          </p:nvPr>
        </p:nvSpPr>
        <p:spPr>
          <a:ln/>
        </p:spPr>
        <p:txBody>
          <a:bodyPr/>
          <a:lstStyle>
            <a:lvl1pPr>
              <a:defRPr/>
            </a:lvl1pPr>
          </a:lstStyle>
          <a:p>
            <a:pPr>
              <a:defRPr/>
            </a:pPr>
            <a:fld id="{BD9E647E-933F-4040-83D6-16D2B62CAB9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07"/>
          <p:cNvSpPr>
            <a:spLocks noGrp="1" noChangeArrowheads="1"/>
          </p:cNvSpPr>
          <p:nvPr>
            <p:ph type="sldNum" sz="quarter" idx="10"/>
          </p:nvPr>
        </p:nvSpPr>
        <p:spPr>
          <a:ln/>
        </p:spPr>
        <p:txBody>
          <a:bodyPr/>
          <a:lstStyle>
            <a:lvl1pPr>
              <a:defRPr/>
            </a:lvl1pPr>
          </a:lstStyle>
          <a:p>
            <a:pPr>
              <a:defRPr/>
            </a:pPr>
            <a:fld id="{D5A09547-585C-4BC2-8A45-7B349601CE5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07"/>
          <p:cNvSpPr>
            <a:spLocks noGrp="1" noChangeArrowheads="1"/>
          </p:cNvSpPr>
          <p:nvPr>
            <p:ph type="sldNum" sz="quarter" idx="10"/>
          </p:nvPr>
        </p:nvSpPr>
        <p:spPr>
          <a:ln/>
        </p:spPr>
        <p:txBody>
          <a:bodyPr/>
          <a:lstStyle>
            <a:lvl1pPr>
              <a:defRPr/>
            </a:lvl1pPr>
          </a:lstStyle>
          <a:p>
            <a:pPr>
              <a:defRPr/>
            </a:pPr>
            <a:fld id="{7451E75E-CDF3-455E-96C2-8CBBE768277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07"/>
          <p:cNvSpPr>
            <a:spLocks noGrp="1" noChangeArrowheads="1"/>
          </p:cNvSpPr>
          <p:nvPr>
            <p:ph type="sldNum" sz="quarter" idx="10"/>
          </p:nvPr>
        </p:nvSpPr>
        <p:spPr>
          <a:ln/>
        </p:spPr>
        <p:txBody>
          <a:bodyPr/>
          <a:lstStyle>
            <a:lvl1pPr>
              <a:defRPr/>
            </a:lvl1pPr>
          </a:lstStyle>
          <a:p>
            <a:pPr>
              <a:defRPr/>
            </a:pPr>
            <a:fld id="{8E7D6311-D46C-4CBB-AD33-011CEB68CA4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07"/>
          <p:cNvSpPr>
            <a:spLocks noGrp="1" noChangeArrowheads="1"/>
          </p:cNvSpPr>
          <p:nvPr>
            <p:ph type="sldNum" sz="quarter" idx="10"/>
          </p:nvPr>
        </p:nvSpPr>
        <p:spPr>
          <a:ln/>
        </p:spPr>
        <p:txBody>
          <a:bodyPr/>
          <a:lstStyle>
            <a:lvl1pPr>
              <a:defRPr/>
            </a:lvl1pPr>
          </a:lstStyle>
          <a:p>
            <a:pPr>
              <a:defRPr/>
            </a:pPr>
            <a:fld id="{E37276A4-C1DD-41E7-997E-C6CEAC25F29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52400" y="1219200"/>
            <a:ext cx="87630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7" name="Picture 136"/>
          <p:cNvPicPr>
            <a:picLocks noChangeAspect="1" noChangeArrowheads="1"/>
          </p:cNvPicPr>
          <p:nvPr/>
        </p:nvPicPr>
        <p:blipFill>
          <a:blip r:embed="rId13"/>
          <a:srcRect/>
          <a:stretch>
            <a:fillRect/>
          </a:stretch>
        </p:blipFill>
        <p:spPr bwMode="auto">
          <a:xfrm>
            <a:off x="0" y="0"/>
            <a:ext cx="9144000" cy="927100"/>
          </a:xfrm>
          <a:prstGeom prst="rect">
            <a:avLst/>
          </a:prstGeom>
          <a:noFill/>
          <a:ln w="15875">
            <a:noFill/>
            <a:miter lim="800000"/>
            <a:headEnd/>
            <a:tailEnd/>
          </a:ln>
        </p:spPr>
      </p:pic>
      <p:sp>
        <p:nvSpPr>
          <p:cNvPr id="1028" name="Rectangle 137"/>
          <p:cNvSpPr>
            <a:spLocks noGrp="1" noChangeArrowheads="1"/>
          </p:cNvSpPr>
          <p:nvPr>
            <p:ph type="title"/>
          </p:nvPr>
        </p:nvSpPr>
        <p:spPr bwMode="auto">
          <a:xfrm>
            <a:off x="0" y="0"/>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029" name="Picture 194"/>
          <p:cNvPicPr>
            <a:picLocks noChangeAspect="1" noChangeArrowheads="1"/>
          </p:cNvPicPr>
          <p:nvPr/>
        </p:nvPicPr>
        <p:blipFill>
          <a:blip r:embed="rId14"/>
          <a:srcRect/>
          <a:stretch>
            <a:fillRect/>
          </a:stretch>
        </p:blipFill>
        <p:spPr bwMode="auto">
          <a:xfrm>
            <a:off x="0" y="6578600"/>
            <a:ext cx="9144000" cy="279400"/>
          </a:xfrm>
          <a:prstGeom prst="rect">
            <a:avLst/>
          </a:prstGeom>
          <a:noFill/>
          <a:ln w="15875">
            <a:noFill/>
            <a:miter lim="800000"/>
            <a:headEnd/>
            <a:tailEnd/>
          </a:ln>
        </p:spPr>
      </p:pic>
      <p:sp>
        <p:nvSpPr>
          <p:cNvPr id="905415" name="Text Box 199"/>
          <p:cNvSpPr txBox="1">
            <a:spLocks noChangeArrowheads="1"/>
          </p:cNvSpPr>
          <p:nvPr/>
        </p:nvSpPr>
        <p:spPr bwMode="auto">
          <a:xfrm>
            <a:off x="273050" y="6635750"/>
            <a:ext cx="539750" cy="182563"/>
          </a:xfrm>
          <a:prstGeom prst="rect">
            <a:avLst/>
          </a:prstGeom>
          <a:noFill/>
          <a:ln w="15875">
            <a:noFill/>
            <a:miter lim="800000"/>
            <a:headEnd/>
            <a:tailEnd/>
          </a:ln>
          <a:effectLst/>
        </p:spPr>
        <p:txBody>
          <a:bodyPr lIns="0" tIns="0" rIns="0" bIns="0">
            <a:spAutoFit/>
          </a:bodyPr>
          <a:lstStyle/>
          <a:p>
            <a:pPr>
              <a:spcBef>
                <a:spcPct val="20000"/>
              </a:spcBef>
              <a:defRPr/>
            </a:pPr>
            <a:r>
              <a:rPr lang="en-US" b="0">
                <a:solidFill>
                  <a:srgbClr val="171FC7"/>
                </a:solidFill>
                <a:effectLst>
                  <a:outerShdw blurRad="38100" dist="38100" dir="2700000" algn="tl">
                    <a:srgbClr val="C0C0C0"/>
                  </a:outerShdw>
                </a:effectLst>
                <a:latin typeface="Helvetica" pitchFamily="1" charset="0"/>
                <a:ea typeface="ＭＳ Ｐゴシック" pitchFamily="34" charset="-128"/>
                <a:cs typeface="+mn-cs"/>
              </a:rPr>
              <a:t>NSTX</a:t>
            </a:r>
          </a:p>
        </p:txBody>
      </p:sp>
      <p:sp>
        <p:nvSpPr>
          <p:cNvPr id="905422" name="Rectangle 206"/>
          <p:cNvSpPr>
            <a:spLocks noChangeArrowheads="1"/>
          </p:cNvSpPr>
          <p:nvPr/>
        </p:nvSpPr>
        <p:spPr bwMode="auto">
          <a:xfrm>
            <a:off x="2057400" y="6580188"/>
            <a:ext cx="5029200" cy="277812"/>
          </a:xfrm>
          <a:prstGeom prst="rect">
            <a:avLst/>
          </a:prstGeom>
          <a:noFill/>
          <a:ln w="9525">
            <a:noFill/>
            <a:miter lim="800000"/>
            <a:headEnd/>
            <a:tailEnd/>
          </a:ln>
          <a:effectLst/>
        </p:spPr>
        <p:txBody>
          <a:bodyPr lIns="0" tIns="0" rIns="0" bIns="0" anchor="ctr"/>
          <a:lstStyle/>
          <a:p>
            <a:pPr algn="ctr">
              <a:defRPr/>
            </a:pPr>
            <a:r>
              <a:rPr lang="en-US" sz="900" i="0">
                <a:solidFill>
                  <a:schemeClr val="accent2"/>
                </a:solidFill>
                <a:latin typeface="Arial" charset="0"/>
                <a:ea typeface="ＭＳ Ｐゴシック" pitchFamily="34" charset="-128"/>
                <a:cs typeface="+mn-cs"/>
              </a:rPr>
              <a:t>NSTX Upgrade Project Conceptual Design Review</a:t>
            </a:r>
          </a:p>
        </p:txBody>
      </p:sp>
      <p:sp>
        <p:nvSpPr>
          <p:cNvPr id="905423" name="Rectangle 207"/>
          <p:cNvSpPr>
            <a:spLocks noGrp="1" noChangeArrowheads="1"/>
          </p:cNvSpPr>
          <p:nvPr>
            <p:ph type="sldNum" sz="quarter" idx="4"/>
          </p:nvPr>
        </p:nvSpPr>
        <p:spPr bwMode="auto">
          <a:xfrm>
            <a:off x="8382000" y="6653213"/>
            <a:ext cx="762000" cy="152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eaLnBrk="0" hangingPunct="0">
              <a:spcBef>
                <a:spcPct val="0"/>
              </a:spcBef>
              <a:buFontTx/>
              <a:buNone/>
              <a:defRPr sz="900" i="0">
                <a:solidFill>
                  <a:schemeClr val="accent2"/>
                </a:solidFill>
                <a:latin typeface="Arial" charset="0"/>
                <a:ea typeface="ＭＳ Ｐゴシック" pitchFamily="34" charset="-128"/>
                <a:cs typeface="+mn-cs"/>
              </a:defRPr>
            </a:lvl1pPr>
          </a:lstStyle>
          <a:p>
            <a:pPr>
              <a:defRPr/>
            </a:pPr>
            <a:fld id="{AD1265C6-E83E-40F8-AE4A-2EAC66071A39}" type="slidenum">
              <a:rPr lang="en-US"/>
              <a:pPr>
                <a:defRPr/>
              </a:pPr>
              <a:t>‹#›</a:t>
            </a:fld>
            <a:endParaRPr lang="en-US"/>
          </a:p>
        </p:txBody>
      </p:sp>
      <p:sp>
        <p:nvSpPr>
          <p:cNvPr id="905424" name="Rectangle 208"/>
          <p:cNvSpPr>
            <a:spLocks noChangeArrowheads="1"/>
          </p:cNvSpPr>
          <p:nvPr/>
        </p:nvSpPr>
        <p:spPr bwMode="auto">
          <a:xfrm>
            <a:off x="6400800" y="6580188"/>
            <a:ext cx="1981200" cy="277812"/>
          </a:xfrm>
          <a:prstGeom prst="rect">
            <a:avLst/>
          </a:prstGeom>
          <a:noFill/>
          <a:ln w="9525">
            <a:noFill/>
            <a:miter lim="800000"/>
            <a:headEnd/>
            <a:tailEnd/>
          </a:ln>
          <a:effectLst/>
        </p:spPr>
        <p:txBody>
          <a:bodyPr lIns="0" tIns="0" rIns="0" bIns="0" anchor="ctr"/>
          <a:lstStyle/>
          <a:p>
            <a:pPr algn="r">
              <a:defRPr/>
            </a:pPr>
            <a:r>
              <a:rPr lang="en-US" sz="900" i="0">
                <a:solidFill>
                  <a:schemeClr val="accent2"/>
                </a:solidFill>
                <a:latin typeface="Arial" charset="0"/>
                <a:ea typeface="ＭＳ Ｐゴシック" pitchFamily="34" charset="-128"/>
                <a:cs typeface="+mn-cs"/>
              </a:rPr>
              <a:t>October 28-29, 2009</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2400" b="1">
          <a:solidFill>
            <a:schemeClr val="accent2"/>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2400" b="1">
          <a:solidFill>
            <a:schemeClr val="accent2"/>
          </a:solidFill>
          <a:latin typeface="Arial" pitchFamily="-105" charset="-52"/>
          <a:ea typeface="ＭＳ Ｐゴシック" pitchFamily="-105" charset="-128"/>
          <a:cs typeface="ＭＳ Ｐゴシック" pitchFamily="-105" charset="-128"/>
        </a:defRPr>
      </a:lvl2pPr>
      <a:lvl3pPr algn="ctr" rtl="0" eaLnBrk="0" fontAlgn="base" hangingPunct="0">
        <a:spcBef>
          <a:spcPct val="0"/>
        </a:spcBef>
        <a:spcAft>
          <a:spcPct val="0"/>
        </a:spcAft>
        <a:defRPr sz="2400" b="1">
          <a:solidFill>
            <a:schemeClr val="accent2"/>
          </a:solidFill>
          <a:latin typeface="Arial" pitchFamily="-105" charset="-52"/>
          <a:ea typeface="ＭＳ Ｐゴシック" pitchFamily="-105" charset="-128"/>
          <a:cs typeface="ＭＳ Ｐゴシック" pitchFamily="-105" charset="-128"/>
        </a:defRPr>
      </a:lvl3pPr>
      <a:lvl4pPr algn="ctr" rtl="0" eaLnBrk="0" fontAlgn="base" hangingPunct="0">
        <a:spcBef>
          <a:spcPct val="0"/>
        </a:spcBef>
        <a:spcAft>
          <a:spcPct val="0"/>
        </a:spcAft>
        <a:defRPr sz="2400" b="1">
          <a:solidFill>
            <a:schemeClr val="accent2"/>
          </a:solidFill>
          <a:latin typeface="Arial" pitchFamily="-105" charset="-52"/>
          <a:ea typeface="ＭＳ Ｐゴシック" pitchFamily="-105" charset="-128"/>
          <a:cs typeface="ＭＳ Ｐゴシック" pitchFamily="-105" charset="-128"/>
        </a:defRPr>
      </a:lvl4pPr>
      <a:lvl5pPr algn="ctr" rtl="0" eaLnBrk="0" fontAlgn="base" hangingPunct="0">
        <a:spcBef>
          <a:spcPct val="0"/>
        </a:spcBef>
        <a:spcAft>
          <a:spcPct val="0"/>
        </a:spcAft>
        <a:defRPr sz="2400" b="1">
          <a:solidFill>
            <a:schemeClr val="accent2"/>
          </a:solidFill>
          <a:latin typeface="Arial" pitchFamily="-105" charset="-52"/>
          <a:ea typeface="ＭＳ Ｐゴシック" pitchFamily="-105" charset="-128"/>
          <a:cs typeface="ＭＳ Ｐゴシック" pitchFamily="-105" charset="-128"/>
        </a:defRPr>
      </a:lvl5pPr>
      <a:lvl6pPr marL="457200" algn="ctr" rtl="0" eaLnBrk="0" fontAlgn="base" hangingPunct="0">
        <a:spcBef>
          <a:spcPct val="0"/>
        </a:spcBef>
        <a:spcAft>
          <a:spcPct val="0"/>
        </a:spcAft>
        <a:defRPr sz="2400" b="1">
          <a:solidFill>
            <a:schemeClr val="accent2"/>
          </a:solidFill>
          <a:latin typeface="Arial" pitchFamily="-105" charset="-52"/>
        </a:defRPr>
      </a:lvl6pPr>
      <a:lvl7pPr marL="914400" algn="ctr" rtl="0" eaLnBrk="0" fontAlgn="base" hangingPunct="0">
        <a:spcBef>
          <a:spcPct val="0"/>
        </a:spcBef>
        <a:spcAft>
          <a:spcPct val="0"/>
        </a:spcAft>
        <a:defRPr sz="2400" b="1">
          <a:solidFill>
            <a:schemeClr val="accent2"/>
          </a:solidFill>
          <a:latin typeface="Arial" pitchFamily="-105" charset="-52"/>
        </a:defRPr>
      </a:lvl7pPr>
      <a:lvl8pPr marL="1371600" algn="ctr" rtl="0" eaLnBrk="0" fontAlgn="base" hangingPunct="0">
        <a:spcBef>
          <a:spcPct val="0"/>
        </a:spcBef>
        <a:spcAft>
          <a:spcPct val="0"/>
        </a:spcAft>
        <a:defRPr sz="2400" b="1">
          <a:solidFill>
            <a:schemeClr val="accent2"/>
          </a:solidFill>
          <a:latin typeface="Arial" pitchFamily="-105" charset="-52"/>
        </a:defRPr>
      </a:lvl8pPr>
      <a:lvl9pPr marL="1828800" algn="ctr" rtl="0" eaLnBrk="0" fontAlgn="base" hangingPunct="0">
        <a:spcBef>
          <a:spcPct val="0"/>
        </a:spcBef>
        <a:spcAft>
          <a:spcPct val="0"/>
        </a:spcAft>
        <a:defRPr sz="2400" b="1">
          <a:solidFill>
            <a:schemeClr val="accent2"/>
          </a:solidFill>
          <a:latin typeface="Arial" pitchFamily="-105" charset="-52"/>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sz="2000">
          <a:solidFill>
            <a:schemeClr val="accent2"/>
          </a:solidFill>
          <a:latin typeface="+mn-lt"/>
          <a:ea typeface="ＭＳ Ｐゴシック" pitchFamily="-105" charset="-128"/>
          <a:cs typeface="ＭＳ Ｐゴシック"/>
        </a:defRPr>
      </a:lvl2pPr>
      <a:lvl3pPr marL="1143000" indent="-228600" algn="l" rtl="0" eaLnBrk="0" fontAlgn="base" hangingPunct="0">
        <a:spcBef>
          <a:spcPct val="20000"/>
        </a:spcBef>
        <a:spcAft>
          <a:spcPct val="0"/>
        </a:spcAft>
        <a:buChar char="•"/>
        <a:defRPr>
          <a:solidFill>
            <a:srgbClr val="FF0000"/>
          </a:solidFill>
          <a:latin typeface="+mn-lt"/>
          <a:ea typeface="ＭＳ Ｐゴシック" pitchFamily="-105" charset="-128"/>
          <a:cs typeface="ＭＳ Ｐゴシック"/>
        </a:defRPr>
      </a:lvl3pPr>
      <a:lvl4pPr marL="1600200" indent="-228600" algn="l" rtl="0" eaLnBrk="0" fontAlgn="base" hangingPunct="0">
        <a:spcBef>
          <a:spcPct val="20000"/>
        </a:spcBef>
        <a:spcAft>
          <a:spcPct val="0"/>
        </a:spcAft>
        <a:buChar char="–"/>
        <a:defRPr sz="1600">
          <a:solidFill>
            <a:srgbClr val="009999"/>
          </a:solidFill>
          <a:latin typeface="+mn-lt"/>
          <a:ea typeface="ＭＳ Ｐゴシック" pitchFamily="-105" charset="-128"/>
          <a:cs typeface="ＭＳ Ｐゴシック"/>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pitchFamily="-105" charset="-128"/>
          <a:cs typeface="ＭＳ Ｐゴシック"/>
        </a:defRPr>
      </a:lvl5pPr>
      <a:lvl6pPr marL="2514600" indent="-228600" algn="l" rtl="0" eaLnBrk="0" fontAlgn="base" hangingPunct="0">
        <a:spcBef>
          <a:spcPct val="20000"/>
        </a:spcBef>
        <a:spcAft>
          <a:spcPct val="0"/>
        </a:spcAft>
        <a:buChar char="»"/>
        <a:defRPr sz="1600">
          <a:solidFill>
            <a:schemeClr val="tx1"/>
          </a:solidFill>
          <a:latin typeface="+mn-lt"/>
          <a:ea typeface="ＭＳ Ｐゴシック" pitchFamily="-105" charset="-128"/>
        </a:defRPr>
      </a:lvl6pPr>
      <a:lvl7pPr marL="2971800" indent="-228600" algn="l" rtl="0" eaLnBrk="0" fontAlgn="base" hangingPunct="0">
        <a:spcBef>
          <a:spcPct val="20000"/>
        </a:spcBef>
        <a:spcAft>
          <a:spcPct val="0"/>
        </a:spcAft>
        <a:buChar char="»"/>
        <a:defRPr sz="1600">
          <a:solidFill>
            <a:schemeClr val="tx1"/>
          </a:solidFill>
          <a:latin typeface="+mn-lt"/>
          <a:ea typeface="ＭＳ Ｐゴシック" pitchFamily="-105" charset="-128"/>
        </a:defRPr>
      </a:lvl7pPr>
      <a:lvl8pPr marL="3429000" indent="-228600" algn="l" rtl="0" eaLnBrk="0" fontAlgn="base" hangingPunct="0">
        <a:spcBef>
          <a:spcPct val="20000"/>
        </a:spcBef>
        <a:spcAft>
          <a:spcPct val="0"/>
        </a:spcAft>
        <a:buChar char="»"/>
        <a:defRPr sz="1600">
          <a:solidFill>
            <a:schemeClr val="tx1"/>
          </a:solidFill>
          <a:latin typeface="+mn-lt"/>
          <a:ea typeface="ＭＳ Ｐゴシック" pitchFamily="-105" charset="-128"/>
        </a:defRPr>
      </a:lvl8pPr>
      <a:lvl9pPr marL="3886200" indent="-228600" algn="l" rtl="0" eaLnBrk="0" fontAlgn="base" hangingPunct="0">
        <a:spcBef>
          <a:spcPct val="20000"/>
        </a:spcBef>
        <a:spcAft>
          <a:spcPct val="0"/>
        </a:spcAft>
        <a:buChar char="»"/>
        <a:defRPr sz="16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3"/>
          <p:cNvSpPr>
            <a:spLocks noGrp="1"/>
          </p:cNvSpPr>
          <p:nvPr>
            <p:ph type="sldNum" sz="quarter" idx="10"/>
          </p:nvPr>
        </p:nvSpPr>
        <p:spPr>
          <a:noFill/>
        </p:spPr>
        <p:txBody>
          <a:bodyPr/>
          <a:lstStyle/>
          <a:p>
            <a:fld id="{5DF665E0-EF9C-4AA9-A794-2F33F1AC6109}" type="slidenum">
              <a:rPr lang="en-US" smtClean="0">
                <a:latin typeface="Arial" pitchFamily="34" charset="0"/>
                <a:ea typeface="ＭＳ Ｐゴシック"/>
                <a:cs typeface="ＭＳ Ｐゴシック"/>
              </a:rPr>
              <a:pPr/>
              <a:t>1</a:t>
            </a:fld>
            <a:endParaRPr lang="en-US" smtClean="0">
              <a:latin typeface="Arial" pitchFamily="34" charset="0"/>
              <a:ea typeface="ＭＳ Ｐゴシック"/>
              <a:cs typeface="ＭＳ Ｐゴシック"/>
            </a:endParaRPr>
          </a:p>
        </p:txBody>
      </p:sp>
      <p:sp>
        <p:nvSpPr>
          <p:cNvPr id="2051" name="Rectangle 2"/>
          <p:cNvSpPr>
            <a:spLocks noGrp="1" noChangeArrowheads="1"/>
          </p:cNvSpPr>
          <p:nvPr>
            <p:ph type="title"/>
          </p:nvPr>
        </p:nvSpPr>
        <p:spPr/>
        <p:txBody>
          <a:bodyPr/>
          <a:lstStyle/>
          <a:p>
            <a:r>
              <a:rPr lang="en-US" smtClean="0">
                <a:ea typeface="ＭＳ Ｐゴシック"/>
                <a:cs typeface="ＭＳ Ｐゴシック"/>
              </a:rPr>
              <a:t/>
            </a:r>
            <a:br>
              <a:rPr lang="en-US" smtClean="0">
                <a:ea typeface="ＭＳ Ｐゴシック"/>
                <a:cs typeface="ＭＳ Ｐゴシック"/>
              </a:rPr>
            </a:br>
            <a:endParaRPr lang="en-US" smtClean="0">
              <a:ea typeface="ＭＳ Ｐゴシック"/>
              <a:cs typeface="ＭＳ Ｐゴシック"/>
            </a:endParaRPr>
          </a:p>
        </p:txBody>
      </p:sp>
      <p:pic>
        <p:nvPicPr>
          <p:cNvPr id="2052" name="Picture 4"/>
          <p:cNvPicPr>
            <a:picLocks noGrp="1" noChangeArrowheads="1"/>
          </p:cNvPicPr>
          <p:nvPr>
            <p:ph type="body" idx="1"/>
          </p:nvPr>
        </p:nvPicPr>
        <p:blipFill>
          <a:blip r:embed="rId2"/>
          <a:srcRect/>
          <a:stretch>
            <a:fillRect/>
          </a:stretch>
        </p:blipFill>
        <p:spPr>
          <a:xfrm>
            <a:off x="0" y="0"/>
            <a:ext cx="9144000" cy="838200"/>
          </a:xfrm>
        </p:spPr>
      </p:pic>
      <p:sp>
        <p:nvSpPr>
          <p:cNvPr id="2196485" name="Rectangle 5"/>
          <p:cNvSpPr>
            <a:spLocks/>
          </p:cNvSpPr>
          <p:nvPr/>
        </p:nvSpPr>
        <p:spPr bwMode="auto">
          <a:xfrm>
            <a:off x="889000" y="141288"/>
            <a:ext cx="1150938" cy="517525"/>
          </a:xfrm>
          <a:prstGeom prst="rect">
            <a:avLst/>
          </a:prstGeom>
          <a:noFill/>
          <a:ln w="12700">
            <a:noFill/>
            <a:miter lim="800000"/>
            <a:headEnd/>
            <a:tailEnd/>
          </a:ln>
        </p:spPr>
        <p:txBody>
          <a:bodyPr wrap="none" lIns="0" tIns="0" rIns="0" bIns="0">
            <a:spAutoFit/>
          </a:bodyPr>
          <a:lstStyle/>
          <a:p>
            <a:pPr>
              <a:spcBef>
                <a:spcPts val="1188"/>
              </a:spcBef>
              <a:defRPr/>
            </a:pPr>
            <a:r>
              <a:rPr lang="en-US" sz="3400" b="0">
                <a:solidFill>
                  <a:srgbClr val="171FC7"/>
                </a:solidFill>
                <a:effectLst>
                  <a:outerShdw blurRad="38100" dist="38100" dir="2700000" algn="tl">
                    <a:srgbClr val="C0C0C0"/>
                  </a:outerShdw>
                </a:effectLst>
                <a:latin typeface="Arial" charset="0"/>
                <a:ea typeface="ＭＳ Ｐゴシック" pitchFamily="34" charset="-128"/>
                <a:cs typeface="Arial" charset="0"/>
                <a:sym typeface="Arial" charset="0"/>
              </a:rPr>
              <a:t>NSTX</a:t>
            </a:r>
          </a:p>
        </p:txBody>
      </p:sp>
      <p:sp>
        <p:nvSpPr>
          <p:cNvPr id="2054" name="Rectangle 6"/>
          <p:cNvSpPr>
            <a:spLocks/>
          </p:cNvSpPr>
          <p:nvPr/>
        </p:nvSpPr>
        <p:spPr bwMode="auto">
          <a:xfrm>
            <a:off x="3013075" y="217488"/>
            <a:ext cx="2209800" cy="342900"/>
          </a:xfrm>
          <a:prstGeom prst="rect">
            <a:avLst/>
          </a:prstGeom>
          <a:noFill/>
          <a:ln w="9525">
            <a:noFill/>
            <a:miter lim="800000"/>
            <a:headEnd/>
            <a:tailEnd/>
          </a:ln>
        </p:spPr>
        <p:txBody>
          <a:bodyPr lIns="0" tIns="0" rIns="0" bIns="0" anchor="ctr"/>
          <a:lstStyle/>
          <a:p>
            <a:pPr algn="r"/>
            <a:r>
              <a:rPr lang="en-US" sz="1600">
                <a:solidFill>
                  <a:srgbClr val="3333CC"/>
                </a:solidFill>
                <a:latin typeface="Arial" pitchFamily="34" charset="0"/>
                <a:cs typeface="Arial" pitchFamily="34" charset="0"/>
                <a:sym typeface="Arial" pitchFamily="34" charset="0"/>
              </a:rPr>
              <a:t>Supported by   </a:t>
            </a:r>
          </a:p>
        </p:txBody>
      </p:sp>
      <p:sp>
        <p:nvSpPr>
          <p:cNvPr id="2055" name="Rectangle 15"/>
          <p:cNvSpPr>
            <a:spLocks/>
          </p:cNvSpPr>
          <p:nvPr/>
        </p:nvSpPr>
        <p:spPr bwMode="auto">
          <a:xfrm>
            <a:off x="152400" y="2209800"/>
            <a:ext cx="1219200" cy="4191000"/>
          </a:xfrm>
          <a:prstGeom prst="rect">
            <a:avLst/>
          </a:prstGeom>
          <a:gradFill rotWithShape="0">
            <a:gsLst>
              <a:gs pos="0">
                <a:srgbClr val="EAEAEA">
                  <a:alpha val="50998"/>
                </a:srgbClr>
              </a:gs>
              <a:gs pos="100000">
                <a:srgbClr val="B4B4B4">
                  <a:alpha val="50998"/>
                </a:srgbClr>
              </a:gs>
            </a:gsLst>
            <a:lin ang="0" scaled="1"/>
          </a:gradFill>
          <a:ln w="12700">
            <a:solidFill>
              <a:srgbClr val="0000FF"/>
            </a:solidFill>
            <a:miter lim="800000"/>
            <a:headEnd/>
            <a:tailEnd/>
          </a:ln>
        </p:spPr>
        <p:txBody>
          <a:bodyPr lIns="50800" tIns="50800" rIns="108583" bIns="50800"/>
          <a:lstStyle/>
          <a:p>
            <a:pPr marL="6350">
              <a:spcBef>
                <a:spcPts val="63"/>
              </a:spcBef>
            </a:pPr>
            <a:r>
              <a:rPr lang="en-US" sz="800">
                <a:solidFill>
                  <a:srgbClr val="0000FF"/>
                </a:solidFill>
                <a:latin typeface="Arial" pitchFamily="34" charset="0"/>
                <a:cs typeface="Arial" pitchFamily="34" charset="0"/>
                <a:sym typeface="Arial" pitchFamily="34" charset="0"/>
              </a:rPr>
              <a:t>College W&amp;M</a:t>
            </a:r>
          </a:p>
          <a:p>
            <a:pPr marL="6350">
              <a:spcBef>
                <a:spcPts val="63"/>
              </a:spcBef>
            </a:pPr>
            <a:r>
              <a:rPr lang="en-US" sz="800">
                <a:solidFill>
                  <a:srgbClr val="0000FF"/>
                </a:solidFill>
                <a:latin typeface="Arial" pitchFamily="34" charset="0"/>
                <a:cs typeface="Arial" pitchFamily="34" charset="0"/>
                <a:sym typeface="Arial" pitchFamily="34" charset="0"/>
              </a:rPr>
              <a:t>Colorado Sch Mines</a:t>
            </a:r>
          </a:p>
          <a:p>
            <a:pPr marL="6350">
              <a:spcBef>
                <a:spcPts val="63"/>
              </a:spcBef>
            </a:pPr>
            <a:r>
              <a:rPr lang="en-US" sz="800">
                <a:solidFill>
                  <a:srgbClr val="0000FF"/>
                </a:solidFill>
                <a:latin typeface="Arial" pitchFamily="34" charset="0"/>
                <a:cs typeface="Arial" pitchFamily="34" charset="0"/>
                <a:sym typeface="Arial" pitchFamily="34" charset="0"/>
              </a:rPr>
              <a:t>Columbia U</a:t>
            </a:r>
          </a:p>
          <a:p>
            <a:pPr marL="6350">
              <a:spcBef>
                <a:spcPts val="63"/>
              </a:spcBef>
            </a:pPr>
            <a:r>
              <a:rPr lang="en-US" sz="800">
                <a:solidFill>
                  <a:srgbClr val="0000FF"/>
                </a:solidFill>
                <a:latin typeface="Arial" pitchFamily="34" charset="0"/>
                <a:cs typeface="Arial" pitchFamily="34" charset="0"/>
                <a:sym typeface="Arial" pitchFamily="34" charset="0"/>
              </a:rPr>
              <a:t>CompX</a:t>
            </a:r>
          </a:p>
          <a:p>
            <a:pPr marL="6350">
              <a:spcBef>
                <a:spcPts val="63"/>
              </a:spcBef>
            </a:pPr>
            <a:r>
              <a:rPr lang="en-US" sz="800">
                <a:solidFill>
                  <a:srgbClr val="0000FF"/>
                </a:solidFill>
                <a:latin typeface="Arial" pitchFamily="34" charset="0"/>
                <a:cs typeface="Arial" pitchFamily="34" charset="0"/>
                <a:sym typeface="Arial" pitchFamily="34" charset="0"/>
              </a:rPr>
              <a:t>General Atomics</a:t>
            </a:r>
          </a:p>
          <a:p>
            <a:pPr marL="6350">
              <a:spcBef>
                <a:spcPts val="63"/>
              </a:spcBef>
            </a:pPr>
            <a:r>
              <a:rPr lang="en-US" sz="800">
                <a:solidFill>
                  <a:srgbClr val="0000FF"/>
                </a:solidFill>
                <a:latin typeface="Arial" pitchFamily="34" charset="0"/>
                <a:cs typeface="Arial" pitchFamily="34" charset="0"/>
                <a:sym typeface="Arial" pitchFamily="34" charset="0"/>
              </a:rPr>
              <a:t>INEL</a:t>
            </a:r>
          </a:p>
          <a:p>
            <a:pPr marL="6350">
              <a:spcBef>
                <a:spcPts val="63"/>
              </a:spcBef>
            </a:pPr>
            <a:r>
              <a:rPr lang="en-US" sz="800">
                <a:solidFill>
                  <a:srgbClr val="0000FF"/>
                </a:solidFill>
                <a:latin typeface="Arial" pitchFamily="34" charset="0"/>
                <a:cs typeface="Arial" pitchFamily="34" charset="0"/>
                <a:sym typeface="Arial" pitchFamily="34" charset="0"/>
              </a:rPr>
              <a:t>Johns Hopkins U</a:t>
            </a:r>
          </a:p>
          <a:p>
            <a:pPr marL="6350">
              <a:spcBef>
                <a:spcPts val="63"/>
              </a:spcBef>
            </a:pPr>
            <a:r>
              <a:rPr lang="en-US" sz="800">
                <a:solidFill>
                  <a:srgbClr val="0000FF"/>
                </a:solidFill>
                <a:latin typeface="Arial" pitchFamily="34" charset="0"/>
                <a:cs typeface="Arial" pitchFamily="34" charset="0"/>
                <a:sym typeface="Arial" pitchFamily="34" charset="0"/>
              </a:rPr>
              <a:t>LANL</a:t>
            </a:r>
          </a:p>
          <a:p>
            <a:pPr marL="6350">
              <a:spcBef>
                <a:spcPts val="63"/>
              </a:spcBef>
            </a:pPr>
            <a:r>
              <a:rPr lang="en-US" sz="800">
                <a:solidFill>
                  <a:srgbClr val="0000FF"/>
                </a:solidFill>
                <a:latin typeface="Arial" pitchFamily="34" charset="0"/>
                <a:cs typeface="Arial" pitchFamily="34" charset="0"/>
                <a:sym typeface="Arial" pitchFamily="34" charset="0"/>
              </a:rPr>
              <a:t>LLNL</a:t>
            </a:r>
          </a:p>
          <a:p>
            <a:pPr marL="6350">
              <a:spcBef>
                <a:spcPts val="63"/>
              </a:spcBef>
            </a:pPr>
            <a:r>
              <a:rPr lang="en-US" sz="800">
                <a:solidFill>
                  <a:srgbClr val="0000FF"/>
                </a:solidFill>
                <a:latin typeface="Arial" pitchFamily="34" charset="0"/>
                <a:cs typeface="Arial" pitchFamily="34" charset="0"/>
                <a:sym typeface="Arial" pitchFamily="34" charset="0"/>
              </a:rPr>
              <a:t>Lodestar</a:t>
            </a:r>
          </a:p>
          <a:p>
            <a:pPr marL="6350">
              <a:spcBef>
                <a:spcPts val="63"/>
              </a:spcBef>
            </a:pPr>
            <a:r>
              <a:rPr lang="en-US" sz="800">
                <a:solidFill>
                  <a:srgbClr val="0000FF"/>
                </a:solidFill>
                <a:latin typeface="Arial" pitchFamily="34" charset="0"/>
                <a:cs typeface="Arial" pitchFamily="34" charset="0"/>
                <a:sym typeface="Arial" pitchFamily="34" charset="0"/>
              </a:rPr>
              <a:t>MIT</a:t>
            </a:r>
          </a:p>
          <a:p>
            <a:pPr marL="6350">
              <a:spcBef>
                <a:spcPts val="63"/>
              </a:spcBef>
            </a:pPr>
            <a:r>
              <a:rPr lang="en-US" sz="800">
                <a:solidFill>
                  <a:srgbClr val="0000FF"/>
                </a:solidFill>
                <a:latin typeface="Arial" pitchFamily="34" charset="0"/>
                <a:cs typeface="Arial" pitchFamily="34" charset="0"/>
                <a:sym typeface="Arial" pitchFamily="34" charset="0"/>
              </a:rPr>
              <a:t>Nova Photonics</a:t>
            </a:r>
          </a:p>
          <a:p>
            <a:pPr marL="6350">
              <a:spcBef>
                <a:spcPts val="63"/>
              </a:spcBef>
            </a:pPr>
            <a:r>
              <a:rPr lang="en-US" sz="800">
                <a:solidFill>
                  <a:srgbClr val="0000FF"/>
                </a:solidFill>
                <a:latin typeface="Arial" pitchFamily="34" charset="0"/>
                <a:cs typeface="Arial" pitchFamily="34" charset="0"/>
                <a:sym typeface="Arial" pitchFamily="34" charset="0"/>
              </a:rPr>
              <a:t>New York U</a:t>
            </a:r>
          </a:p>
          <a:p>
            <a:pPr marL="6350">
              <a:spcBef>
                <a:spcPts val="63"/>
              </a:spcBef>
            </a:pPr>
            <a:r>
              <a:rPr lang="en-US" sz="800">
                <a:solidFill>
                  <a:srgbClr val="0000FF"/>
                </a:solidFill>
                <a:latin typeface="Arial" pitchFamily="34" charset="0"/>
                <a:cs typeface="Arial" pitchFamily="34" charset="0"/>
                <a:sym typeface="Arial" pitchFamily="34" charset="0"/>
              </a:rPr>
              <a:t>Old Dominion U</a:t>
            </a:r>
          </a:p>
          <a:p>
            <a:pPr marL="6350">
              <a:spcBef>
                <a:spcPts val="63"/>
              </a:spcBef>
            </a:pPr>
            <a:r>
              <a:rPr lang="en-US" sz="800">
                <a:solidFill>
                  <a:srgbClr val="0000FF"/>
                </a:solidFill>
                <a:latin typeface="Arial" pitchFamily="34" charset="0"/>
                <a:cs typeface="Arial" pitchFamily="34" charset="0"/>
                <a:sym typeface="Arial" pitchFamily="34" charset="0"/>
              </a:rPr>
              <a:t>ORNL</a:t>
            </a:r>
          </a:p>
          <a:p>
            <a:pPr marL="6350">
              <a:spcBef>
                <a:spcPts val="63"/>
              </a:spcBef>
            </a:pPr>
            <a:r>
              <a:rPr lang="en-US" sz="800">
                <a:solidFill>
                  <a:srgbClr val="0000FF"/>
                </a:solidFill>
                <a:latin typeface="Arial" pitchFamily="34" charset="0"/>
                <a:cs typeface="Arial" pitchFamily="34" charset="0"/>
                <a:sym typeface="Arial" pitchFamily="34" charset="0"/>
              </a:rPr>
              <a:t>PPPL</a:t>
            </a:r>
          </a:p>
          <a:p>
            <a:pPr marL="6350">
              <a:spcBef>
                <a:spcPts val="63"/>
              </a:spcBef>
            </a:pPr>
            <a:r>
              <a:rPr lang="en-US" sz="800">
                <a:solidFill>
                  <a:srgbClr val="0000FF"/>
                </a:solidFill>
                <a:latin typeface="Arial" pitchFamily="34" charset="0"/>
                <a:cs typeface="Arial" pitchFamily="34" charset="0"/>
                <a:sym typeface="Arial" pitchFamily="34" charset="0"/>
              </a:rPr>
              <a:t>PSI</a:t>
            </a:r>
          </a:p>
          <a:p>
            <a:pPr marL="6350">
              <a:spcBef>
                <a:spcPts val="63"/>
              </a:spcBef>
            </a:pPr>
            <a:r>
              <a:rPr lang="en-US" sz="800">
                <a:solidFill>
                  <a:srgbClr val="0000FF"/>
                </a:solidFill>
                <a:latin typeface="Arial" pitchFamily="34" charset="0"/>
                <a:cs typeface="Arial" pitchFamily="34" charset="0"/>
                <a:sym typeface="Arial" pitchFamily="34" charset="0"/>
              </a:rPr>
              <a:t>Princeton U</a:t>
            </a:r>
          </a:p>
          <a:p>
            <a:pPr marL="6350">
              <a:spcBef>
                <a:spcPts val="63"/>
              </a:spcBef>
            </a:pPr>
            <a:r>
              <a:rPr lang="en-US" sz="800">
                <a:solidFill>
                  <a:srgbClr val="0000FF"/>
                </a:solidFill>
                <a:latin typeface="Arial" pitchFamily="34" charset="0"/>
                <a:cs typeface="Arial" pitchFamily="34" charset="0"/>
                <a:sym typeface="Arial" pitchFamily="34" charset="0"/>
              </a:rPr>
              <a:t>Purdue U</a:t>
            </a:r>
          </a:p>
          <a:p>
            <a:pPr marL="6350">
              <a:spcBef>
                <a:spcPts val="63"/>
              </a:spcBef>
            </a:pPr>
            <a:r>
              <a:rPr lang="en-US" sz="800">
                <a:solidFill>
                  <a:srgbClr val="0000FF"/>
                </a:solidFill>
                <a:latin typeface="Arial" pitchFamily="34" charset="0"/>
                <a:cs typeface="Arial" pitchFamily="34" charset="0"/>
                <a:sym typeface="Arial" pitchFamily="34" charset="0"/>
              </a:rPr>
              <a:t>SNL</a:t>
            </a:r>
          </a:p>
          <a:p>
            <a:pPr marL="6350">
              <a:spcBef>
                <a:spcPts val="63"/>
              </a:spcBef>
            </a:pPr>
            <a:r>
              <a:rPr lang="en-US" sz="800">
                <a:solidFill>
                  <a:srgbClr val="0000FF"/>
                </a:solidFill>
                <a:latin typeface="Arial" pitchFamily="34" charset="0"/>
                <a:cs typeface="Arial" pitchFamily="34" charset="0"/>
                <a:sym typeface="Arial" pitchFamily="34" charset="0"/>
              </a:rPr>
              <a:t>Think Tank, Inc.</a:t>
            </a:r>
          </a:p>
          <a:p>
            <a:pPr marL="6350">
              <a:spcBef>
                <a:spcPts val="63"/>
              </a:spcBef>
            </a:pPr>
            <a:r>
              <a:rPr lang="en-US" sz="800">
                <a:solidFill>
                  <a:srgbClr val="0000FF"/>
                </a:solidFill>
                <a:latin typeface="Arial" pitchFamily="34" charset="0"/>
                <a:cs typeface="Arial" pitchFamily="34" charset="0"/>
                <a:sym typeface="Arial" pitchFamily="34" charset="0"/>
              </a:rPr>
              <a:t>UC Davis</a:t>
            </a:r>
          </a:p>
          <a:p>
            <a:pPr marL="6350">
              <a:spcBef>
                <a:spcPts val="63"/>
              </a:spcBef>
            </a:pPr>
            <a:r>
              <a:rPr lang="en-US" sz="800">
                <a:solidFill>
                  <a:srgbClr val="0000FF"/>
                </a:solidFill>
                <a:latin typeface="Arial" pitchFamily="34" charset="0"/>
                <a:cs typeface="Arial" pitchFamily="34" charset="0"/>
                <a:sym typeface="Arial" pitchFamily="34" charset="0"/>
              </a:rPr>
              <a:t>UC Irvine</a:t>
            </a:r>
          </a:p>
          <a:p>
            <a:pPr marL="6350">
              <a:spcBef>
                <a:spcPts val="63"/>
              </a:spcBef>
            </a:pPr>
            <a:r>
              <a:rPr lang="en-US" sz="800">
                <a:solidFill>
                  <a:srgbClr val="0000FF"/>
                </a:solidFill>
                <a:latin typeface="Arial" pitchFamily="34" charset="0"/>
                <a:cs typeface="Arial" pitchFamily="34" charset="0"/>
                <a:sym typeface="Arial" pitchFamily="34" charset="0"/>
              </a:rPr>
              <a:t>UCLA</a:t>
            </a:r>
          </a:p>
          <a:p>
            <a:pPr marL="6350">
              <a:spcBef>
                <a:spcPts val="63"/>
              </a:spcBef>
            </a:pPr>
            <a:r>
              <a:rPr lang="en-US" sz="800">
                <a:solidFill>
                  <a:srgbClr val="0000FF"/>
                </a:solidFill>
                <a:latin typeface="Arial" pitchFamily="34" charset="0"/>
                <a:cs typeface="Arial" pitchFamily="34" charset="0"/>
                <a:sym typeface="Arial" pitchFamily="34" charset="0"/>
              </a:rPr>
              <a:t>UCSD</a:t>
            </a:r>
          </a:p>
          <a:p>
            <a:pPr marL="6350">
              <a:spcBef>
                <a:spcPts val="63"/>
              </a:spcBef>
            </a:pPr>
            <a:r>
              <a:rPr lang="en-US" sz="800">
                <a:solidFill>
                  <a:srgbClr val="0000FF"/>
                </a:solidFill>
                <a:latin typeface="Arial" pitchFamily="34" charset="0"/>
                <a:cs typeface="Arial" pitchFamily="34" charset="0"/>
                <a:sym typeface="Arial" pitchFamily="34" charset="0"/>
              </a:rPr>
              <a:t>U Colorado</a:t>
            </a:r>
          </a:p>
          <a:p>
            <a:pPr marL="6350">
              <a:spcBef>
                <a:spcPts val="63"/>
              </a:spcBef>
            </a:pPr>
            <a:r>
              <a:rPr lang="en-US" sz="800">
                <a:solidFill>
                  <a:srgbClr val="0000FF"/>
                </a:solidFill>
                <a:latin typeface="Arial" pitchFamily="34" charset="0"/>
                <a:cs typeface="Arial" pitchFamily="34" charset="0"/>
                <a:sym typeface="Arial" pitchFamily="34" charset="0"/>
              </a:rPr>
              <a:t>U Illinois</a:t>
            </a:r>
          </a:p>
          <a:p>
            <a:pPr marL="6350">
              <a:spcBef>
                <a:spcPts val="63"/>
              </a:spcBef>
            </a:pPr>
            <a:r>
              <a:rPr lang="en-US" sz="800">
                <a:solidFill>
                  <a:srgbClr val="0000FF"/>
                </a:solidFill>
                <a:latin typeface="Arial" pitchFamily="34" charset="0"/>
                <a:cs typeface="Arial" pitchFamily="34" charset="0"/>
                <a:sym typeface="Arial" pitchFamily="34" charset="0"/>
              </a:rPr>
              <a:t>U Maryland</a:t>
            </a:r>
          </a:p>
          <a:p>
            <a:pPr marL="6350">
              <a:spcBef>
                <a:spcPts val="63"/>
              </a:spcBef>
            </a:pPr>
            <a:r>
              <a:rPr lang="en-US" sz="800">
                <a:solidFill>
                  <a:srgbClr val="0000FF"/>
                </a:solidFill>
                <a:latin typeface="Arial" pitchFamily="34" charset="0"/>
                <a:cs typeface="Arial" pitchFamily="34" charset="0"/>
                <a:sym typeface="Arial" pitchFamily="34" charset="0"/>
              </a:rPr>
              <a:t>U Rochester</a:t>
            </a:r>
          </a:p>
          <a:p>
            <a:pPr marL="6350">
              <a:spcBef>
                <a:spcPts val="63"/>
              </a:spcBef>
            </a:pPr>
            <a:r>
              <a:rPr lang="en-US" sz="800">
                <a:solidFill>
                  <a:srgbClr val="0000FF"/>
                </a:solidFill>
                <a:latin typeface="Arial" pitchFamily="34" charset="0"/>
                <a:cs typeface="Arial" pitchFamily="34" charset="0"/>
                <a:sym typeface="Arial" pitchFamily="34" charset="0"/>
              </a:rPr>
              <a:t>U Washington</a:t>
            </a:r>
          </a:p>
          <a:p>
            <a:pPr marL="6350">
              <a:spcBef>
                <a:spcPts val="63"/>
              </a:spcBef>
            </a:pPr>
            <a:r>
              <a:rPr lang="en-US" sz="800">
                <a:solidFill>
                  <a:srgbClr val="0000FF"/>
                </a:solidFill>
                <a:latin typeface="Arial" pitchFamily="34" charset="0"/>
                <a:cs typeface="Arial" pitchFamily="34" charset="0"/>
                <a:sym typeface="Arial" pitchFamily="34" charset="0"/>
              </a:rPr>
              <a:t>U Wisconsin</a:t>
            </a:r>
          </a:p>
        </p:txBody>
      </p:sp>
      <p:pic>
        <p:nvPicPr>
          <p:cNvPr id="2056" name="Picture 16"/>
          <p:cNvPicPr>
            <a:picLocks noChangeArrowheads="1"/>
          </p:cNvPicPr>
          <p:nvPr/>
        </p:nvPicPr>
        <p:blipFill>
          <a:blip r:embed="rId3"/>
          <a:srcRect/>
          <a:stretch>
            <a:fillRect/>
          </a:stretch>
        </p:blipFill>
        <p:spPr bwMode="auto">
          <a:xfrm>
            <a:off x="1744663" y="4143375"/>
            <a:ext cx="2001837" cy="2257425"/>
          </a:xfrm>
          <a:prstGeom prst="rect">
            <a:avLst/>
          </a:prstGeom>
          <a:noFill/>
          <a:ln w="9525">
            <a:noFill/>
            <a:miter lim="800000"/>
            <a:headEnd/>
            <a:tailEnd/>
          </a:ln>
        </p:spPr>
      </p:pic>
      <p:pic>
        <p:nvPicPr>
          <p:cNvPr id="2057" name="Picture 17"/>
          <p:cNvPicPr>
            <a:picLocks noChangeArrowheads="1"/>
          </p:cNvPicPr>
          <p:nvPr/>
        </p:nvPicPr>
        <p:blipFill>
          <a:blip r:embed="rId4"/>
          <a:srcRect/>
          <a:stretch>
            <a:fillRect/>
          </a:stretch>
        </p:blipFill>
        <p:spPr bwMode="auto">
          <a:xfrm>
            <a:off x="4121150" y="4037013"/>
            <a:ext cx="3200400" cy="2363787"/>
          </a:xfrm>
          <a:prstGeom prst="rect">
            <a:avLst/>
          </a:prstGeom>
          <a:noFill/>
          <a:ln w="9525">
            <a:noFill/>
            <a:miter lim="800000"/>
            <a:headEnd/>
            <a:tailEnd/>
          </a:ln>
        </p:spPr>
      </p:pic>
      <p:sp>
        <p:nvSpPr>
          <p:cNvPr id="2058" name="Rectangle 18"/>
          <p:cNvSpPr>
            <a:spLocks/>
          </p:cNvSpPr>
          <p:nvPr/>
        </p:nvSpPr>
        <p:spPr bwMode="auto">
          <a:xfrm>
            <a:off x="457200" y="2819400"/>
            <a:ext cx="8140700" cy="1219200"/>
          </a:xfrm>
          <a:prstGeom prst="rect">
            <a:avLst/>
          </a:prstGeom>
          <a:noFill/>
          <a:ln w="12700">
            <a:noFill/>
            <a:miter lim="800000"/>
            <a:headEnd/>
            <a:tailEnd/>
          </a:ln>
        </p:spPr>
        <p:txBody>
          <a:bodyPr lIns="0" tIns="0" rIns="0" bIns="0"/>
          <a:lstStyle/>
          <a:p>
            <a:pPr algn="ctr">
              <a:lnSpc>
                <a:spcPct val="70000"/>
              </a:lnSpc>
              <a:spcBef>
                <a:spcPts val="538"/>
              </a:spcBef>
            </a:pPr>
            <a:endParaRPr lang="en-US" sz="1600" i="0" dirty="0">
              <a:solidFill>
                <a:srgbClr val="FF0000"/>
              </a:solidFill>
              <a:sym typeface="Helvetica" pitchFamily="34" charset="0"/>
            </a:endParaRPr>
          </a:p>
          <a:p>
            <a:pPr algn="ctr">
              <a:lnSpc>
                <a:spcPct val="70000"/>
              </a:lnSpc>
              <a:spcBef>
                <a:spcPts val="538"/>
              </a:spcBef>
            </a:pPr>
            <a:r>
              <a:rPr lang="en-US" sz="1600" i="0" dirty="0">
                <a:solidFill>
                  <a:srgbClr val="FF0000"/>
                </a:solidFill>
                <a:sym typeface="Helvetica" pitchFamily="34" charset="0"/>
              </a:rPr>
              <a:t>NSTX Upgrade </a:t>
            </a:r>
            <a:r>
              <a:rPr lang="en-US" sz="1600" i="0" dirty="0" smtClean="0">
                <a:solidFill>
                  <a:srgbClr val="FF0000"/>
                </a:solidFill>
                <a:sym typeface="Helvetica" pitchFamily="34" charset="0"/>
              </a:rPr>
              <a:t>Project</a:t>
            </a:r>
          </a:p>
          <a:p>
            <a:pPr algn="ctr">
              <a:lnSpc>
                <a:spcPct val="70000"/>
              </a:lnSpc>
              <a:spcBef>
                <a:spcPts val="538"/>
              </a:spcBef>
            </a:pPr>
            <a:r>
              <a:rPr lang="en-US" sz="1600" i="0" dirty="0" smtClean="0">
                <a:solidFill>
                  <a:srgbClr val="FF0000"/>
                </a:solidFill>
                <a:sym typeface="Helvetica" pitchFamily="34" charset="0"/>
              </a:rPr>
              <a:t>NB Peer Review</a:t>
            </a:r>
            <a:endParaRPr lang="en-US" sz="1600" i="0" dirty="0">
              <a:solidFill>
                <a:srgbClr val="FF0000"/>
              </a:solidFill>
              <a:sym typeface="Helvetica" pitchFamily="34" charset="0"/>
            </a:endParaRPr>
          </a:p>
          <a:p>
            <a:pPr algn="ctr">
              <a:lnSpc>
                <a:spcPct val="70000"/>
              </a:lnSpc>
              <a:spcBef>
                <a:spcPts val="538"/>
              </a:spcBef>
            </a:pPr>
            <a:r>
              <a:rPr lang="en-US" sz="1600" i="0" dirty="0">
                <a:solidFill>
                  <a:srgbClr val="FF0000"/>
                </a:solidFill>
                <a:sym typeface="Helvetica" pitchFamily="34" charset="0"/>
              </a:rPr>
              <a:t>LSB, B318</a:t>
            </a:r>
          </a:p>
          <a:p>
            <a:pPr algn="ctr">
              <a:lnSpc>
                <a:spcPct val="70000"/>
              </a:lnSpc>
              <a:spcBef>
                <a:spcPts val="538"/>
              </a:spcBef>
            </a:pPr>
            <a:r>
              <a:rPr lang="en-US" sz="1600" i="0" dirty="0" smtClean="0">
                <a:solidFill>
                  <a:srgbClr val="FF0000"/>
                </a:solidFill>
                <a:sym typeface="Helvetica" pitchFamily="34" charset="0"/>
              </a:rPr>
              <a:t>April 19, 2011</a:t>
            </a:r>
            <a:endParaRPr lang="en-US" sz="1600" i="0" dirty="0">
              <a:solidFill>
                <a:srgbClr val="FF0000"/>
              </a:solidFill>
              <a:sym typeface="Helvetica" pitchFamily="34" charset="0"/>
            </a:endParaRPr>
          </a:p>
        </p:txBody>
      </p:sp>
      <p:sp>
        <p:nvSpPr>
          <p:cNvPr id="2059" name="Rectangle 21"/>
          <p:cNvSpPr>
            <a:spLocks/>
          </p:cNvSpPr>
          <p:nvPr/>
        </p:nvSpPr>
        <p:spPr bwMode="auto">
          <a:xfrm>
            <a:off x="2300288" y="1409700"/>
            <a:ext cx="4454525" cy="342900"/>
          </a:xfrm>
          <a:prstGeom prst="rect">
            <a:avLst/>
          </a:prstGeom>
          <a:noFill/>
          <a:ln w="9525">
            <a:noFill/>
            <a:miter lim="800000"/>
            <a:headEnd/>
            <a:tailEnd/>
          </a:ln>
        </p:spPr>
        <p:txBody>
          <a:bodyPr lIns="0" tIns="0" rIns="0" bIns="0" anchor="ctr"/>
          <a:lstStyle/>
          <a:p>
            <a:pPr algn="ctr"/>
            <a:r>
              <a:rPr lang="en-US" sz="2800" i="0">
                <a:solidFill>
                  <a:srgbClr val="3333CC"/>
                </a:solidFill>
                <a:latin typeface="Arial" pitchFamily="34" charset="0"/>
                <a:cs typeface="Arial" pitchFamily="34" charset="0"/>
                <a:sym typeface="Arial" pitchFamily="34" charset="0"/>
              </a:rPr>
              <a:t>Neutral Beam Upgrade: NB Armor</a:t>
            </a:r>
            <a:endParaRPr lang="en-US" sz="3600" i="0">
              <a:solidFill>
                <a:srgbClr val="3333CC"/>
              </a:solidFill>
              <a:latin typeface="Arial" pitchFamily="34" charset="0"/>
              <a:cs typeface="Arial" pitchFamily="34" charset="0"/>
              <a:sym typeface="Arial" pitchFamily="34" charset="0"/>
            </a:endParaRPr>
          </a:p>
        </p:txBody>
      </p:sp>
      <p:sp>
        <p:nvSpPr>
          <p:cNvPr id="2060" name="Rectangle 23"/>
          <p:cNvSpPr>
            <a:spLocks/>
          </p:cNvSpPr>
          <p:nvPr/>
        </p:nvSpPr>
        <p:spPr bwMode="auto">
          <a:xfrm>
            <a:off x="7696200" y="2435225"/>
            <a:ext cx="1214438" cy="3965575"/>
          </a:xfrm>
          <a:prstGeom prst="rect">
            <a:avLst/>
          </a:prstGeom>
          <a:gradFill rotWithShape="0">
            <a:gsLst>
              <a:gs pos="0">
                <a:srgbClr val="B2B2B2">
                  <a:alpha val="50998"/>
                </a:srgbClr>
              </a:gs>
              <a:gs pos="100000">
                <a:srgbClr val="EAEAEA">
                  <a:alpha val="50998"/>
                </a:srgbClr>
              </a:gs>
            </a:gsLst>
            <a:lin ang="0" scaled="1"/>
          </a:gradFill>
          <a:ln w="12700">
            <a:solidFill>
              <a:srgbClr val="FF0000"/>
            </a:solidFill>
            <a:miter lim="800000"/>
            <a:headEnd/>
            <a:tailEnd/>
          </a:ln>
        </p:spPr>
        <p:txBody>
          <a:bodyPr lIns="50800" tIns="50800" rIns="108583" bIns="50800" anchor="b"/>
          <a:lstStyle/>
          <a:p>
            <a:pPr marL="6350" algn="r">
              <a:spcBef>
                <a:spcPts val="113"/>
              </a:spcBef>
            </a:pPr>
            <a:r>
              <a:rPr lang="en-US" sz="800">
                <a:solidFill>
                  <a:srgbClr val="FF0000"/>
                </a:solidFill>
                <a:latin typeface="Arial" pitchFamily="34" charset="0"/>
                <a:cs typeface="Arial" pitchFamily="34" charset="0"/>
                <a:sym typeface="Arial" pitchFamily="34" charset="0"/>
              </a:rPr>
              <a:t>Culham Sci Ctr</a:t>
            </a:r>
          </a:p>
          <a:p>
            <a:pPr marL="6350" algn="r">
              <a:spcBef>
                <a:spcPts val="113"/>
              </a:spcBef>
            </a:pPr>
            <a:r>
              <a:rPr lang="en-US" sz="800">
                <a:solidFill>
                  <a:srgbClr val="FF0000"/>
                </a:solidFill>
                <a:latin typeface="Arial" pitchFamily="34" charset="0"/>
                <a:cs typeface="Arial" pitchFamily="34" charset="0"/>
                <a:sym typeface="Arial" pitchFamily="34" charset="0"/>
              </a:rPr>
              <a:t>U St. Andrews</a:t>
            </a:r>
          </a:p>
          <a:p>
            <a:pPr marL="6350" algn="r">
              <a:spcBef>
                <a:spcPts val="113"/>
              </a:spcBef>
            </a:pPr>
            <a:r>
              <a:rPr lang="en-US" sz="800">
                <a:solidFill>
                  <a:srgbClr val="FF0000"/>
                </a:solidFill>
                <a:latin typeface="Arial" pitchFamily="34" charset="0"/>
                <a:cs typeface="Arial" pitchFamily="34" charset="0"/>
                <a:sym typeface="Arial" pitchFamily="34" charset="0"/>
              </a:rPr>
              <a:t>York U</a:t>
            </a:r>
          </a:p>
          <a:p>
            <a:pPr marL="6350" algn="r">
              <a:spcBef>
                <a:spcPts val="113"/>
              </a:spcBef>
            </a:pPr>
            <a:r>
              <a:rPr lang="en-US" sz="800">
                <a:solidFill>
                  <a:srgbClr val="FF0000"/>
                </a:solidFill>
                <a:latin typeface="Arial" pitchFamily="34" charset="0"/>
                <a:cs typeface="Arial" pitchFamily="34" charset="0"/>
                <a:sym typeface="Arial" pitchFamily="34" charset="0"/>
              </a:rPr>
              <a:t>Chubu U</a:t>
            </a:r>
          </a:p>
          <a:p>
            <a:pPr marL="6350" algn="r">
              <a:spcBef>
                <a:spcPts val="113"/>
              </a:spcBef>
            </a:pPr>
            <a:r>
              <a:rPr lang="en-US" sz="800">
                <a:solidFill>
                  <a:srgbClr val="FF0000"/>
                </a:solidFill>
                <a:latin typeface="Arial" pitchFamily="34" charset="0"/>
                <a:cs typeface="Arial" pitchFamily="34" charset="0"/>
                <a:sym typeface="Arial" pitchFamily="34" charset="0"/>
              </a:rPr>
              <a:t>Fukui U</a:t>
            </a:r>
          </a:p>
          <a:p>
            <a:pPr marL="6350" algn="r">
              <a:spcBef>
                <a:spcPts val="113"/>
              </a:spcBef>
            </a:pPr>
            <a:r>
              <a:rPr lang="en-US" sz="800">
                <a:solidFill>
                  <a:srgbClr val="FF0000"/>
                </a:solidFill>
                <a:latin typeface="Arial" pitchFamily="34" charset="0"/>
                <a:cs typeface="Arial" pitchFamily="34" charset="0"/>
                <a:sym typeface="Arial" pitchFamily="34" charset="0"/>
              </a:rPr>
              <a:t>Hiroshima U</a:t>
            </a:r>
          </a:p>
          <a:p>
            <a:pPr marL="6350" algn="r">
              <a:spcBef>
                <a:spcPts val="113"/>
              </a:spcBef>
            </a:pPr>
            <a:r>
              <a:rPr lang="en-US" sz="800">
                <a:solidFill>
                  <a:srgbClr val="FF0000"/>
                </a:solidFill>
                <a:latin typeface="Arial" pitchFamily="34" charset="0"/>
                <a:cs typeface="Arial" pitchFamily="34" charset="0"/>
                <a:sym typeface="Arial" pitchFamily="34" charset="0"/>
              </a:rPr>
              <a:t>Hyogo U</a:t>
            </a:r>
          </a:p>
          <a:p>
            <a:pPr marL="6350" algn="r">
              <a:spcBef>
                <a:spcPts val="113"/>
              </a:spcBef>
            </a:pPr>
            <a:r>
              <a:rPr lang="en-US" sz="800">
                <a:solidFill>
                  <a:srgbClr val="FF0000"/>
                </a:solidFill>
                <a:latin typeface="Arial" pitchFamily="34" charset="0"/>
                <a:cs typeface="Arial" pitchFamily="34" charset="0"/>
                <a:sym typeface="Arial" pitchFamily="34" charset="0"/>
              </a:rPr>
              <a:t>Kyoto U</a:t>
            </a:r>
          </a:p>
          <a:p>
            <a:pPr marL="6350" algn="r">
              <a:spcBef>
                <a:spcPts val="113"/>
              </a:spcBef>
            </a:pPr>
            <a:r>
              <a:rPr lang="en-US" sz="800">
                <a:solidFill>
                  <a:srgbClr val="FF0000"/>
                </a:solidFill>
                <a:latin typeface="Arial" pitchFamily="34" charset="0"/>
                <a:cs typeface="Arial" pitchFamily="34" charset="0"/>
                <a:sym typeface="Arial" pitchFamily="34" charset="0"/>
              </a:rPr>
              <a:t>Kyushu U</a:t>
            </a:r>
          </a:p>
          <a:p>
            <a:pPr marL="6350" algn="r">
              <a:spcBef>
                <a:spcPts val="113"/>
              </a:spcBef>
            </a:pPr>
            <a:r>
              <a:rPr lang="en-US" sz="800">
                <a:solidFill>
                  <a:srgbClr val="FF0000"/>
                </a:solidFill>
                <a:latin typeface="Arial" pitchFamily="34" charset="0"/>
                <a:cs typeface="Arial" pitchFamily="34" charset="0"/>
                <a:sym typeface="Arial" pitchFamily="34" charset="0"/>
              </a:rPr>
              <a:t>Kyushu Tokai U</a:t>
            </a:r>
          </a:p>
          <a:p>
            <a:pPr marL="6350" algn="r">
              <a:spcBef>
                <a:spcPts val="113"/>
              </a:spcBef>
            </a:pPr>
            <a:r>
              <a:rPr lang="en-US" sz="800">
                <a:solidFill>
                  <a:srgbClr val="FF0000"/>
                </a:solidFill>
                <a:latin typeface="Arial" pitchFamily="34" charset="0"/>
                <a:cs typeface="Arial" pitchFamily="34" charset="0"/>
                <a:sym typeface="Arial" pitchFamily="34" charset="0"/>
              </a:rPr>
              <a:t>NIFS</a:t>
            </a:r>
          </a:p>
          <a:p>
            <a:pPr marL="6350" algn="r">
              <a:spcBef>
                <a:spcPts val="113"/>
              </a:spcBef>
            </a:pPr>
            <a:r>
              <a:rPr lang="en-US" sz="800">
                <a:solidFill>
                  <a:srgbClr val="FF0000"/>
                </a:solidFill>
                <a:latin typeface="Arial" pitchFamily="34" charset="0"/>
                <a:cs typeface="Arial" pitchFamily="34" charset="0"/>
                <a:sym typeface="Arial" pitchFamily="34" charset="0"/>
              </a:rPr>
              <a:t>Niigata U</a:t>
            </a:r>
          </a:p>
          <a:p>
            <a:pPr marL="6350" algn="r">
              <a:spcBef>
                <a:spcPts val="113"/>
              </a:spcBef>
            </a:pPr>
            <a:r>
              <a:rPr lang="en-US" sz="800">
                <a:solidFill>
                  <a:srgbClr val="FF0000"/>
                </a:solidFill>
                <a:latin typeface="Arial" pitchFamily="34" charset="0"/>
                <a:cs typeface="Arial" pitchFamily="34" charset="0"/>
                <a:sym typeface="Arial" pitchFamily="34" charset="0"/>
              </a:rPr>
              <a:t>U Tokyo</a:t>
            </a:r>
          </a:p>
          <a:p>
            <a:pPr marL="6350" algn="r">
              <a:spcBef>
                <a:spcPts val="113"/>
              </a:spcBef>
            </a:pPr>
            <a:r>
              <a:rPr lang="en-US" sz="800">
                <a:solidFill>
                  <a:srgbClr val="FF0000"/>
                </a:solidFill>
                <a:latin typeface="Arial" pitchFamily="34" charset="0"/>
                <a:cs typeface="Arial" pitchFamily="34" charset="0"/>
                <a:sym typeface="Arial" pitchFamily="34" charset="0"/>
              </a:rPr>
              <a:t>JAEA</a:t>
            </a:r>
          </a:p>
          <a:p>
            <a:pPr marL="6350" algn="r">
              <a:spcBef>
                <a:spcPts val="113"/>
              </a:spcBef>
            </a:pPr>
            <a:r>
              <a:rPr lang="en-US" sz="800">
                <a:solidFill>
                  <a:srgbClr val="FF0000"/>
                </a:solidFill>
                <a:latin typeface="Arial" pitchFamily="34" charset="0"/>
                <a:cs typeface="Arial" pitchFamily="34" charset="0"/>
                <a:sym typeface="Arial" pitchFamily="34" charset="0"/>
              </a:rPr>
              <a:t>Hebrew U</a:t>
            </a:r>
          </a:p>
          <a:p>
            <a:pPr marL="6350" algn="r">
              <a:spcBef>
                <a:spcPts val="113"/>
              </a:spcBef>
            </a:pPr>
            <a:r>
              <a:rPr lang="en-US" sz="800">
                <a:solidFill>
                  <a:srgbClr val="FF0000"/>
                </a:solidFill>
                <a:latin typeface="Arial" pitchFamily="34" charset="0"/>
                <a:cs typeface="Arial" pitchFamily="34" charset="0"/>
                <a:sym typeface="Arial" pitchFamily="34" charset="0"/>
              </a:rPr>
              <a:t>Ioffe Inst</a:t>
            </a:r>
          </a:p>
          <a:p>
            <a:pPr marL="6350" algn="r">
              <a:spcBef>
                <a:spcPts val="113"/>
              </a:spcBef>
            </a:pPr>
            <a:r>
              <a:rPr lang="en-US" sz="800">
                <a:solidFill>
                  <a:srgbClr val="FF0000"/>
                </a:solidFill>
                <a:latin typeface="Arial" pitchFamily="34" charset="0"/>
                <a:cs typeface="Arial" pitchFamily="34" charset="0"/>
                <a:sym typeface="Arial" pitchFamily="34" charset="0"/>
              </a:rPr>
              <a:t>RRC Kurchatov Inst</a:t>
            </a:r>
          </a:p>
          <a:p>
            <a:pPr marL="6350" algn="r">
              <a:spcBef>
                <a:spcPts val="113"/>
              </a:spcBef>
            </a:pPr>
            <a:r>
              <a:rPr lang="en-US" sz="800">
                <a:solidFill>
                  <a:srgbClr val="FF0000"/>
                </a:solidFill>
                <a:latin typeface="Arial" pitchFamily="34" charset="0"/>
                <a:cs typeface="Arial" pitchFamily="34" charset="0"/>
                <a:sym typeface="Arial" pitchFamily="34" charset="0"/>
              </a:rPr>
              <a:t>TRINITI</a:t>
            </a:r>
          </a:p>
          <a:p>
            <a:pPr marL="6350" algn="r">
              <a:spcBef>
                <a:spcPts val="113"/>
              </a:spcBef>
            </a:pPr>
            <a:r>
              <a:rPr lang="en-US" sz="800">
                <a:solidFill>
                  <a:srgbClr val="FF0000"/>
                </a:solidFill>
                <a:latin typeface="Arial" pitchFamily="34" charset="0"/>
                <a:cs typeface="Arial" pitchFamily="34" charset="0"/>
                <a:sym typeface="Arial" pitchFamily="34" charset="0"/>
              </a:rPr>
              <a:t>KBSI</a:t>
            </a:r>
          </a:p>
          <a:p>
            <a:pPr marL="6350" algn="r">
              <a:spcBef>
                <a:spcPts val="113"/>
              </a:spcBef>
            </a:pPr>
            <a:r>
              <a:rPr lang="en-US" sz="800">
                <a:solidFill>
                  <a:srgbClr val="FF0000"/>
                </a:solidFill>
                <a:latin typeface="Arial" pitchFamily="34" charset="0"/>
                <a:cs typeface="Arial" pitchFamily="34" charset="0"/>
                <a:sym typeface="Arial" pitchFamily="34" charset="0"/>
              </a:rPr>
              <a:t>KAIST</a:t>
            </a:r>
          </a:p>
          <a:p>
            <a:pPr marL="6350" algn="r">
              <a:spcBef>
                <a:spcPts val="113"/>
              </a:spcBef>
            </a:pPr>
            <a:r>
              <a:rPr lang="en-US" sz="800">
                <a:solidFill>
                  <a:srgbClr val="FF0000"/>
                </a:solidFill>
                <a:latin typeface="Arial" pitchFamily="34" charset="0"/>
                <a:cs typeface="Arial" pitchFamily="34" charset="0"/>
                <a:sym typeface="Arial" pitchFamily="34" charset="0"/>
              </a:rPr>
              <a:t>POSTECH</a:t>
            </a:r>
          </a:p>
          <a:p>
            <a:pPr marL="6350" algn="r">
              <a:spcBef>
                <a:spcPts val="113"/>
              </a:spcBef>
            </a:pPr>
            <a:r>
              <a:rPr lang="en-US" sz="800">
                <a:solidFill>
                  <a:srgbClr val="FF0000"/>
                </a:solidFill>
                <a:latin typeface="Arial" pitchFamily="34" charset="0"/>
                <a:cs typeface="Arial" pitchFamily="34" charset="0"/>
                <a:sym typeface="Arial" pitchFamily="34" charset="0"/>
              </a:rPr>
              <a:t>ASIPP</a:t>
            </a:r>
          </a:p>
          <a:p>
            <a:pPr marL="6350" algn="r">
              <a:spcBef>
                <a:spcPts val="113"/>
              </a:spcBef>
            </a:pPr>
            <a:r>
              <a:rPr lang="en-US" sz="800">
                <a:solidFill>
                  <a:srgbClr val="FF0000"/>
                </a:solidFill>
                <a:latin typeface="Arial" pitchFamily="34" charset="0"/>
                <a:cs typeface="Arial" pitchFamily="34" charset="0"/>
                <a:sym typeface="Arial" pitchFamily="34" charset="0"/>
              </a:rPr>
              <a:t>ENEA, Frascati</a:t>
            </a:r>
          </a:p>
          <a:p>
            <a:pPr marL="6350" algn="r">
              <a:spcBef>
                <a:spcPts val="113"/>
              </a:spcBef>
            </a:pPr>
            <a:r>
              <a:rPr lang="en-US" sz="800">
                <a:solidFill>
                  <a:srgbClr val="FF0000"/>
                </a:solidFill>
                <a:latin typeface="Arial" pitchFamily="34" charset="0"/>
                <a:cs typeface="Arial" pitchFamily="34" charset="0"/>
                <a:sym typeface="Arial" pitchFamily="34" charset="0"/>
              </a:rPr>
              <a:t>CEA, Cadarache</a:t>
            </a:r>
          </a:p>
          <a:p>
            <a:pPr marL="6350" algn="r">
              <a:spcBef>
                <a:spcPts val="113"/>
              </a:spcBef>
            </a:pPr>
            <a:r>
              <a:rPr lang="en-US" sz="800">
                <a:solidFill>
                  <a:srgbClr val="FF0000"/>
                </a:solidFill>
                <a:latin typeface="Arial" pitchFamily="34" charset="0"/>
                <a:cs typeface="Arial" pitchFamily="34" charset="0"/>
                <a:sym typeface="Arial" pitchFamily="34" charset="0"/>
              </a:rPr>
              <a:t>IPP, Jülich</a:t>
            </a:r>
          </a:p>
          <a:p>
            <a:pPr marL="6350" algn="r">
              <a:spcBef>
                <a:spcPts val="113"/>
              </a:spcBef>
            </a:pPr>
            <a:r>
              <a:rPr lang="en-US" sz="800">
                <a:solidFill>
                  <a:srgbClr val="FF0000"/>
                </a:solidFill>
                <a:latin typeface="Arial" pitchFamily="34" charset="0"/>
                <a:cs typeface="Arial" pitchFamily="34" charset="0"/>
                <a:sym typeface="Arial" pitchFamily="34" charset="0"/>
              </a:rPr>
              <a:t>IPP, Garching</a:t>
            </a:r>
          </a:p>
          <a:p>
            <a:pPr marL="6350" algn="r">
              <a:spcBef>
                <a:spcPts val="113"/>
              </a:spcBef>
            </a:pPr>
            <a:r>
              <a:rPr lang="en-US" sz="800">
                <a:solidFill>
                  <a:srgbClr val="FF0000"/>
                </a:solidFill>
                <a:latin typeface="Arial" pitchFamily="34" charset="0"/>
                <a:cs typeface="Arial" pitchFamily="34" charset="0"/>
                <a:sym typeface="Arial" pitchFamily="34" charset="0"/>
              </a:rPr>
              <a:t>ASCR, Czech Rep</a:t>
            </a:r>
          </a:p>
          <a:p>
            <a:pPr marL="6350" algn="r">
              <a:spcBef>
                <a:spcPts val="113"/>
              </a:spcBef>
            </a:pPr>
            <a:r>
              <a:rPr lang="en-US" sz="800">
                <a:solidFill>
                  <a:srgbClr val="FF0000"/>
                </a:solidFill>
                <a:latin typeface="Arial" pitchFamily="34" charset="0"/>
                <a:cs typeface="Arial" pitchFamily="34" charset="0"/>
                <a:sym typeface="Arial" pitchFamily="34" charset="0"/>
              </a:rPr>
              <a:t>U Quebec</a:t>
            </a:r>
          </a:p>
        </p:txBody>
      </p:sp>
      <p:sp>
        <p:nvSpPr>
          <p:cNvPr id="2061" name="Rectangle 24"/>
          <p:cNvSpPr>
            <a:spLocks/>
          </p:cNvSpPr>
          <p:nvPr/>
        </p:nvSpPr>
        <p:spPr bwMode="auto">
          <a:xfrm>
            <a:off x="831850" y="2286000"/>
            <a:ext cx="7391400" cy="457200"/>
          </a:xfrm>
          <a:prstGeom prst="rect">
            <a:avLst/>
          </a:prstGeom>
          <a:noFill/>
          <a:ln w="9525">
            <a:noFill/>
            <a:miter lim="800000"/>
            <a:headEnd/>
            <a:tailEnd/>
          </a:ln>
        </p:spPr>
        <p:txBody>
          <a:bodyPr lIns="50800" tIns="50800" rIns="108599" bIns="50800"/>
          <a:lstStyle/>
          <a:p>
            <a:pPr marL="6350" algn="ctr"/>
            <a:r>
              <a:rPr lang="en-US" sz="1800" i="0" dirty="0" smtClean="0">
                <a:solidFill>
                  <a:schemeClr val="accent2"/>
                </a:solidFill>
                <a:latin typeface="Arial" pitchFamily="34" charset="0"/>
                <a:cs typeface="Arial" pitchFamily="34" charset="0"/>
                <a:sym typeface="Arial" pitchFamily="34" charset="0"/>
              </a:rPr>
              <a:t>K</a:t>
            </a:r>
            <a:r>
              <a:rPr lang="en-US" sz="1800" i="0" dirty="0">
                <a:solidFill>
                  <a:schemeClr val="accent2"/>
                </a:solidFill>
                <a:latin typeface="Arial" pitchFamily="34" charset="0"/>
                <a:cs typeface="Arial" pitchFamily="34" charset="0"/>
                <a:sym typeface="Arial" pitchFamily="34" charset="0"/>
              </a:rPr>
              <a:t>. Tresemer, </a:t>
            </a:r>
            <a:r>
              <a:rPr lang="en-US" sz="1800" i="0" dirty="0" smtClean="0">
                <a:solidFill>
                  <a:schemeClr val="accent2"/>
                </a:solidFill>
                <a:latin typeface="Arial" pitchFamily="34" charset="0"/>
                <a:cs typeface="Arial" pitchFamily="34" charset="0"/>
                <a:sym typeface="Arial" pitchFamily="34" charset="0"/>
              </a:rPr>
              <a:t>M. Denault, J</a:t>
            </a:r>
            <a:r>
              <a:rPr lang="en-US" sz="1800" i="0" dirty="0">
                <a:solidFill>
                  <a:schemeClr val="accent2"/>
                </a:solidFill>
                <a:latin typeface="Arial" pitchFamily="34" charset="0"/>
                <a:cs typeface="Arial" pitchFamily="34" charset="0"/>
                <a:sym typeface="Arial" pitchFamily="34" charset="0"/>
              </a:rPr>
              <a:t>. </a:t>
            </a:r>
            <a:r>
              <a:rPr lang="en-US" sz="1800" i="0" dirty="0" smtClean="0">
                <a:solidFill>
                  <a:schemeClr val="accent2"/>
                </a:solidFill>
                <a:latin typeface="Arial" pitchFamily="34" charset="0"/>
                <a:cs typeface="Arial" pitchFamily="34" charset="0"/>
                <a:sym typeface="Arial" pitchFamily="34" charset="0"/>
              </a:rPr>
              <a:t>Winkelman, L. Bryant </a:t>
            </a:r>
            <a:endParaRPr lang="en-US" sz="1800" i="0" dirty="0">
              <a:solidFill>
                <a:schemeClr val="accent2"/>
              </a:solidFill>
              <a:latin typeface="Arial" pitchFamily="34" charset="0"/>
              <a:cs typeface="Arial" pitchFamily="34" charset="0"/>
              <a:sym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mtClean="0">
                <a:ea typeface="ＭＳ Ｐゴシック"/>
                <a:cs typeface="ＭＳ Ｐゴシック"/>
              </a:rPr>
              <a:t>Thermal Analysis for Between-Shot Cooling</a:t>
            </a:r>
          </a:p>
        </p:txBody>
      </p:sp>
      <p:sp>
        <p:nvSpPr>
          <p:cNvPr id="12291" name="Rectangle 3"/>
          <p:cNvSpPr>
            <a:spLocks noGrp="1" noChangeArrowheads="1"/>
          </p:cNvSpPr>
          <p:nvPr>
            <p:ph type="body" idx="1"/>
          </p:nvPr>
        </p:nvSpPr>
        <p:spPr/>
        <p:txBody>
          <a:bodyPr/>
          <a:lstStyle/>
          <a:p>
            <a:r>
              <a:rPr lang="en-US" dirty="0" smtClean="0">
                <a:ea typeface="ＭＳ Ｐゴシック"/>
                <a:cs typeface="ＭＳ Ｐゴシック"/>
              </a:rPr>
              <a:t>Worst case heat load on tile and backing plate</a:t>
            </a:r>
          </a:p>
          <a:p>
            <a:pPr lvl="1"/>
            <a:r>
              <a:rPr lang="en-US" dirty="0" smtClean="0">
                <a:ea typeface="ＭＳ Ｐゴシック"/>
              </a:rPr>
              <a:t>Ran test sample in ALGOR, simple shape</a:t>
            </a:r>
          </a:p>
          <a:p>
            <a:pPr lvl="2"/>
            <a:r>
              <a:rPr lang="en-US" dirty="0" smtClean="0">
                <a:ea typeface="ＭＳ Ｐゴシック"/>
              </a:rPr>
              <a:t>“Back of the envelope” Analysis</a:t>
            </a:r>
          </a:p>
          <a:p>
            <a:pPr lvl="2"/>
            <a:r>
              <a:rPr lang="en-US" dirty="0" smtClean="0">
                <a:ea typeface="ＭＳ Ｐゴシック"/>
              </a:rPr>
              <a:t>3”x1” slice of armor (tile and backing plate), 3/8” cooling tube, 20 minutes between shots </a:t>
            </a:r>
          </a:p>
          <a:p>
            <a:pPr lvl="2"/>
            <a:r>
              <a:rPr lang="en-US" dirty="0" smtClean="0">
                <a:ea typeface="ＭＳ Ｐゴシック"/>
              </a:rPr>
              <a:t>Determined time constant for cooling: ~70 seconds </a:t>
            </a:r>
          </a:p>
          <a:p>
            <a:pPr lvl="2"/>
            <a:endParaRPr lang="en-US" dirty="0" smtClean="0">
              <a:ea typeface="ＭＳ Ｐゴシック"/>
            </a:endParaRPr>
          </a:p>
          <a:p>
            <a:pPr lvl="1"/>
            <a:r>
              <a:rPr lang="en-US" dirty="0" smtClean="0">
                <a:ea typeface="ＭＳ Ｐゴシック"/>
              </a:rPr>
              <a:t>Preliminary results suggest cooling system adequate for in-between shot cooling </a:t>
            </a:r>
          </a:p>
          <a:p>
            <a:pPr lvl="3"/>
            <a:r>
              <a:rPr lang="en-US" dirty="0" smtClean="0">
                <a:ea typeface="ＭＳ Ｐゴシック"/>
              </a:rPr>
              <a:t>More tests needed to confirm. Numbers will be updated for FDR as analyses are completed</a:t>
            </a:r>
          </a:p>
          <a:p>
            <a:pPr lvl="1"/>
            <a:endParaRPr lang="en-US" dirty="0" smtClean="0">
              <a:ea typeface="ＭＳ Ｐゴシック"/>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ChangeAspect="1" noChangeArrowheads="1"/>
          </p:cNvPicPr>
          <p:nvPr/>
        </p:nvPicPr>
        <p:blipFill>
          <a:blip r:embed="rId2"/>
          <a:srcRect r="1796"/>
          <a:stretch>
            <a:fillRect/>
          </a:stretch>
        </p:blipFill>
        <p:spPr bwMode="auto">
          <a:xfrm>
            <a:off x="0" y="1258888"/>
            <a:ext cx="9144000" cy="5322887"/>
          </a:xfrm>
          <a:prstGeom prst="rect">
            <a:avLst/>
          </a:prstGeom>
          <a:noFill/>
          <a:ln w="15875" algn="ctr">
            <a:noFill/>
            <a:miter lim="800000"/>
            <a:headEnd/>
            <a:tailEnd/>
          </a:ln>
        </p:spPr>
      </p:pic>
      <p:sp>
        <p:nvSpPr>
          <p:cNvPr id="13315" name="Rectangle 2"/>
          <p:cNvSpPr>
            <a:spLocks noGrp="1" noChangeArrowheads="1"/>
          </p:cNvSpPr>
          <p:nvPr>
            <p:ph type="title"/>
          </p:nvPr>
        </p:nvSpPr>
        <p:spPr/>
        <p:txBody>
          <a:bodyPr/>
          <a:lstStyle/>
          <a:p>
            <a:r>
              <a:rPr lang="en-US" smtClean="0">
                <a:ea typeface="ＭＳ Ｐゴシック"/>
                <a:cs typeface="ＭＳ Ｐゴシック"/>
              </a:rPr>
              <a:t>Thermal Analysis for Between-Shot Cooling</a:t>
            </a:r>
          </a:p>
        </p:txBody>
      </p:sp>
      <p:sp>
        <p:nvSpPr>
          <p:cNvPr id="13316" name="Text Box 6"/>
          <p:cNvSpPr txBox="1">
            <a:spLocks noChangeArrowheads="1"/>
          </p:cNvSpPr>
          <p:nvPr/>
        </p:nvSpPr>
        <p:spPr bwMode="auto">
          <a:xfrm>
            <a:off x="7924800" y="3581400"/>
            <a:ext cx="1143000" cy="1006475"/>
          </a:xfrm>
          <a:prstGeom prst="rect">
            <a:avLst/>
          </a:prstGeom>
          <a:noFill/>
          <a:ln w="15875" algn="ctr">
            <a:noFill/>
            <a:miter lim="800000"/>
            <a:headEnd/>
            <a:tailEnd/>
          </a:ln>
        </p:spPr>
        <p:txBody>
          <a:bodyPr lIns="0" tIns="0" rIns="0" bIns="0">
            <a:spAutoFit/>
          </a:bodyPr>
          <a:lstStyle/>
          <a:p>
            <a:pPr>
              <a:spcBef>
                <a:spcPct val="50000"/>
              </a:spcBef>
              <a:buFontTx/>
              <a:buChar char="•"/>
            </a:pPr>
            <a:r>
              <a:rPr lang="en-US"/>
              <a:t>Graphite (ATJ)</a:t>
            </a:r>
          </a:p>
          <a:p>
            <a:pPr>
              <a:spcBef>
                <a:spcPct val="50000"/>
              </a:spcBef>
              <a:buFontTx/>
              <a:buChar char="•"/>
            </a:pPr>
            <a:endParaRPr lang="en-US"/>
          </a:p>
          <a:p>
            <a:pPr>
              <a:spcBef>
                <a:spcPct val="50000"/>
              </a:spcBef>
              <a:buFontTx/>
              <a:buChar char="•"/>
            </a:pPr>
            <a:endParaRPr lang="en-US"/>
          </a:p>
          <a:p>
            <a:pPr>
              <a:spcBef>
                <a:spcPct val="50000"/>
              </a:spcBef>
              <a:buFontTx/>
              <a:buChar char="•"/>
            </a:pPr>
            <a:r>
              <a:rPr lang="en-US"/>
              <a:t>Stainless Steel</a:t>
            </a:r>
          </a:p>
        </p:txBody>
      </p:sp>
      <p:sp>
        <p:nvSpPr>
          <p:cNvPr id="13317" name="Line 7"/>
          <p:cNvSpPr>
            <a:spLocks noChangeShapeType="1"/>
          </p:cNvSpPr>
          <p:nvPr/>
        </p:nvSpPr>
        <p:spPr bwMode="auto">
          <a:xfrm flipH="1">
            <a:off x="7391400" y="3657600"/>
            <a:ext cx="533400" cy="0"/>
          </a:xfrm>
          <a:prstGeom prst="line">
            <a:avLst/>
          </a:prstGeom>
          <a:noFill/>
          <a:ln w="15875">
            <a:solidFill>
              <a:schemeClr val="tx1"/>
            </a:solidFill>
            <a:round/>
            <a:headEnd/>
            <a:tailEnd type="triangle" w="med" len="med"/>
          </a:ln>
        </p:spPr>
        <p:txBody>
          <a:bodyPr lIns="0" tIns="0" rIns="0" bIns="0"/>
          <a:lstStyle/>
          <a:p>
            <a:endParaRPr lang="en-US"/>
          </a:p>
        </p:txBody>
      </p:sp>
      <p:sp>
        <p:nvSpPr>
          <p:cNvPr id="13318" name="Line 8"/>
          <p:cNvSpPr>
            <a:spLocks noChangeShapeType="1"/>
          </p:cNvSpPr>
          <p:nvPr/>
        </p:nvSpPr>
        <p:spPr bwMode="auto">
          <a:xfrm flipH="1">
            <a:off x="7391400" y="4495800"/>
            <a:ext cx="533400" cy="0"/>
          </a:xfrm>
          <a:prstGeom prst="line">
            <a:avLst/>
          </a:prstGeom>
          <a:noFill/>
          <a:ln w="15875">
            <a:solidFill>
              <a:schemeClr val="tx1"/>
            </a:solidFill>
            <a:round/>
            <a:headEnd/>
            <a:tailEnd type="triangle" w="med" len="med"/>
          </a:ln>
        </p:spPr>
        <p:txBody>
          <a:bodyPr lIns="0" tIns="0" rIns="0" bIns="0"/>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4" descr="jw-armor-new4 front view.JPG"/>
          <p:cNvPicPr>
            <a:picLocks noChangeAspect="1"/>
          </p:cNvPicPr>
          <p:nvPr/>
        </p:nvPicPr>
        <p:blipFill>
          <a:blip r:embed="rId2"/>
          <a:srcRect l="17374" t="27779" r="34544" b="24445"/>
          <a:stretch>
            <a:fillRect/>
          </a:stretch>
        </p:blipFill>
        <p:spPr bwMode="auto">
          <a:xfrm>
            <a:off x="1992313" y="1905000"/>
            <a:ext cx="5159375" cy="3962400"/>
          </a:xfrm>
          <a:prstGeom prst="rect">
            <a:avLst/>
          </a:prstGeom>
          <a:noFill/>
          <a:ln w="9525">
            <a:noFill/>
            <a:miter lim="800000"/>
            <a:headEnd/>
            <a:tailEnd/>
          </a:ln>
        </p:spPr>
      </p:pic>
      <p:sp>
        <p:nvSpPr>
          <p:cNvPr id="14339" name="Slide Number Placeholder 3"/>
          <p:cNvSpPr>
            <a:spLocks noGrp="1"/>
          </p:cNvSpPr>
          <p:nvPr>
            <p:ph type="sldNum" sz="quarter" idx="10"/>
          </p:nvPr>
        </p:nvSpPr>
        <p:spPr>
          <a:noFill/>
        </p:spPr>
        <p:txBody>
          <a:bodyPr/>
          <a:lstStyle/>
          <a:p>
            <a:fld id="{5E707B90-9488-4AAC-AFAC-6788670F924F}" type="slidenum">
              <a:rPr lang="en-US" smtClean="0">
                <a:latin typeface="Arial" pitchFamily="34" charset="0"/>
                <a:ea typeface="ＭＳ Ｐゴシック"/>
                <a:cs typeface="ＭＳ Ｐゴシック"/>
              </a:rPr>
              <a:pPr/>
              <a:t>12</a:t>
            </a:fld>
            <a:endParaRPr lang="en-US" smtClean="0">
              <a:latin typeface="Arial" pitchFamily="34" charset="0"/>
              <a:ea typeface="ＭＳ Ｐゴシック"/>
              <a:cs typeface="ＭＳ Ｐゴシック"/>
            </a:endParaRPr>
          </a:p>
        </p:txBody>
      </p:sp>
      <p:sp>
        <p:nvSpPr>
          <p:cNvPr id="14340" name="Rectangle 11"/>
          <p:cNvSpPr>
            <a:spLocks noGrp="1" noChangeArrowheads="1"/>
          </p:cNvSpPr>
          <p:nvPr>
            <p:ph type="title"/>
          </p:nvPr>
        </p:nvSpPr>
        <p:spPr/>
        <p:txBody>
          <a:bodyPr/>
          <a:lstStyle/>
          <a:p>
            <a:r>
              <a:rPr lang="en-US" smtClean="0">
                <a:ea typeface="ＭＳ Ｐゴシック"/>
                <a:cs typeface="ＭＳ Ｐゴシック"/>
              </a:rPr>
              <a:t>Armor Support System</a:t>
            </a:r>
          </a:p>
        </p:txBody>
      </p:sp>
      <p:sp>
        <p:nvSpPr>
          <p:cNvPr id="14341" name="Text Box 14"/>
          <p:cNvSpPr txBox="1">
            <a:spLocks noChangeArrowheads="1"/>
          </p:cNvSpPr>
          <p:nvPr/>
        </p:nvSpPr>
        <p:spPr bwMode="auto">
          <a:xfrm>
            <a:off x="7391400" y="1992312"/>
            <a:ext cx="1676400" cy="369888"/>
          </a:xfrm>
          <a:prstGeom prst="rect">
            <a:avLst/>
          </a:prstGeom>
          <a:noFill/>
          <a:ln w="15875" algn="ctr">
            <a:noFill/>
            <a:miter lim="800000"/>
            <a:headEnd/>
            <a:tailEnd/>
          </a:ln>
        </p:spPr>
        <p:txBody>
          <a:bodyPr lIns="0" tIns="0" rIns="0" bIns="0">
            <a:spAutoFit/>
          </a:bodyPr>
          <a:lstStyle/>
          <a:p>
            <a:pPr algn="ctr">
              <a:spcBef>
                <a:spcPct val="50000"/>
              </a:spcBef>
            </a:pPr>
            <a:r>
              <a:rPr lang="en-US" dirty="0"/>
              <a:t>Weld on studded pads (4 places)</a:t>
            </a:r>
          </a:p>
        </p:txBody>
      </p:sp>
      <p:sp>
        <p:nvSpPr>
          <p:cNvPr id="14342" name="Line 16"/>
          <p:cNvSpPr>
            <a:spLocks noChangeShapeType="1"/>
          </p:cNvSpPr>
          <p:nvPr/>
        </p:nvSpPr>
        <p:spPr bwMode="auto">
          <a:xfrm flipH="1">
            <a:off x="6858000" y="2057400"/>
            <a:ext cx="533400" cy="381000"/>
          </a:xfrm>
          <a:prstGeom prst="line">
            <a:avLst/>
          </a:prstGeom>
          <a:noFill/>
          <a:ln w="15875">
            <a:solidFill>
              <a:schemeClr val="tx1"/>
            </a:solidFill>
            <a:round/>
            <a:headEnd/>
            <a:tailEnd type="triangle" w="med" len="med"/>
          </a:ln>
        </p:spPr>
        <p:txBody>
          <a:bodyPr lIns="0" tIns="0" rIns="0" bIns="0"/>
          <a:lstStyle/>
          <a:p>
            <a:endParaRPr lang="en-US"/>
          </a:p>
        </p:txBody>
      </p:sp>
      <p:sp>
        <p:nvSpPr>
          <p:cNvPr id="14344" name="Text Box 19"/>
          <p:cNvSpPr txBox="1">
            <a:spLocks noChangeArrowheads="1"/>
          </p:cNvSpPr>
          <p:nvPr/>
        </p:nvSpPr>
        <p:spPr bwMode="auto">
          <a:xfrm>
            <a:off x="7391400" y="4495800"/>
            <a:ext cx="1524000" cy="184666"/>
          </a:xfrm>
          <a:prstGeom prst="rect">
            <a:avLst/>
          </a:prstGeom>
          <a:noFill/>
          <a:ln w="15875" algn="ctr">
            <a:noFill/>
            <a:miter lim="800000"/>
            <a:headEnd/>
            <a:tailEnd/>
          </a:ln>
        </p:spPr>
        <p:txBody>
          <a:bodyPr lIns="0" tIns="0" rIns="0" bIns="0">
            <a:spAutoFit/>
          </a:bodyPr>
          <a:lstStyle/>
          <a:p>
            <a:pPr algn="ctr">
              <a:spcBef>
                <a:spcPct val="50000"/>
              </a:spcBef>
            </a:pPr>
            <a:r>
              <a:rPr lang="en-US" dirty="0" smtClean="0"/>
              <a:t>Bay </a:t>
            </a:r>
            <a:r>
              <a:rPr lang="en-US" dirty="0"/>
              <a:t>I footprint</a:t>
            </a:r>
          </a:p>
        </p:txBody>
      </p:sp>
      <p:sp>
        <p:nvSpPr>
          <p:cNvPr id="14345" name="Line 20"/>
          <p:cNvSpPr>
            <a:spLocks noChangeShapeType="1"/>
          </p:cNvSpPr>
          <p:nvPr/>
        </p:nvSpPr>
        <p:spPr bwMode="auto">
          <a:xfrm flipH="1" flipV="1">
            <a:off x="6858000" y="4191000"/>
            <a:ext cx="762000" cy="381000"/>
          </a:xfrm>
          <a:prstGeom prst="line">
            <a:avLst/>
          </a:prstGeom>
          <a:noFill/>
          <a:ln w="15875">
            <a:solidFill>
              <a:schemeClr val="tx1"/>
            </a:solidFill>
            <a:round/>
            <a:headEnd/>
            <a:tailEnd type="triangle" w="med" len="med"/>
          </a:ln>
        </p:spPr>
        <p:txBody>
          <a:bodyPr lIns="0" tIns="0" rIns="0" bIns="0"/>
          <a:lstStyle/>
          <a:p>
            <a:endParaRPr lang="en-US"/>
          </a:p>
        </p:txBody>
      </p:sp>
      <p:sp>
        <p:nvSpPr>
          <p:cNvPr id="14346" name="Line 22"/>
          <p:cNvSpPr>
            <a:spLocks noChangeShapeType="1"/>
          </p:cNvSpPr>
          <p:nvPr/>
        </p:nvSpPr>
        <p:spPr bwMode="auto">
          <a:xfrm flipV="1">
            <a:off x="1752600" y="4343400"/>
            <a:ext cx="609600" cy="457200"/>
          </a:xfrm>
          <a:prstGeom prst="line">
            <a:avLst/>
          </a:prstGeom>
          <a:noFill/>
          <a:ln w="15875">
            <a:solidFill>
              <a:schemeClr val="tx1"/>
            </a:solidFill>
            <a:round/>
            <a:headEnd/>
            <a:tailEnd type="triangle" w="med" len="med"/>
          </a:ln>
        </p:spPr>
        <p:txBody>
          <a:bodyPr lIns="0" tIns="0" rIns="0" bIns="0"/>
          <a:lstStyle/>
          <a:p>
            <a:endParaRPr lang="en-US"/>
          </a:p>
        </p:txBody>
      </p:sp>
      <p:sp>
        <p:nvSpPr>
          <p:cNvPr id="14347" name="TextBox 13"/>
          <p:cNvSpPr txBox="1">
            <a:spLocks noChangeArrowheads="1"/>
          </p:cNvSpPr>
          <p:nvPr/>
        </p:nvSpPr>
        <p:spPr bwMode="auto">
          <a:xfrm>
            <a:off x="4184650" y="1143000"/>
            <a:ext cx="774700" cy="369888"/>
          </a:xfrm>
          <a:prstGeom prst="rect">
            <a:avLst/>
          </a:prstGeom>
          <a:noFill/>
          <a:ln w="9525">
            <a:noFill/>
            <a:miter lim="800000"/>
            <a:headEnd/>
            <a:tailEnd/>
          </a:ln>
        </p:spPr>
        <p:txBody>
          <a:bodyPr wrap="none">
            <a:spAutoFit/>
          </a:bodyPr>
          <a:lstStyle/>
          <a:p>
            <a:pPr>
              <a:spcBef>
                <a:spcPct val="20000"/>
              </a:spcBef>
            </a:pPr>
            <a:r>
              <a:rPr lang="en-US" sz="1800"/>
              <a:t>Front</a:t>
            </a:r>
          </a:p>
        </p:txBody>
      </p:sp>
      <p:sp>
        <p:nvSpPr>
          <p:cNvPr id="14348" name="Text Box 19"/>
          <p:cNvSpPr txBox="1">
            <a:spLocks noChangeArrowheads="1"/>
          </p:cNvSpPr>
          <p:nvPr/>
        </p:nvSpPr>
        <p:spPr bwMode="auto">
          <a:xfrm>
            <a:off x="381000" y="4724400"/>
            <a:ext cx="1524000" cy="184666"/>
          </a:xfrm>
          <a:prstGeom prst="rect">
            <a:avLst/>
          </a:prstGeom>
          <a:noFill/>
          <a:ln w="15875" algn="ctr">
            <a:noFill/>
            <a:miter lim="800000"/>
            <a:headEnd/>
            <a:tailEnd/>
          </a:ln>
        </p:spPr>
        <p:txBody>
          <a:bodyPr lIns="0" tIns="0" rIns="0" bIns="0">
            <a:spAutoFit/>
          </a:bodyPr>
          <a:lstStyle/>
          <a:p>
            <a:pPr algn="ctr">
              <a:spcBef>
                <a:spcPct val="50000"/>
              </a:spcBef>
            </a:pPr>
            <a:r>
              <a:rPr lang="en-US" dirty="0" smtClean="0"/>
              <a:t>Bay </a:t>
            </a:r>
            <a:r>
              <a:rPr lang="en-US" dirty="0"/>
              <a:t>G footprint</a:t>
            </a:r>
          </a:p>
        </p:txBody>
      </p:sp>
      <p:sp>
        <p:nvSpPr>
          <p:cNvPr id="14349" name="Text Box 19"/>
          <p:cNvSpPr txBox="1">
            <a:spLocks noChangeArrowheads="1"/>
          </p:cNvSpPr>
          <p:nvPr/>
        </p:nvSpPr>
        <p:spPr bwMode="auto">
          <a:xfrm>
            <a:off x="381000" y="2787650"/>
            <a:ext cx="1524000" cy="184150"/>
          </a:xfrm>
          <a:prstGeom prst="rect">
            <a:avLst/>
          </a:prstGeom>
          <a:noFill/>
          <a:ln w="15875" algn="ctr">
            <a:noFill/>
            <a:miter lim="800000"/>
            <a:headEnd/>
            <a:tailEnd/>
          </a:ln>
        </p:spPr>
        <p:txBody>
          <a:bodyPr lIns="0" tIns="0" rIns="0" bIns="0">
            <a:spAutoFit/>
          </a:bodyPr>
          <a:lstStyle/>
          <a:p>
            <a:pPr algn="ctr">
              <a:spcBef>
                <a:spcPct val="50000"/>
              </a:spcBef>
            </a:pPr>
            <a:r>
              <a:rPr lang="en-US" dirty="0"/>
              <a:t>MSE LIF Port</a:t>
            </a:r>
          </a:p>
        </p:txBody>
      </p:sp>
      <p:sp>
        <p:nvSpPr>
          <p:cNvPr id="14350" name="Line 22"/>
          <p:cNvSpPr>
            <a:spLocks noChangeShapeType="1"/>
          </p:cNvSpPr>
          <p:nvPr/>
        </p:nvSpPr>
        <p:spPr bwMode="auto">
          <a:xfrm>
            <a:off x="1676400" y="2895600"/>
            <a:ext cx="1295400" cy="914400"/>
          </a:xfrm>
          <a:prstGeom prst="line">
            <a:avLst/>
          </a:prstGeom>
          <a:noFill/>
          <a:ln w="15875">
            <a:solidFill>
              <a:schemeClr val="tx1"/>
            </a:solidFill>
            <a:round/>
            <a:headEnd/>
            <a:tailEnd type="triangle" w="med" len="med"/>
          </a:ln>
        </p:spPr>
        <p:txBody>
          <a:bodyPr lIns="0" tIns="0" rIns="0" bIns="0"/>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2" descr="jw-armor-new back.JPG"/>
          <p:cNvPicPr>
            <a:picLocks noChangeAspect="1"/>
          </p:cNvPicPr>
          <p:nvPr/>
        </p:nvPicPr>
        <p:blipFill>
          <a:blip r:embed="rId2"/>
          <a:srcRect l="19949" t="11111" r="14798" b="14444"/>
          <a:stretch>
            <a:fillRect/>
          </a:stretch>
        </p:blipFill>
        <p:spPr bwMode="auto">
          <a:xfrm>
            <a:off x="2171700" y="1635125"/>
            <a:ext cx="4800600" cy="4232275"/>
          </a:xfrm>
          <a:prstGeom prst="rect">
            <a:avLst/>
          </a:prstGeom>
          <a:noFill/>
          <a:ln w="9525">
            <a:noFill/>
            <a:miter lim="800000"/>
            <a:headEnd/>
            <a:tailEnd/>
          </a:ln>
        </p:spPr>
      </p:pic>
      <p:sp>
        <p:nvSpPr>
          <p:cNvPr id="15363" name="Slide Number Placeholder 3"/>
          <p:cNvSpPr>
            <a:spLocks noGrp="1"/>
          </p:cNvSpPr>
          <p:nvPr>
            <p:ph type="sldNum" sz="quarter" idx="10"/>
          </p:nvPr>
        </p:nvSpPr>
        <p:spPr>
          <a:noFill/>
        </p:spPr>
        <p:txBody>
          <a:bodyPr/>
          <a:lstStyle/>
          <a:p>
            <a:fld id="{E2A96853-D75F-4D07-8093-FAAC708FAA79}" type="slidenum">
              <a:rPr lang="en-US" smtClean="0">
                <a:latin typeface="Arial" pitchFamily="34" charset="0"/>
                <a:ea typeface="ＭＳ Ｐゴシック"/>
                <a:cs typeface="ＭＳ Ｐゴシック"/>
              </a:rPr>
              <a:pPr/>
              <a:t>13</a:t>
            </a:fld>
            <a:endParaRPr lang="en-US" smtClean="0">
              <a:latin typeface="Arial" pitchFamily="34" charset="0"/>
              <a:ea typeface="ＭＳ Ｐゴシック"/>
              <a:cs typeface="ＭＳ Ｐゴシック"/>
            </a:endParaRPr>
          </a:p>
        </p:txBody>
      </p:sp>
      <p:sp>
        <p:nvSpPr>
          <p:cNvPr id="15364" name="Rectangle 2"/>
          <p:cNvSpPr>
            <a:spLocks noGrp="1" noChangeArrowheads="1"/>
          </p:cNvSpPr>
          <p:nvPr>
            <p:ph type="title"/>
          </p:nvPr>
        </p:nvSpPr>
        <p:spPr/>
        <p:txBody>
          <a:bodyPr/>
          <a:lstStyle/>
          <a:p>
            <a:r>
              <a:rPr lang="en-US" smtClean="0">
                <a:ea typeface="ＭＳ Ｐゴシック"/>
                <a:cs typeface="ＭＳ Ｐゴシック"/>
              </a:rPr>
              <a:t>Armor Support System</a:t>
            </a:r>
          </a:p>
        </p:txBody>
      </p:sp>
      <p:sp>
        <p:nvSpPr>
          <p:cNvPr id="15365" name="Text Box 5"/>
          <p:cNvSpPr txBox="1">
            <a:spLocks noChangeArrowheads="1"/>
          </p:cNvSpPr>
          <p:nvPr/>
        </p:nvSpPr>
        <p:spPr bwMode="auto">
          <a:xfrm>
            <a:off x="3810000" y="5867400"/>
            <a:ext cx="1752600" cy="369888"/>
          </a:xfrm>
          <a:prstGeom prst="rect">
            <a:avLst/>
          </a:prstGeom>
          <a:noFill/>
          <a:ln w="15875" algn="ctr">
            <a:noFill/>
            <a:miter lim="800000"/>
            <a:headEnd/>
            <a:tailEnd/>
          </a:ln>
        </p:spPr>
        <p:txBody>
          <a:bodyPr lIns="0" tIns="0" rIns="0" bIns="0">
            <a:spAutoFit/>
          </a:bodyPr>
          <a:lstStyle/>
          <a:p>
            <a:pPr algn="ctr">
              <a:spcBef>
                <a:spcPct val="50000"/>
              </a:spcBef>
            </a:pPr>
            <a:r>
              <a:rPr lang="en-US"/>
              <a:t>Redesigned Bay H supports </a:t>
            </a:r>
          </a:p>
        </p:txBody>
      </p:sp>
      <p:sp>
        <p:nvSpPr>
          <p:cNvPr id="15366" name="Line 6"/>
          <p:cNvSpPr>
            <a:spLocks noChangeShapeType="1"/>
          </p:cNvSpPr>
          <p:nvPr/>
        </p:nvSpPr>
        <p:spPr bwMode="auto">
          <a:xfrm flipV="1">
            <a:off x="4572000" y="4191000"/>
            <a:ext cx="381000" cy="1676400"/>
          </a:xfrm>
          <a:prstGeom prst="line">
            <a:avLst/>
          </a:prstGeom>
          <a:noFill/>
          <a:ln w="15875">
            <a:solidFill>
              <a:schemeClr val="tx1"/>
            </a:solidFill>
            <a:round/>
            <a:headEnd/>
            <a:tailEnd type="triangle" w="med" len="med"/>
          </a:ln>
        </p:spPr>
        <p:txBody>
          <a:bodyPr lIns="0" tIns="0" rIns="0" bIns="0"/>
          <a:lstStyle/>
          <a:p>
            <a:endParaRPr lang="en-US"/>
          </a:p>
        </p:txBody>
      </p:sp>
      <p:sp>
        <p:nvSpPr>
          <p:cNvPr id="15367" name="Line 7"/>
          <p:cNvSpPr>
            <a:spLocks noChangeShapeType="1"/>
          </p:cNvSpPr>
          <p:nvPr/>
        </p:nvSpPr>
        <p:spPr bwMode="auto">
          <a:xfrm flipH="1" flipV="1">
            <a:off x="3810000" y="4114800"/>
            <a:ext cx="685800" cy="1752600"/>
          </a:xfrm>
          <a:prstGeom prst="line">
            <a:avLst/>
          </a:prstGeom>
          <a:noFill/>
          <a:ln w="15875">
            <a:solidFill>
              <a:schemeClr val="tx1"/>
            </a:solidFill>
            <a:round/>
            <a:headEnd/>
            <a:tailEnd type="triangle" w="med" len="med"/>
          </a:ln>
        </p:spPr>
        <p:txBody>
          <a:bodyPr lIns="0" tIns="0" rIns="0" bIns="0"/>
          <a:lstStyle/>
          <a:p>
            <a:endParaRPr lang="en-US"/>
          </a:p>
        </p:txBody>
      </p:sp>
      <p:sp>
        <p:nvSpPr>
          <p:cNvPr id="15368" name="Text Box 8"/>
          <p:cNvSpPr txBox="1">
            <a:spLocks noChangeArrowheads="1"/>
          </p:cNvSpPr>
          <p:nvPr/>
        </p:nvSpPr>
        <p:spPr bwMode="auto">
          <a:xfrm>
            <a:off x="7162800" y="5562600"/>
            <a:ext cx="1676400" cy="184666"/>
          </a:xfrm>
          <a:prstGeom prst="rect">
            <a:avLst/>
          </a:prstGeom>
          <a:noFill/>
          <a:ln w="15875" algn="ctr">
            <a:noFill/>
            <a:miter lim="800000"/>
            <a:headEnd/>
            <a:tailEnd/>
          </a:ln>
        </p:spPr>
        <p:txBody>
          <a:bodyPr lIns="0" tIns="0" rIns="0" bIns="0">
            <a:spAutoFit/>
          </a:bodyPr>
          <a:lstStyle/>
          <a:p>
            <a:pPr algn="ctr">
              <a:spcBef>
                <a:spcPct val="50000"/>
              </a:spcBef>
            </a:pPr>
            <a:r>
              <a:rPr lang="en-US" dirty="0"/>
              <a:t>Bay G </a:t>
            </a:r>
            <a:r>
              <a:rPr lang="en-US" dirty="0" smtClean="0"/>
              <a:t>support</a:t>
            </a:r>
            <a:endParaRPr lang="en-US" dirty="0"/>
          </a:p>
        </p:txBody>
      </p:sp>
      <p:sp>
        <p:nvSpPr>
          <p:cNvPr id="15369" name="Line 9"/>
          <p:cNvSpPr>
            <a:spLocks noChangeShapeType="1"/>
          </p:cNvSpPr>
          <p:nvPr/>
        </p:nvSpPr>
        <p:spPr bwMode="auto">
          <a:xfrm flipH="1" flipV="1">
            <a:off x="6553200" y="3962400"/>
            <a:ext cx="1524000" cy="1600200"/>
          </a:xfrm>
          <a:prstGeom prst="line">
            <a:avLst/>
          </a:prstGeom>
          <a:noFill/>
          <a:ln w="15875">
            <a:solidFill>
              <a:schemeClr val="tx1"/>
            </a:solidFill>
            <a:round/>
            <a:headEnd/>
            <a:tailEnd type="triangle" w="med" len="med"/>
          </a:ln>
        </p:spPr>
        <p:txBody>
          <a:bodyPr lIns="0" tIns="0" rIns="0" bIns="0"/>
          <a:lstStyle/>
          <a:p>
            <a:endParaRPr lang="en-US"/>
          </a:p>
        </p:txBody>
      </p:sp>
      <p:sp>
        <p:nvSpPr>
          <p:cNvPr id="15370" name="TextBox 11"/>
          <p:cNvSpPr txBox="1">
            <a:spLocks noChangeArrowheads="1"/>
          </p:cNvSpPr>
          <p:nvPr/>
        </p:nvSpPr>
        <p:spPr bwMode="auto">
          <a:xfrm>
            <a:off x="4203700" y="1143000"/>
            <a:ext cx="736600" cy="369888"/>
          </a:xfrm>
          <a:prstGeom prst="rect">
            <a:avLst/>
          </a:prstGeom>
          <a:noFill/>
          <a:ln w="9525">
            <a:noFill/>
            <a:miter lim="800000"/>
            <a:headEnd/>
            <a:tailEnd/>
          </a:ln>
        </p:spPr>
        <p:txBody>
          <a:bodyPr wrap="none">
            <a:spAutoFit/>
          </a:bodyPr>
          <a:lstStyle/>
          <a:p>
            <a:pPr>
              <a:spcBef>
                <a:spcPct val="20000"/>
              </a:spcBef>
            </a:pPr>
            <a:r>
              <a:rPr lang="en-US" sz="1800"/>
              <a:t>Back</a:t>
            </a:r>
          </a:p>
        </p:txBody>
      </p:sp>
      <p:sp>
        <p:nvSpPr>
          <p:cNvPr id="11" name="Text Box 8"/>
          <p:cNvSpPr txBox="1">
            <a:spLocks noChangeArrowheads="1"/>
          </p:cNvSpPr>
          <p:nvPr/>
        </p:nvSpPr>
        <p:spPr bwMode="auto">
          <a:xfrm>
            <a:off x="152400" y="4191000"/>
            <a:ext cx="1676400" cy="184666"/>
          </a:xfrm>
          <a:prstGeom prst="rect">
            <a:avLst/>
          </a:prstGeom>
          <a:noFill/>
          <a:ln w="15875" algn="ctr">
            <a:noFill/>
            <a:miter lim="800000"/>
            <a:headEnd/>
            <a:tailEnd/>
          </a:ln>
        </p:spPr>
        <p:txBody>
          <a:bodyPr lIns="0" tIns="0" rIns="0" bIns="0">
            <a:spAutoFit/>
          </a:bodyPr>
          <a:lstStyle/>
          <a:p>
            <a:pPr algn="ctr">
              <a:spcBef>
                <a:spcPct val="50000"/>
              </a:spcBef>
            </a:pPr>
            <a:r>
              <a:rPr lang="en-US" dirty="0"/>
              <a:t>Bay </a:t>
            </a:r>
            <a:r>
              <a:rPr lang="en-US" dirty="0" smtClean="0"/>
              <a:t>I support</a:t>
            </a:r>
            <a:endParaRPr lang="en-US" dirty="0"/>
          </a:p>
        </p:txBody>
      </p:sp>
      <p:sp>
        <p:nvSpPr>
          <p:cNvPr id="12" name="Line 9"/>
          <p:cNvSpPr>
            <a:spLocks noChangeShapeType="1"/>
          </p:cNvSpPr>
          <p:nvPr/>
        </p:nvSpPr>
        <p:spPr bwMode="auto">
          <a:xfrm flipV="1">
            <a:off x="990600" y="3657600"/>
            <a:ext cx="1371600" cy="457200"/>
          </a:xfrm>
          <a:prstGeom prst="line">
            <a:avLst/>
          </a:prstGeom>
          <a:noFill/>
          <a:ln w="15875">
            <a:solidFill>
              <a:schemeClr val="tx1"/>
            </a:solidFill>
            <a:round/>
            <a:headEnd/>
            <a:tailEnd type="triangle" w="med" len="med"/>
          </a:ln>
        </p:spPr>
        <p:txBody>
          <a:bodyPr lIns="0" tIns="0" rIns="0" bIns="0"/>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0"/>
          </p:nvPr>
        </p:nvSpPr>
        <p:spPr>
          <a:noFill/>
        </p:spPr>
        <p:txBody>
          <a:bodyPr/>
          <a:lstStyle/>
          <a:p>
            <a:fld id="{34A306E2-F2EA-4445-85D1-59942E6D6961}" type="slidenum">
              <a:rPr lang="en-US" smtClean="0">
                <a:latin typeface="Arial" pitchFamily="34" charset="0"/>
                <a:ea typeface="ＭＳ Ｐゴシック"/>
                <a:cs typeface="ＭＳ Ｐゴシック"/>
              </a:rPr>
              <a:pPr/>
              <a:t>14</a:t>
            </a:fld>
            <a:endParaRPr lang="en-US" smtClean="0">
              <a:latin typeface="Arial" pitchFamily="34" charset="0"/>
              <a:ea typeface="ＭＳ Ｐゴシック"/>
              <a:cs typeface="ＭＳ Ｐゴシック"/>
            </a:endParaRPr>
          </a:p>
        </p:txBody>
      </p:sp>
      <p:pic>
        <p:nvPicPr>
          <p:cNvPr id="16387" name="Picture 4"/>
          <p:cNvPicPr>
            <a:picLocks noChangeAspect="1" noChangeArrowheads="1"/>
          </p:cNvPicPr>
          <p:nvPr/>
        </p:nvPicPr>
        <p:blipFill>
          <a:blip r:embed="rId2"/>
          <a:srcRect/>
          <a:stretch>
            <a:fillRect/>
          </a:stretch>
        </p:blipFill>
        <p:spPr bwMode="auto">
          <a:xfrm>
            <a:off x="1219200" y="1143000"/>
            <a:ext cx="6705600" cy="4629150"/>
          </a:xfrm>
          <a:prstGeom prst="rect">
            <a:avLst/>
          </a:prstGeom>
          <a:noFill/>
          <a:ln w="28575">
            <a:solidFill>
              <a:schemeClr val="tx1"/>
            </a:solidFill>
            <a:miter lim="800000"/>
            <a:headEnd/>
            <a:tailEnd/>
          </a:ln>
        </p:spPr>
      </p:pic>
      <p:sp>
        <p:nvSpPr>
          <p:cNvPr id="6" name="Rectangle 6"/>
          <p:cNvSpPr>
            <a:spLocks noChangeArrowheads="1"/>
          </p:cNvSpPr>
          <p:nvPr/>
        </p:nvSpPr>
        <p:spPr bwMode="auto">
          <a:xfrm>
            <a:off x="723900" y="5943600"/>
            <a:ext cx="7696200" cy="685800"/>
          </a:xfrm>
          <a:prstGeom prst="rect">
            <a:avLst/>
          </a:prstGeom>
          <a:solidFill>
            <a:schemeClr val="bg1"/>
          </a:solidFill>
          <a:ln w="9525">
            <a:solidFill>
              <a:schemeClr val="tx1"/>
            </a:solidFill>
            <a:miter lim="800000"/>
            <a:headEnd/>
            <a:tailEnd/>
          </a:ln>
          <a:effectLst>
            <a:outerShdw dist="107763" dir="13500000" algn="ctr" rotWithShape="0">
              <a:schemeClr val="bg2">
                <a:alpha val="50000"/>
              </a:schemeClr>
            </a:outerShdw>
          </a:effectLst>
        </p:spPr>
        <p:txBody>
          <a:bodyPr wrap="none" lIns="91435" tIns="45718" rIns="91435" bIns="45718" anchor="ctr"/>
          <a:lstStyle/>
          <a:p>
            <a:pPr algn="ctr">
              <a:spcBef>
                <a:spcPct val="20000"/>
              </a:spcBef>
              <a:buFontTx/>
              <a:buChar char="•"/>
              <a:defRPr/>
            </a:pPr>
            <a:r>
              <a:rPr lang="en-US" dirty="0">
                <a:latin typeface="Helvetica" pitchFamily="1" charset="0"/>
                <a:ea typeface="ＭＳ Ｐゴシック" pitchFamily="34" charset="-128"/>
                <a:cs typeface="+mn-cs"/>
              </a:rPr>
              <a:t>The Solid Model is Symmetric about 2 planes</a:t>
            </a:r>
          </a:p>
          <a:p>
            <a:pPr algn="ctr">
              <a:spcBef>
                <a:spcPct val="20000"/>
              </a:spcBef>
              <a:buFontTx/>
              <a:buChar char="•"/>
              <a:defRPr/>
            </a:pPr>
            <a:r>
              <a:rPr lang="en-US" dirty="0">
                <a:latin typeface="Helvetica" pitchFamily="1" charset="0"/>
                <a:ea typeface="ＭＳ Ｐゴシック" pitchFamily="34" charset="-128"/>
                <a:cs typeface="+mn-cs"/>
              </a:rPr>
              <a:t>Only ¼ of Armor model will be included in the FE analysis</a:t>
            </a:r>
          </a:p>
        </p:txBody>
      </p:sp>
      <p:sp>
        <p:nvSpPr>
          <p:cNvPr id="7" name="Rectangle 2"/>
          <p:cNvSpPr txBox="1">
            <a:spLocks noChangeArrowheads="1"/>
          </p:cNvSpPr>
          <p:nvPr/>
        </p:nvSpPr>
        <p:spPr bwMode="auto">
          <a:xfrm>
            <a:off x="0" y="0"/>
            <a:ext cx="9144000" cy="914400"/>
          </a:xfrm>
          <a:prstGeom prst="rect">
            <a:avLst/>
          </a:prstGeom>
          <a:noFill/>
          <a:ln w="9525">
            <a:noFill/>
            <a:miter lim="800000"/>
            <a:headEnd/>
            <a:tailEnd/>
          </a:ln>
        </p:spPr>
        <p:txBody>
          <a:bodyPr lIns="91435" tIns="45718" rIns="91435" bIns="45718" anchor="ctr"/>
          <a:lstStyle/>
          <a:p>
            <a:pPr algn="ctr" eaLnBrk="0" hangingPunct="0">
              <a:defRPr/>
            </a:pPr>
            <a:r>
              <a:rPr lang="en-US" sz="2400" i="0" kern="0" dirty="0">
                <a:solidFill>
                  <a:schemeClr val="accent2"/>
                </a:solidFill>
                <a:latin typeface="+mj-lt"/>
                <a:ea typeface="+mj-ea"/>
                <a:cs typeface="+mj-cs"/>
              </a:rPr>
              <a:t>Neutral Beam Armor Solid Model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0"/>
          </p:nvPr>
        </p:nvSpPr>
        <p:spPr>
          <a:noFill/>
        </p:spPr>
        <p:txBody>
          <a:bodyPr/>
          <a:lstStyle/>
          <a:p>
            <a:fld id="{EC395E46-E5ED-4647-989E-77C013E779FB}" type="slidenum">
              <a:rPr lang="en-US" smtClean="0">
                <a:latin typeface="Arial" pitchFamily="34" charset="0"/>
                <a:ea typeface="ＭＳ Ｐゴシック"/>
                <a:cs typeface="ＭＳ Ｐゴシック"/>
              </a:rPr>
              <a:pPr/>
              <a:t>15</a:t>
            </a:fld>
            <a:endParaRPr lang="en-US" smtClean="0">
              <a:latin typeface="Arial" pitchFamily="34" charset="0"/>
              <a:ea typeface="ＭＳ Ｐゴシック"/>
              <a:cs typeface="ＭＳ Ｐゴシック"/>
            </a:endParaRPr>
          </a:p>
        </p:txBody>
      </p:sp>
      <p:sp>
        <p:nvSpPr>
          <p:cNvPr id="17411" name="Rectangle 2"/>
          <p:cNvSpPr>
            <a:spLocks noGrp="1" noChangeArrowheads="1"/>
          </p:cNvSpPr>
          <p:nvPr>
            <p:ph type="title"/>
          </p:nvPr>
        </p:nvSpPr>
        <p:spPr>
          <a:xfrm>
            <a:off x="0" y="90488"/>
            <a:ext cx="9144000" cy="876300"/>
          </a:xfrm>
        </p:spPr>
        <p:txBody>
          <a:bodyPr/>
          <a:lstStyle/>
          <a:p>
            <a:r>
              <a:rPr lang="en-US" smtClean="0">
                <a:ea typeface="ＭＳ Ｐゴシック"/>
                <a:cs typeface="ＭＳ Ｐゴシック"/>
              </a:rPr>
              <a:t>Transient Dynamic Von Mises Stress </a:t>
            </a:r>
            <a:br>
              <a:rPr lang="en-US" smtClean="0">
                <a:ea typeface="ＭＳ Ｐゴシック"/>
                <a:cs typeface="ＭＳ Ｐゴシック"/>
              </a:rPr>
            </a:br>
            <a:r>
              <a:rPr lang="en-US" sz="1000" smtClean="0">
                <a:ea typeface="ＭＳ Ｐゴシック"/>
                <a:cs typeface="ＭＳ Ｐゴシック"/>
              </a:rPr>
              <a:t>(Outboard Displacement Disruption)</a:t>
            </a:r>
          </a:p>
        </p:txBody>
      </p:sp>
      <p:grpSp>
        <p:nvGrpSpPr>
          <p:cNvPr id="17412" name="Group 25"/>
          <p:cNvGrpSpPr>
            <a:grpSpLocks/>
          </p:cNvGrpSpPr>
          <p:nvPr/>
        </p:nvGrpSpPr>
        <p:grpSpPr bwMode="auto">
          <a:xfrm>
            <a:off x="341313" y="1066800"/>
            <a:ext cx="7351712" cy="4900613"/>
            <a:chOff x="228600" y="1066800"/>
            <a:chExt cx="7352675" cy="4900613"/>
          </a:xfrm>
        </p:grpSpPr>
        <p:sp>
          <p:nvSpPr>
            <p:cNvPr id="17414" name="Text Box 6"/>
            <p:cNvSpPr txBox="1">
              <a:spLocks noChangeArrowheads="1"/>
            </p:cNvSpPr>
            <p:nvPr/>
          </p:nvSpPr>
          <p:spPr bwMode="auto">
            <a:xfrm>
              <a:off x="3894138" y="4343400"/>
              <a:ext cx="2819400" cy="274638"/>
            </a:xfrm>
            <a:prstGeom prst="rect">
              <a:avLst/>
            </a:prstGeom>
            <a:noFill/>
            <a:ln w="9525">
              <a:noFill/>
              <a:miter lim="800000"/>
              <a:headEnd/>
              <a:tailEnd/>
            </a:ln>
          </p:spPr>
          <p:txBody>
            <a:bodyPr>
              <a:spAutoFit/>
            </a:bodyPr>
            <a:lstStyle/>
            <a:p>
              <a:pPr>
                <a:spcBef>
                  <a:spcPct val="50000"/>
                </a:spcBef>
                <a:buFontTx/>
                <a:buChar char="•"/>
              </a:pPr>
              <a:r>
                <a:rPr lang="en-US"/>
                <a:t>Max Stress = 1.6e7 Pa = 2,320 psi</a:t>
              </a:r>
            </a:p>
          </p:txBody>
        </p:sp>
        <p:sp>
          <p:nvSpPr>
            <p:cNvPr id="17415" name="Line 7"/>
            <p:cNvSpPr>
              <a:spLocks noChangeShapeType="1"/>
            </p:cNvSpPr>
            <p:nvPr/>
          </p:nvSpPr>
          <p:spPr bwMode="auto">
            <a:xfrm flipH="1" flipV="1">
              <a:off x="3048000" y="3941763"/>
              <a:ext cx="914400" cy="533400"/>
            </a:xfrm>
            <a:prstGeom prst="line">
              <a:avLst/>
            </a:prstGeom>
            <a:noFill/>
            <a:ln w="9525">
              <a:solidFill>
                <a:schemeClr val="tx1"/>
              </a:solidFill>
              <a:round/>
              <a:headEnd/>
              <a:tailEnd type="triangle" w="med" len="med"/>
            </a:ln>
          </p:spPr>
          <p:txBody>
            <a:bodyPr/>
            <a:lstStyle/>
            <a:p>
              <a:endParaRPr lang="en-US"/>
            </a:p>
          </p:txBody>
        </p:sp>
        <p:pic>
          <p:nvPicPr>
            <p:cNvPr id="17416" name="Picture 12" descr="Stress_Step7"/>
            <p:cNvPicPr>
              <a:picLocks noChangeAspect="1" noChangeArrowheads="1"/>
            </p:cNvPicPr>
            <p:nvPr/>
          </p:nvPicPr>
          <p:blipFill>
            <a:blip r:embed="rId2"/>
            <a:srcRect r="10902"/>
            <a:stretch>
              <a:fillRect/>
            </a:stretch>
          </p:blipFill>
          <p:spPr bwMode="auto">
            <a:xfrm>
              <a:off x="1409075" y="1066800"/>
              <a:ext cx="6172200" cy="4900613"/>
            </a:xfrm>
            <a:prstGeom prst="rect">
              <a:avLst/>
            </a:prstGeom>
            <a:noFill/>
            <a:ln w="9525">
              <a:noFill/>
              <a:miter lim="800000"/>
              <a:headEnd/>
              <a:tailEnd/>
            </a:ln>
          </p:spPr>
        </p:pic>
        <p:sp>
          <p:nvSpPr>
            <p:cNvPr id="17417" name="Text Box 13"/>
            <p:cNvSpPr txBox="1">
              <a:spLocks noChangeArrowheads="1"/>
            </p:cNvSpPr>
            <p:nvPr/>
          </p:nvSpPr>
          <p:spPr bwMode="auto">
            <a:xfrm>
              <a:off x="1473200" y="1368425"/>
              <a:ext cx="1295400" cy="244475"/>
            </a:xfrm>
            <a:prstGeom prst="rect">
              <a:avLst/>
            </a:prstGeom>
            <a:noFill/>
            <a:ln w="9525">
              <a:noFill/>
              <a:miter lim="800000"/>
              <a:headEnd/>
              <a:tailEnd/>
            </a:ln>
          </p:spPr>
          <p:txBody>
            <a:bodyPr>
              <a:spAutoFit/>
            </a:bodyPr>
            <a:lstStyle/>
            <a:p>
              <a:pPr>
                <a:spcBef>
                  <a:spcPct val="50000"/>
                </a:spcBef>
                <a:buFontTx/>
                <a:buChar char="•"/>
              </a:pPr>
              <a:r>
                <a:rPr lang="en-US" sz="1000"/>
                <a:t>Vessel Interface</a:t>
              </a:r>
            </a:p>
          </p:txBody>
        </p:sp>
        <p:sp>
          <p:nvSpPr>
            <p:cNvPr id="17418" name="Line 14"/>
            <p:cNvSpPr>
              <a:spLocks noChangeShapeType="1"/>
            </p:cNvSpPr>
            <p:nvPr/>
          </p:nvSpPr>
          <p:spPr bwMode="auto">
            <a:xfrm>
              <a:off x="2527300" y="1524000"/>
              <a:ext cx="1981200" cy="685800"/>
            </a:xfrm>
            <a:prstGeom prst="line">
              <a:avLst/>
            </a:prstGeom>
            <a:noFill/>
            <a:ln w="9525">
              <a:solidFill>
                <a:srgbClr val="FF0000"/>
              </a:solidFill>
              <a:round/>
              <a:headEnd/>
              <a:tailEnd type="triangle" w="med" len="med"/>
            </a:ln>
          </p:spPr>
          <p:txBody>
            <a:bodyPr/>
            <a:lstStyle/>
            <a:p>
              <a:endParaRPr lang="en-US"/>
            </a:p>
          </p:txBody>
        </p:sp>
        <p:sp>
          <p:nvSpPr>
            <p:cNvPr id="17419" name="Text Box 15"/>
            <p:cNvSpPr txBox="1">
              <a:spLocks noChangeArrowheads="1"/>
            </p:cNvSpPr>
            <p:nvPr/>
          </p:nvSpPr>
          <p:spPr bwMode="auto">
            <a:xfrm>
              <a:off x="914400" y="2133600"/>
              <a:ext cx="1295400" cy="244475"/>
            </a:xfrm>
            <a:prstGeom prst="rect">
              <a:avLst/>
            </a:prstGeom>
            <a:solidFill>
              <a:schemeClr val="bg1"/>
            </a:solidFill>
            <a:ln w="9525">
              <a:noFill/>
              <a:miter lim="800000"/>
              <a:headEnd/>
              <a:tailEnd/>
            </a:ln>
          </p:spPr>
          <p:txBody>
            <a:bodyPr>
              <a:spAutoFit/>
            </a:bodyPr>
            <a:lstStyle/>
            <a:p>
              <a:pPr>
                <a:spcBef>
                  <a:spcPct val="50000"/>
                </a:spcBef>
                <a:buFontTx/>
                <a:buChar char="•"/>
              </a:pPr>
              <a:r>
                <a:rPr lang="en-US" sz="1000"/>
                <a:t>Weld Interface</a:t>
              </a:r>
            </a:p>
          </p:txBody>
        </p:sp>
        <p:sp>
          <p:nvSpPr>
            <p:cNvPr id="17420" name="Line 16"/>
            <p:cNvSpPr>
              <a:spLocks noChangeShapeType="1"/>
            </p:cNvSpPr>
            <p:nvPr/>
          </p:nvSpPr>
          <p:spPr bwMode="auto">
            <a:xfrm>
              <a:off x="1905000" y="2286000"/>
              <a:ext cx="1600200" cy="457200"/>
            </a:xfrm>
            <a:prstGeom prst="line">
              <a:avLst/>
            </a:prstGeom>
            <a:noFill/>
            <a:ln w="9525">
              <a:solidFill>
                <a:srgbClr val="FF0000"/>
              </a:solidFill>
              <a:round/>
              <a:headEnd/>
              <a:tailEnd type="triangle" w="med" len="med"/>
            </a:ln>
          </p:spPr>
          <p:txBody>
            <a:bodyPr/>
            <a:lstStyle/>
            <a:p>
              <a:endParaRPr lang="en-US"/>
            </a:p>
          </p:txBody>
        </p:sp>
        <p:sp>
          <p:nvSpPr>
            <p:cNvPr id="17421" name="Text Box 17"/>
            <p:cNvSpPr txBox="1">
              <a:spLocks noChangeArrowheads="1"/>
            </p:cNvSpPr>
            <p:nvPr/>
          </p:nvSpPr>
          <p:spPr bwMode="auto">
            <a:xfrm>
              <a:off x="914400" y="3273425"/>
              <a:ext cx="990600" cy="244475"/>
            </a:xfrm>
            <a:prstGeom prst="rect">
              <a:avLst/>
            </a:prstGeom>
            <a:solidFill>
              <a:schemeClr val="bg1"/>
            </a:solidFill>
            <a:ln w="9525">
              <a:noFill/>
              <a:miter lim="800000"/>
              <a:headEnd/>
              <a:tailEnd/>
            </a:ln>
          </p:spPr>
          <p:txBody>
            <a:bodyPr>
              <a:spAutoFit/>
            </a:bodyPr>
            <a:lstStyle/>
            <a:p>
              <a:pPr>
                <a:spcBef>
                  <a:spcPct val="50000"/>
                </a:spcBef>
                <a:buFontTx/>
                <a:buChar char="•"/>
              </a:pPr>
              <a:r>
                <a:rPr lang="en-US" sz="1000"/>
                <a:t>Bolt Stress </a:t>
              </a:r>
            </a:p>
          </p:txBody>
        </p:sp>
        <p:sp>
          <p:nvSpPr>
            <p:cNvPr id="17422" name="Line 18"/>
            <p:cNvSpPr>
              <a:spLocks noChangeShapeType="1"/>
            </p:cNvSpPr>
            <p:nvPr/>
          </p:nvSpPr>
          <p:spPr bwMode="auto">
            <a:xfrm flipV="1">
              <a:off x="1736725" y="3084513"/>
              <a:ext cx="1905000" cy="304800"/>
            </a:xfrm>
            <a:prstGeom prst="line">
              <a:avLst/>
            </a:prstGeom>
            <a:noFill/>
            <a:ln w="9525">
              <a:solidFill>
                <a:srgbClr val="FF0000"/>
              </a:solidFill>
              <a:round/>
              <a:headEnd/>
              <a:tailEnd type="triangle" w="med" len="med"/>
            </a:ln>
          </p:spPr>
          <p:txBody>
            <a:bodyPr/>
            <a:lstStyle/>
            <a:p>
              <a:endParaRPr lang="en-US"/>
            </a:p>
          </p:txBody>
        </p:sp>
        <p:sp>
          <p:nvSpPr>
            <p:cNvPr id="17423" name="Text Box 19"/>
            <p:cNvSpPr txBox="1">
              <a:spLocks noChangeArrowheads="1"/>
            </p:cNvSpPr>
            <p:nvPr/>
          </p:nvSpPr>
          <p:spPr bwMode="auto">
            <a:xfrm>
              <a:off x="5029200" y="5562600"/>
              <a:ext cx="1066800" cy="244475"/>
            </a:xfrm>
            <a:prstGeom prst="rect">
              <a:avLst/>
            </a:prstGeom>
            <a:noFill/>
            <a:ln w="9525">
              <a:noFill/>
              <a:miter lim="800000"/>
              <a:headEnd/>
              <a:tailEnd/>
            </a:ln>
          </p:spPr>
          <p:txBody>
            <a:bodyPr>
              <a:spAutoFit/>
            </a:bodyPr>
            <a:lstStyle/>
            <a:p>
              <a:pPr>
                <a:spcBef>
                  <a:spcPct val="50000"/>
                </a:spcBef>
                <a:buFontTx/>
                <a:buChar char="•"/>
              </a:pPr>
              <a:r>
                <a:rPr lang="en-US" sz="1000"/>
                <a:t>Flange 2</a:t>
              </a:r>
            </a:p>
          </p:txBody>
        </p:sp>
        <p:sp>
          <p:nvSpPr>
            <p:cNvPr id="17424" name="Line 20"/>
            <p:cNvSpPr>
              <a:spLocks noChangeShapeType="1"/>
            </p:cNvSpPr>
            <p:nvPr/>
          </p:nvSpPr>
          <p:spPr bwMode="auto">
            <a:xfrm flipH="1" flipV="1">
              <a:off x="4648200" y="5105400"/>
              <a:ext cx="457200" cy="533400"/>
            </a:xfrm>
            <a:prstGeom prst="line">
              <a:avLst/>
            </a:prstGeom>
            <a:noFill/>
            <a:ln w="9525">
              <a:solidFill>
                <a:srgbClr val="FF0000"/>
              </a:solidFill>
              <a:round/>
              <a:headEnd/>
              <a:tailEnd type="triangle" w="med" len="med"/>
            </a:ln>
          </p:spPr>
          <p:txBody>
            <a:bodyPr/>
            <a:lstStyle/>
            <a:p>
              <a:endParaRPr lang="en-US"/>
            </a:p>
          </p:txBody>
        </p:sp>
        <p:sp>
          <p:nvSpPr>
            <p:cNvPr id="17425" name="Text Box 21"/>
            <p:cNvSpPr txBox="1">
              <a:spLocks noChangeArrowheads="1"/>
            </p:cNvSpPr>
            <p:nvPr/>
          </p:nvSpPr>
          <p:spPr bwMode="auto">
            <a:xfrm>
              <a:off x="4953000" y="3657600"/>
              <a:ext cx="1066800" cy="244475"/>
            </a:xfrm>
            <a:prstGeom prst="rect">
              <a:avLst/>
            </a:prstGeom>
            <a:noFill/>
            <a:ln w="9525">
              <a:noFill/>
              <a:miter lim="800000"/>
              <a:headEnd/>
              <a:tailEnd/>
            </a:ln>
          </p:spPr>
          <p:txBody>
            <a:bodyPr>
              <a:spAutoFit/>
            </a:bodyPr>
            <a:lstStyle/>
            <a:p>
              <a:pPr>
                <a:spcBef>
                  <a:spcPct val="50000"/>
                </a:spcBef>
                <a:buFontTx/>
                <a:buChar char="•"/>
              </a:pPr>
              <a:r>
                <a:rPr lang="en-US" sz="1000"/>
                <a:t>Flange 1</a:t>
              </a:r>
            </a:p>
          </p:txBody>
        </p:sp>
        <p:sp>
          <p:nvSpPr>
            <p:cNvPr id="17426" name="Line 22"/>
            <p:cNvSpPr>
              <a:spLocks noChangeShapeType="1"/>
            </p:cNvSpPr>
            <p:nvPr/>
          </p:nvSpPr>
          <p:spPr bwMode="auto">
            <a:xfrm flipH="1">
              <a:off x="4800600" y="3865563"/>
              <a:ext cx="381000" cy="304800"/>
            </a:xfrm>
            <a:prstGeom prst="line">
              <a:avLst/>
            </a:prstGeom>
            <a:noFill/>
            <a:ln w="9525">
              <a:solidFill>
                <a:srgbClr val="FF0000"/>
              </a:solidFill>
              <a:round/>
              <a:headEnd/>
              <a:tailEnd type="triangle" w="med" len="med"/>
            </a:ln>
          </p:spPr>
          <p:txBody>
            <a:bodyPr/>
            <a:lstStyle/>
            <a:p>
              <a:endParaRPr lang="en-US"/>
            </a:p>
          </p:txBody>
        </p:sp>
        <p:sp>
          <p:nvSpPr>
            <p:cNvPr id="17427" name="Text Box 23"/>
            <p:cNvSpPr txBox="1">
              <a:spLocks noChangeArrowheads="1"/>
            </p:cNvSpPr>
            <p:nvPr/>
          </p:nvSpPr>
          <p:spPr bwMode="auto">
            <a:xfrm>
              <a:off x="228600" y="2743200"/>
              <a:ext cx="1066800" cy="244475"/>
            </a:xfrm>
            <a:prstGeom prst="rect">
              <a:avLst/>
            </a:prstGeom>
            <a:noFill/>
            <a:ln w="9525">
              <a:noFill/>
              <a:miter lim="800000"/>
              <a:headEnd/>
              <a:tailEnd/>
            </a:ln>
          </p:spPr>
          <p:txBody>
            <a:bodyPr>
              <a:spAutoFit/>
            </a:bodyPr>
            <a:lstStyle/>
            <a:p>
              <a:pPr>
                <a:spcBef>
                  <a:spcPct val="50000"/>
                </a:spcBef>
                <a:buFontTx/>
                <a:buChar char="•"/>
              </a:pPr>
              <a:r>
                <a:rPr lang="en-US" sz="1000"/>
                <a:t>Vessel Edge 1</a:t>
              </a:r>
            </a:p>
          </p:txBody>
        </p:sp>
        <p:sp>
          <p:nvSpPr>
            <p:cNvPr id="17428" name="Line 24"/>
            <p:cNvSpPr>
              <a:spLocks noChangeShapeType="1"/>
            </p:cNvSpPr>
            <p:nvPr/>
          </p:nvSpPr>
          <p:spPr bwMode="auto">
            <a:xfrm>
              <a:off x="1219200" y="2895600"/>
              <a:ext cx="1371600" cy="76200"/>
            </a:xfrm>
            <a:prstGeom prst="line">
              <a:avLst/>
            </a:prstGeom>
            <a:noFill/>
            <a:ln w="9525">
              <a:solidFill>
                <a:srgbClr val="FF0000"/>
              </a:solidFill>
              <a:round/>
              <a:headEnd/>
              <a:tailEnd type="triangle" w="med" len="med"/>
            </a:ln>
          </p:spPr>
          <p:txBody>
            <a:bodyPr/>
            <a:lstStyle/>
            <a:p>
              <a:endParaRPr lang="en-US"/>
            </a:p>
          </p:txBody>
        </p:sp>
        <p:sp>
          <p:nvSpPr>
            <p:cNvPr id="17429" name="Text Box 25"/>
            <p:cNvSpPr txBox="1">
              <a:spLocks noChangeArrowheads="1"/>
            </p:cNvSpPr>
            <p:nvPr/>
          </p:nvSpPr>
          <p:spPr bwMode="auto">
            <a:xfrm>
              <a:off x="4953000" y="4191000"/>
              <a:ext cx="1066800" cy="244475"/>
            </a:xfrm>
            <a:prstGeom prst="rect">
              <a:avLst/>
            </a:prstGeom>
            <a:noFill/>
            <a:ln w="9525">
              <a:noFill/>
              <a:miter lim="800000"/>
              <a:headEnd/>
              <a:tailEnd/>
            </a:ln>
          </p:spPr>
          <p:txBody>
            <a:bodyPr>
              <a:spAutoFit/>
            </a:bodyPr>
            <a:lstStyle/>
            <a:p>
              <a:pPr>
                <a:spcBef>
                  <a:spcPct val="50000"/>
                </a:spcBef>
                <a:buFontTx/>
                <a:buChar char="•"/>
              </a:pPr>
              <a:r>
                <a:rPr lang="en-US" sz="1000"/>
                <a:t>Vessel Edge 2</a:t>
              </a:r>
            </a:p>
          </p:txBody>
        </p:sp>
        <p:sp>
          <p:nvSpPr>
            <p:cNvPr id="17430" name="Line 26"/>
            <p:cNvSpPr>
              <a:spLocks noChangeShapeType="1"/>
            </p:cNvSpPr>
            <p:nvPr/>
          </p:nvSpPr>
          <p:spPr bwMode="auto">
            <a:xfrm flipH="1">
              <a:off x="5181600" y="4419600"/>
              <a:ext cx="457200" cy="609600"/>
            </a:xfrm>
            <a:prstGeom prst="line">
              <a:avLst/>
            </a:prstGeom>
            <a:noFill/>
            <a:ln w="9525">
              <a:solidFill>
                <a:srgbClr val="FF0000"/>
              </a:solidFill>
              <a:round/>
              <a:headEnd/>
              <a:tailEnd type="triangle" w="med" len="med"/>
            </a:ln>
          </p:spPr>
          <p:txBody>
            <a:bodyPr/>
            <a:lstStyle/>
            <a:p>
              <a:endParaRPr lang="en-US"/>
            </a:p>
          </p:txBody>
        </p:sp>
        <p:sp>
          <p:nvSpPr>
            <p:cNvPr id="17431" name="Text Box 27"/>
            <p:cNvSpPr txBox="1">
              <a:spLocks noChangeArrowheads="1"/>
            </p:cNvSpPr>
            <p:nvPr/>
          </p:nvSpPr>
          <p:spPr bwMode="auto">
            <a:xfrm>
              <a:off x="2743200" y="1143000"/>
              <a:ext cx="1295400" cy="244475"/>
            </a:xfrm>
            <a:prstGeom prst="rect">
              <a:avLst/>
            </a:prstGeom>
            <a:noFill/>
            <a:ln w="9525">
              <a:noFill/>
              <a:miter lim="800000"/>
              <a:headEnd/>
              <a:tailEnd/>
            </a:ln>
          </p:spPr>
          <p:txBody>
            <a:bodyPr>
              <a:spAutoFit/>
            </a:bodyPr>
            <a:lstStyle/>
            <a:p>
              <a:pPr>
                <a:spcBef>
                  <a:spcPct val="50000"/>
                </a:spcBef>
                <a:buFontTx/>
                <a:buChar char="•"/>
              </a:pPr>
              <a:r>
                <a:rPr lang="en-US" sz="1000"/>
                <a:t>Plate Support</a:t>
              </a:r>
            </a:p>
          </p:txBody>
        </p:sp>
        <p:sp>
          <p:nvSpPr>
            <p:cNvPr id="17432" name="Line 28"/>
            <p:cNvSpPr>
              <a:spLocks noChangeShapeType="1"/>
            </p:cNvSpPr>
            <p:nvPr/>
          </p:nvSpPr>
          <p:spPr bwMode="auto">
            <a:xfrm>
              <a:off x="3200400" y="1295400"/>
              <a:ext cx="533400" cy="381000"/>
            </a:xfrm>
            <a:prstGeom prst="line">
              <a:avLst/>
            </a:prstGeom>
            <a:noFill/>
            <a:ln w="9525">
              <a:solidFill>
                <a:srgbClr val="FF0000"/>
              </a:solidFill>
              <a:round/>
              <a:headEnd/>
              <a:tailEnd type="triangle" w="med" len="med"/>
            </a:ln>
          </p:spPr>
          <p:txBody>
            <a:bodyPr/>
            <a:lstStyle/>
            <a:p>
              <a:endParaRPr lang="en-US"/>
            </a:p>
          </p:txBody>
        </p:sp>
      </p:grpSp>
      <p:sp>
        <p:nvSpPr>
          <p:cNvPr id="25" name="Rectangle 5"/>
          <p:cNvSpPr>
            <a:spLocks noChangeArrowheads="1"/>
          </p:cNvSpPr>
          <p:nvPr/>
        </p:nvSpPr>
        <p:spPr bwMode="auto">
          <a:xfrm>
            <a:off x="914400" y="6096000"/>
            <a:ext cx="7315200" cy="609600"/>
          </a:xfrm>
          <a:prstGeom prst="rect">
            <a:avLst/>
          </a:prstGeom>
          <a:solidFill>
            <a:schemeClr val="bg1"/>
          </a:solidFill>
          <a:ln w="9525">
            <a:solidFill>
              <a:schemeClr val="tx1"/>
            </a:solidFill>
            <a:miter lim="800000"/>
            <a:headEnd/>
            <a:tailEnd/>
          </a:ln>
          <a:effectLst>
            <a:outerShdw dist="107763" dir="13500000" algn="ctr" rotWithShape="0">
              <a:schemeClr val="bg2">
                <a:alpha val="50000"/>
              </a:schemeClr>
            </a:outerShdw>
          </a:effectLst>
        </p:spPr>
        <p:txBody>
          <a:bodyPr wrap="none" anchor="ctr"/>
          <a:lstStyle/>
          <a:p>
            <a:pPr algn="ctr">
              <a:spcBef>
                <a:spcPct val="20000"/>
              </a:spcBef>
              <a:buFontTx/>
              <a:buChar char="•"/>
              <a:defRPr/>
            </a:pPr>
            <a:r>
              <a:rPr lang="en-US" dirty="0">
                <a:latin typeface="Helvetica" pitchFamily="1" charset="0"/>
                <a:ea typeface="ＭＳ Ｐゴシック" pitchFamily="34" charset="-128"/>
                <a:cs typeface="+mn-cs"/>
              </a:rPr>
              <a:t>The Transient Equivalent Stress at Max Current is less than 10 </a:t>
            </a:r>
            <a:r>
              <a:rPr lang="en-US" dirty="0" err="1">
                <a:latin typeface="Helvetica" pitchFamily="1" charset="0"/>
                <a:ea typeface="ＭＳ Ｐゴシック" pitchFamily="34" charset="-128"/>
                <a:cs typeface="+mn-cs"/>
              </a:rPr>
              <a:t>Ksi</a:t>
            </a:r>
            <a:endParaRPr lang="en-US" dirty="0">
              <a:latin typeface="Helvetica" pitchFamily="1" charset="0"/>
              <a:ea typeface="ＭＳ Ｐゴシック" pitchFamily="34" charset="-128"/>
              <a:cs typeface="+mn-cs"/>
            </a:endParaRPr>
          </a:p>
          <a:p>
            <a:pPr algn="ctr">
              <a:spcBef>
                <a:spcPct val="20000"/>
              </a:spcBef>
              <a:buFontTx/>
              <a:buChar char="•"/>
              <a:defRPr/>
            </a:pPr>
            <a:r>
              <a:rPr lang="en-US" dirty="0">
                <a:latin typeface="Helvetica" pitchFamily="1" charset="0"/>
                <a:ea typeface="ＭＳ Ｐゴシック" pitchFamily="34" charset="-128"/>
                <a:cs typeface="+mn-cs"/>
              </a:rPr>
              <a:t>and well within the material strength capacity </a:t>
            </a:r>
            <a:r>
              <a:rPr lang="en-US" sz="1600" dirty="0">
                <a:latin typeface="Helvetica" pitchFamily="1" charset="0"/>
                <a:ea typeface="ＭＳ Ｐゴシック" pitchFamily="34" charset="-128"/>
                <a:cs typeface="+mn-cs"/>
              </a:rPr>
              <a:t>(Based on Merged Solids)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0"/>
          </p:nvPr>
        </p:nvSpPr>
        <p:spPr>
          <a:noFill/>
        </p:spPr>
        <p:txBody>
          <a:bodyPr/>
          <a:lstStyle/>
          <a:p>
            <a:fld id="{B08BB2E9-C4D4-499D-9AE3-3EA7FD727C06}" type="slidenum">
              <a:rPr lang="en-US" smtClean="0">
                <a:latin typeface="Arial" pitchFamily="34" charset="0"/>
                <a:ea typeface="ＭＳ Ｐゴシック"/>
                <a:cs typeface="ＭＳ Ｐゴシック"/>
              </a:rPr>
              <a:pPr/>
              <a:t>16</a:t>
            </a:fld>
            <a:endParaRPr lang="en-US" smtClean="0">
              <a:latin typeface="Arial" pitchFamily="34" charset="0"/>
              <a:ea typeface="ＭＳ Ｐゴシック"/>
              <a:cs typeface="ＭＳ Ｐゴシック"/>
            </a:endParaRPr>
          </a:p>
        </p:txBody>
      </p:sp>
      <p:sp>
        <p:nvSpPr>
          <p:cNvPr id="18435" name="Rectangle 2"/>
          <p:cNvSpPr>
            <a:spLocks noGrp="1" noChangeArrowheads="1"/>
          </p:cNvSpPr>
          <p:nvPr>
            <p:ph type="title"/>
          </p:nvPr>
        </p:nvSpPr>
        <p:spPr>
          <a:xfrm>
            <a:off x="0" y="90488"/>
            <a:ext cx="9144000" cy="876300"/>
          </a:xfrm>
        </p:spPr>
        <p:txBody>
          <a:bodyPr/>
          <a:lstStyle/>
          <a:p>
            <a:r>
              <a:rPr lang="en-US" smtClean="0">
                <a:ea typeface="ＭＳ Ｐゴシック"/>
                <a:cs typeface="ＭＳ Ｐゴシック"/>
              </a:rPr>
              <a:t>Thermal Growth</a:t>
            </a:r>
          </a:p>
        </p:txBody>
      </p:sp>
      <p:pic>
        <p:nvPicPr>
          <p:cNvPr id="18436" name="Picture 5" descr="Bakeout temps ALGOR.JPG"/>
          <p:cNvPicPr>
            <a:picLocks noChangeAspect="1"/>
          </p:cNvPicPr>
          <p:nvPr/>
        </p:nvPicPr>
        <p:blipFill>
          <a:blip r:embed="rId2"/>
          <a:srcRect/>
          <a:stretch>
            <a:fillRect/>
          </a:stretch>
        </p:blipFill>
        <p:spPr bwMode="auto">
          <a:xfrm>
            <a:off x="2768600" y="1219200"/>
            <a:ext cx="5994400" cy="5057775"/>
          </a:xfrm>
          <a:prstGeom prst="rect">
            <a:avLst/>
          </a:prstGeom>
          <a:noFill/>
          <a:ln w="9525">
            <a:noFill/>
            <a:miter lim="800000"/>
            <a:headEnd/>
            <a:tailEnd/>
          </a:ln>
        </p:spPr>
      </p:pic>
      <p:sp>
        <p:nvSpPr>
          <p:cNvPr id="18437" name="Content Placeholder 2"/>
          <p:cNvSpPr>
            <a:spLocks noGrp="1"/>
          </p:cNvSpPr>
          <p:nvPr>
            <p:ph idx="1"/>
          </p:nvPr>
        </p:nvSpPr>
        <p:spPr>
          <a:xfrm>
            <a:off x="-76200" y="1981200"/>
            <a:ext cx="2895600" cy="4038600"/>
          </a:xfrm>
        </p:spPr>
        <p:txBody>
          <a:bodyPr/>
          <a:lstStyle/>
          <a:p>
            <a:r>
              <a:rPr lang="en-US" sz="1800" smtClean="0">
                <a:ea typeface="ＭＳ Ｐゴシック"/>
                <a:cs typeface="ＭＳ Ｐゴシック"/>
              </a:rPr>
              <a:t>Addressed potential thermal growth issues with the new armor constraints</a:t>
            </a:r>
          </a:p>
          <a:p>
            <a:pPr lvl="1"/>
            <a:r>
              <a:rPr lang="en-US" sz="1600" smtClean="0">
                <a:ea typeface="ＭＳ Ｐゴシック"/>
              </a:rPr>
              <a:t>Used bake-out temps as an example</a:t>
            </a:r>
          </a:p>
          <a:p>
            <a:pPr lvl="1"/>
            <a:r>
              <a:rPr lang="en-US" sz="1600" smtClean="0">
                <a:ea typeface="ＭＳ Ｐゴシック"/>
              </a:rPr>
              <a:t>Shows that SS plates grow “up and out”</a:t>
            </a:r>
          </a:p>
          <a:p>
            <a:pPr lvl="1"/>
            <a:r>
              <a:rPr lang="en-US" sz="1600" smtClean="0">
                <a:ea typeface="ＭＳ Ｐゴシック"/>
              </a:rPr>
              <a:t>Do not cause tile interference</a:t>
            </a:r>
          </a:p>
          <a:p>
            <a:pPr lvl="1"/>
            <a:endParaRPr lang="en-US" smtClean="0">
              <a:ea typeface="ＭＳ Ｐゴシック"/>
            </a:endParaRPr>
          </a:p>
          <a:p>
            <a:pPr lvl="3">
              <a:buFontTx/>
              <a:buNone/>
            </a:pPr>
            <a:endParaRPr lang="en-US" smtClean="0">
              <a:ea typeface="ＭＳ Ｐゴシック"/>
            </a:endParaRPr>
          </a:p>
          <a:p>
            <a:pPr lvl="4">
              <a:buFontTx/>
              <a:buNone/>
            </a:pPr>
            <a:r>
              <a:rPr lang="en-US" smtClean="0">
                <a:ea typeface="ＭＳ Ｐゴシック"/>
              </a:rPr>
              <a:t>	</a:t>
            </a:r>
          </a:p>
          <a:p>
            <a:pPr lvl="4"/>
            <a:endParaRPr lang="en-US" smtClean="0">
              <a:ea typeface="ＭＳ Ｐゴシック"/>
            </a:endParaRPr>
          </a:p>
          <a:p>
            <a:pPr lvl="3"/>
            <a:endParaRPr lang="en-US" smtClean="0">
              <a:ea typeface="ＭＳ Ｐゴシック"/>
            </a:endParaRPr>
          </a:p>
          <a:p>
            <a:pPr lvl="3"/>
            <a:endParaRPr lang="en-US" smtClean="0">
              <a:ea typeface="ＭＳ Ｐゴシック"/>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0"/>
          </p:nvPr>
        </p:nvSpPr>
        <p:spPr>
          <a:noFill/>
        </p:spPr>
        <p:txBody>
          <a:bodyPr/>
          <a:lstStyle/>
          <a:p>
            <a:fld id="{CE9A825F-2108-4502-A914-344F83294B56}" type="slidenum">
              <a:rPr lang="en-US" smtClean="0">
                <a:latin typeface="Arial" pitchFamily="34" charset="0"/>
                <a:ea typeface="ＭＳ Ｐゴシック"/>
                <a:cs typeface="ＭＳ Ｐゴシック"/>
              </a:rPr>
              <a:pPr/>
              <a:t>17</a:t>
            </a:fld>
            <a:endParaRPr lang="en-US" smtClean="0">
              <a:latin typeface="Arial" pitchFamily="34" charset="0"/>
              <a:ea typeface="ＭＳ Ｐゴシック"/>
              <a:cs typeface="ＭＳ Ｐゴシック"/>
            </a:endParaRPr>
          </a:p>
        </p:txBody>
      </p:sp>
      <p:sp>
        <p:nvSpPr>
          <p:cNvPr id="19459" name="Rectangle 2"/>
          <p:cNvSpPr>
            <a:spLocks noGrp="1" noChangeArrowheads="1"/>
          </p:cNvSpPr>
          <p:nvPr>
            <p:ph type="title"/>
          </p:nvPr>
        </p:nvSpPr>
        <p:spPr>
          <a:xfrm>
            <a:off x="0" y="90488"/>
            <a:ext cx="9144000" cy="876300"/>
          </a:xfrm>
        </p:spPr>
        <p:txBody>
          <a:bodyPr/>
          <a:lstStyle/>
          <a:p>
            <a:r>
              <a:rPr lang="en-US" smtClean="0">
                <a:ea typeface="ＭＳ Ｐゴシック"/>
                <a:cs typeface="ＭＳ Ｐゴシック"/>
              </a:rPr>
              <a:t>Thermal Growth</a:t>
            </a:r>
          </a:p>
        </p:txBody>
      </p:sp>
      <p:sp>
        <p:nvSpPr>
          <p:cNvPr id="19460" name="Content Placeholder 2"/>
          <p:cNvSpPr>
            <a:spLocks noGrp="1"/>
          </p:cNvSpPr>
          <p:nvPr>
            <p:ph idx="1"/>
          </p:nvPr>
        </p:nvSpPr>
        <p:spPr>
          <a:xfrm>
            <a:off x="-76200" y="1981200"/>
            <a:ext cx="2895600" cy="4038600"/>
          </a:xfrm>
        </p:spPr>
        <p:txBody>
          <a:bodyPr/>
          <a:lstStyle/>
          <a:p>
            <a:r>
              <a:rPr lang="en-US" sz="1800" smtClean="0">
                <a:ea typeface="ＭＳ Ｐゴシック"/>
                <a:cs typeface="ＭＳ Ｐゴシック"/>
              </a:rPr>
              <a:t>Addressed potential thermal growth issues with the new armor constraints</a:t>
            </a:r>
          </a:p>
          <a:p>
            <a:pPr lvl="1"/>
            <a:r>
              <a:rPr lang="en-US" sz="1600" smtClean="0">
                <a:ea typeface="ＭＳ Ｐゴシック"/>
              </a:rPr>
              <a:t>Used bake-out temps as an example</a:t>
            </a:r>
          </a:p>
          <a:p>
            <a:pPr lvl="1"/>
            <a:r>
              <a:rPr lang="en-US" sz="1600" smtClean="0">
                <a:ea typeface="ＭＳ Ｐゴシック"/>
              </a:rPr>
              <a:t>Shows that SS plates grow “up and out”</a:t>
            </a:r>
          </a:p>
          <a:p>
            <a:pPr lvl="1"/>
            <a:r>
              <a:rPr lang="en-US" sz="1600" smtClean="0">
                <a:ea typeface="ＭＳ Ｐゴシック"/>
              </a:rPr>
              <a:t>Do not cause tile interference</a:t>
            </a:r>
          </a:p>
          <a:p>
            <a:pPr lvl="1"/>
            <a:endParaRPr lang="en-US" smtClean="0">
              <a:ea typeface="ＭＳ Ｐゴシック"/>
            </a:endParaRPr>
          </a:p>
          <a:p>
            <a:pPr lvl="3">
              <a:buFontTx/>
              <a:buNone/>
            </a:pPr>
            <a:endParaRPr lang="en-US" smtClean="0">
              <a:ea typeface="ＭＳ Ｐゴシック"/>
            </a:endParaRPr>
          </a:p>
          <a:p>
            <a:pPr lvl="4">
              <a:buFontTx/>
              <a:buNone/>
            </a:pPr>
            <a:r>
              <a:rPr lang="en-US" smtClean="0">
                <a:ea typeface="ＭＳ Ｐゴシック"/>
              </a:rPr>
              <a:t>	</a:t>
            </a:r>
          </a:p>
          <a:p>
            <a:pPr lvl="4"/>
            <a:endParaRPr lang="en-US" smtClean="0">
              <a:ea typeface="ＭＳ Ｐゴシック"/>
            </a:endParaRPr>
          </a:p>
          <a:p>
            <a:pPr lvl="3"/>
            <a:endParaRPr lang="en-US" smtClean="0">
              <a:ea typeface="ＭＳ Ｐゴシック"/>
            </a:endParaRPr>
          </a:p>
          <a:p>
            <a:pPr lvl="3"/>
            <a:endParaRPr lang="en-US" smtClean="0">
              <a:ea typeface="ＭＳ Ｐゴシック"/>
            </a:endParaRPr>
          </a:p>
        </p:txBody>
      </p:sp>
      <p:pic>
        <p:nvPicPr>
          <p:cNvPr id="19461" name="Picture 8" descr="Thermal growth ALGOR.JPG"/>
          <p:cNvPicPr>
            <a:picLocks noChangeAspect="1"/>
          </p:cNvPicPr>
          <p:nvPr/>
        </p:nvPicPr>
        <p:blipFill>
          <a:blip r:embed="rId2"/>
          <a:srcRect/>
          <a:stretch>
            <a:fillRect/>
          </a:stretch>
        </p:blipFill>
        <p:spPr bwMode="auto">
          <a:xfrm>
            <a:off x="2767013" y="1219200"/>
            <a:ext cx="5980112" cy="5029200"/>
          </a:xfrm>
          <a:prstGeom prst="rect">
            <a:avLst/>
          </a:prstGeom>
          <a:noFill/>
          <a:ln w="9525">
            <a:noFill/>
            <a:miter lim="800000"/>
            <a:headEnd/>
            <a:tailEnd/>
          </a:ln>
        </p:spPr>
      </p:pic>
      <p:cxnSp>
        <p:nvCxnSpPr>
          <p:cNvPr id="19462" name="Straight Arrow Connector 10"/>
          <p:cNvCxnSpPr>
            <a:cxnSpLocks noChangeShapeType="1"/>
          </p:cNvCxnSpPr>
          <p:nvPr/>
        </p:nvCxnSpPr>
        <p:spPr bwMode="auto">
          <a:xfrm rot="5400000" flipH="1" flipV="1">
            <a:off x="4533900" y="2324100"/>
            <a:ext cx="2438400" cy="2209800"/>
          </a:xfrm>
          <a:prstGeom prst="straightConnector1">
            <a:avLst/>
          </a:prstGeom>
          <a:noFill/>
          <a:ln w="15875" algn="ctr">
            <a:solidFill>
              <a:schemeClr val="tx1"/>
            </a:solidFill>
            <a:round/>
            <a:headEnd/>
            <a:tailEnd type="arrow" w="med" len="med"/>
          </a:ln>
        </p:spPr>
      </p:cxnSp>
      <p:sp>
        <p:nvSpPr>
          <p:cNvPr id="19463" name="TextBox 11"/>
          <p:cNvSpPr txBox="1">
            <a:spLocks noChangeArrowheads="1"/>
          </p:cNvSpPr>
          <p:nvPr/>
        </p:nvSpPr>
        <p:spPr bwMode="auto">
          <a:xfrm>
            <a:off x="4800600" y="4419600"/>
            <a:ext cx="3300413" cy="369888"/>
          </a:xfrm>
          <a:prstGeom prst="rect">
            <a:avLst/>
          </a:prstGeom>
          <a:noFill/>
          <a:ln w="9525">
            <a:noFill/>
            <a:miter lim="800000"/>
            <a:headEnd/>
            <a:tailEnd/>
          </a:ln>
        </p:spPr>
        <p:txBody>
          <a:bodyPr wrap="none">
            <a:spAutoFit/>
          </a:bodyPr>
          <a:lstStyle/>
          <a:p>
            <a:pPr>
              <a:spcBef>
                <a:spcPct val="20000"/>
              </a:spcBef>
            </a:pPr>
            <a:r>
              <a:rPr lang="en-US" sz="1800">
                <a:solidFill>
                  <a:schemeClr val="tx1"/>
                </a:solidFill>
              </a:rPr>
              <a:t>Direction of Thermal Growth</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ea typeface="ＭＳ Ｐゴシック"/>
                <a:cs typeface="ＭＳ Ｐゴシック"/>
              </a:rPr>
              <a:t>Conclusions</a:t>
            </a:r>
          </a:p>
        </p:txBody>
      </p:sp>
      <p:sp>
        <p:nvSpPr>
          <p:cNvPr id="3" name="Content Placeholder 2"/>
          <p:cNvSpPr>
            <a:spLocks noGrp="1"/>
          </p:cNvSpPr>
          <p:nvPr>
            <p:ph idx="1"/>
          </p:nvPr>
        </p:nvSpPr>
        <p:spPr/>
        <p:txBody>
          <a:bodyPr/>
          <a:lstStyle/>
          <a:p>
            <a:pPr>
              <a:defRPr/>
            </a:pPr>
            <a:r>
              <a:rPr lang="en-US" sz="1800" dirty="0" smtClean="0"/>
              <a:t>Armor Relocation: Thermal</a:t>
            </a:r>
          </a:p>
          <a:p>
            <a:pPr lvl="1">
              <a:defRPr/>
            </a:pPr>
            <a:r>
              <a:rPr lang="en-US" sz="1600" dirty="0" smtClean="0"/>
              <a:t>6 sources fit adequately upon armor face</a:t>
            </a:r>
            <a:r>
              <a:rPr lang="en-US" sz="1200" dirty="0" smtClean="0"/>
              <a:t> </a:t>
            </a:r>
          </a:p>
          <a:p>
            <a:pPr lvl="1">
              <a:defRPr/>
            </a:pPr>
            <a:r>
              <a:rPr lang="en-US" sz="1600" dirty="0" smtClean="0"/>
              <a:t>In areas of high heat flux (source overlaps), tile material will be replaced with 4D CFC</a:t>
            </a:r>
          </a:p>
          <a:p>
            <a:pPr lvl="3">
              <a:defRPr/>
            </a:pPr>
            <a:r>
              <a:rPr lang="en-US" sz="1200" dirty="0" smtClean="0"/>
              <a:t>CFC has multi-plane high k, thermal shock resistance, good mechanical properties</a:t>
            </a:r>
          </a:p>
          <a:p>
            <a:pPr lvl="1">
              <a:defRPr/>
            </a:pPr>
            <a:r>
              <a:rPr lang="en-US" sz="1600" dirty="0" smtClean="0"/>
              <a:t>Armor will sufficiently protect the VV from NB exposure, even with increased heat flux from source overlap</a:t>
            </a:r>
          </a:p>
          <a:p>
            <a:pPr lvl="1">
              <a:defRPr/>
            </a:pPr>
            <a:r>
              <a:rPr lang="en-US" sz="1600" dirty="0" smtClean="0"/>
              <a:t>Cooling lines will be adequate for heat removal between shots</a:t>
            </a:r>
          </a:p>
          <a:p>
            <a:pPr lvl="5">
              <a:defRPr/>
            </a:pPr>
            <a:endParaRPr lang="en-US" sz="1200" dirty="0" smtClean="0"/>
          </a:p>
          <a:p>
            <a:pPr>
              <a:defRPr/>
            </a:pPr>
            <a:r>
              <a:rPr lang="en-US" sz="1800" dirty="0" smtClean="0"/>
              <a:t>Armor Relocation: Mechanical</a:t>
            </a:r>
          </a:p>
          <a:p>
            <a:pPr lvl="1">
              <a:defRPr/>
            </a:pPr>
            <a:r>
              <a:rPr lang="en-US" sz="1600" dirty="0" smtClean="0"/>
              <a:t>New mounting scheme improvement to accessibility</a:t>
            </a:r>
          </a:p>
          <a:p>
            <a:pPr lvl="3">
              <a:defRPr/>
            </a:pPr>
            <a:r>
              <a:rPr lang="en-US" sz="1200" dirty="0" smtClean="0"/>
              <a:t>Employing bay H and G as access points</a:t>
            </a:r>
            <a:endParaRPr lang="en-US" dirty="0" smtClean="0"/>
          </a:p>
          <a:p>
            <a:pPr lvl="1">
              <a:defRPr/>
            </a:pPr>
            <a:r>
              <a:rPr lang="en-US" sz="1600" dirty="0" smtClean="0"/>
              <a:t>Disruption analyses show that forces in the mounts are low, material and fasteners are adequate for </a:t>
            </a:r>
            <a:r>
              <a:rPr lang="en-US" sz="1600" dirty="0" smtClean="0"/>
              <a:t>loading</a:t>
            </a:r>
          </a:p>
          <a:p>
            <a:pPr lvl="3">
              <a:defRPr/>
            </a:pPr>
            <a:r>
              <a:rPr lang="en-US" sz="1200" dirty="0" smtClean="0"/>
              <a:t>Consider final analysis with updated load scenarios and non-merged model</a:t>
            </a:r>
            <a:endParaRPr lang="en-US" sz="1200" dirty="0" smtClean="0"/>
          </a:p>
          <a:p>
            <a:pPr lvl="1">
              <a:defRPr/>
            </a:pPr>
            <a:r>
              <a:rPr lang="en-US" sz="1600" dirty="0" smtClean="0"/>
              <a:t>Thermal growth in plates will not cause issues with </a:t>
            </a:r>
            <a:r>
              <a:rPr lang="en-US" sz="1600" dirty="0" smtClean="0"/>
              <a:t>tiles</a:t>
            </a:r>
          </a:p>
          <a:p>
            <a:pPr lvl="1">
              <a:defRPr/>
            </a:pPr>
            <a:r>
              <a:rPr lang="en-US" sz="1600" dirty="0" smtClean="0"/>
              <a:t>Installation procedure is being created</a:t>
            </a:r>
          </a:p>
          <a:p>
            <a:pPr lvl="1">
              <a:defRPr/>
            </a:pPr>
            <a:r>
              <a:rPr lang="en-US" sz="1600" dirty="0" smtClean="0"/>
              <a:t>Armor drawings are complete (barring any other changes to design).</a:t>
            </a:r>
            <a:endParaRPr lang="en-US" sz="1600" dirty="0" smtClean="0"/>
          </a:p>
          <a:p>
            <a:pPr>
              <a:buNone/>
              <a:defRPr/>
            </a:pPr>
            <a:endParaRPr lang="en-US" sz="1600" dirty="0" smtClean="0"/>
          </a:p>
          <a:p>
            <a:pPr lvl="1">
              <a:defRPr/>
            </a:pPr>
            <a:endParaRPr lang="en-US" sz="1800" dirty="0" smtClean="0"/>
          </a:p>
          <a:p>
            <a:pPr lvl="1">
              <a:defRPr/>
            </a:pPr>
            <a:endParaRPr lang="en-US" sz="1800" dirty="0" smtClean="0"/>
          </a:p>
          <a:p>
            <a:pPr lvl="1">
              <a:defRPr/>
            </a:pPr>
            <a:endParaRPr lang="en-US" sz="1800" dirty="0" smtClean="0"/>
          </a:p>
          <a:p>
            <a:pPr lvl="1">
              <a:defRPr/>
            </a:pPr>
            <a:endParaRPr lang="en-US" sz="1800" dirty="0" smtClean="0"/>
          </a:p>
          <a:p>
            <a:pPr>
              <a:defRPr/>
            </a:pPr>
            <a:endParaRPr lang="en-US" sz="2000" dirty="0"/>
          </a:p>
        </p:txBody>
      </p:sp>
      <p:sp>
        <p:nvSpPr>
          <p:cNvPr id="20484" name="Slide Number Placeholder 3"/>
          <p:cNvSpPr>
            <a:spLocks noGrp="1"/>
          </p:cNvSpPr>
          <p:nvPr>
            <p:ph type="sldNum" sz="quarter" idx="10"/>
          </p:nvPr>
        </p:nvSpPr>
        <p:spPr>
          <a:noFill/>
        </p:spPr>
        <p:txBody>
          <a:bodyPr/>
          <a:lstStyle/>
          <a:p>
            <a:fld id="{885F7862-6E3A-4F90-8E19-BA739BB5C8F0}" type="slidenum">
              <a:rPr lang="en-US" smtClean="0">
                <a:latin typeface="Arial" pitchFamily="34" charset="0"/>
                <a:ea typeface="ＭＳ Ｐゴシック"/>
                <a:cs typeface="ＭＳ Ｐゴシック"/>
              </a:rPr>
              <a:pPr/>
              <a:t>18</a:t>
            </a:fld>
            <a:endParaRPr lang="en-US" smtClean="0">
              <a:latin typeface="Arial" pitchFamily="34" charset="0"/>
              <a:ea typeface="ＭＳ Ｐゴシック"/>
              <a:cs typeface="ＭＳ Ｐゴシック"/>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p:cNvSpPr>
            <a:spLocks noGrp="1"/>
          </p:cNvSpPr>
          <p:nvPr>
            <p:ph idx="1"/>
          </p:nvPr>
        </p:nvSpPr>
        <p:spPr>
          <a:xfrm>
            <a:off x="4038600" y="1219200"/>
            <a:ext cx="4876800" cy="4953000"/>
          </a:xfrm>
        </p:spPr>
        <p:txBody>
          <a:bodyPr/>
          <a:lstStyle/>
          <a:p>
            <a:r>
              <a:rPr lang="en-US" dirty="0" smtClean="0">
                <a:ea typeface="ＭＳ Ｐゴシック"/>
                <a:cs typeface="ＭＳ Ｐゴシック"/>
              </a:rPr>
              <a:t>Armor Relocation:</a:t>
            </a:r>
          </a:p>
          <a:p>
            <a:pPr lvl="1"/>
            <a:r>
              <a:rPr lang="en-US" dirty="0" smtClean="0">
                <a:ea typeface="ＭＳ Ｐゴシック"/>
              </a:rPr>
              <a:t>Shifting armor counterclockwise</a:t>
            </a:r>
          </a:p>
          <a:p>
            <a:pPr lvl="2"/>
            <a:r>
              <a:rPr lang="en-US" dirty="0" smtClean="0">
                <a:ea typeface="ＭＳ Ｐゴシック"/>
              </a:rPr>
              <a:t>To fit both beamlines on surface</a:t>
            </a:r>
          </a:p>
          <a:p>
            <a:pPr lvl="4"/>
            <a:endParaRPr lang="en-US" dirty="0" smtClean="0">
              <a:ea typeface="ＭＳ Ｐゴシック"/>
            </a:endParaRPr>
          </a:p>
          <a:p>
            <a:pPr lvl="1"/>
            <a:r>
              <a:rPr lang="en-US" dirty="0" smtClean="0">
                <a:ea typeface="ＭＳ Ｐゴシック"/>
              </a:rPr>
              <a:t>Using ATJ graphite in non-crucial areas of armor. </a:t>
            </a:r>
          </a:p>
          <a:p>
            <a:pPr lvl="2"/>
            <a:r>
              <a:rPr lang="en-US" dirty="0" smtClean="0">
                <a:ea typeface="ＭＳ Ｐゴシック"/>
              </a:rPr>
              <a:t>Carbon Fiber Composite (CFC) in areas of intense beam overlap</a:t>
            </a:r>
          </a:p>
          <a:p>
            <a:pPr lvl="4"/>
            <a:endParaRPr lang="en-US" dirty="0" smtClean="0">
              <a:ea typeface="ＭＳ Ｐゴシック"/>
            </a:endParaRPr>
          </a:p>
          <a:p>
            <a:pPr lvl="1"/>
            <a:r>
              <a:rPr lang="en-US" dirty="0" smtClean="0">
                <a:ea typeface="ＭＳ Ｐゴシック"/>
              </a:rPr>
              <a:t>Upgrading mounting hardware to maximize port functionality and installation/removal</a:t>
            </a:r>
          </a:p>
          <a:p>
            <a:pPr lvl="2"/>
            <a:r>
              <a:rPr lang="en-US" dirty="0" smtClean="0">
                <a:ea typeface="ＭＳ Ｐゴシック"/>
              </a:rPr>
              <a:t>Look at disruption forces and resulting stresses on armor mounts</a:t>
            </a:r>
          </a:p>
          <a:p>
            <a:pPr lvl="2"/>
            <a:endParaRPr lang="en-US" dirty="0" smtClean="0">
              <a:ea typeface="ＭＳ Ｐゴシック"/>
            </a:endParaRPr>
          </a:p>
          <a:p>
            <a:pPr lvl="2"/>
            <a:endParaRPr lang="en-US" dirty="0" smtClean="0">
              <a:ea typeface="ＭＳ Ｐゴシック"/>
            </a:endParaRPr>
          </a:p>
        </p:txBody>
      </p:sp>
      <p:sp>
        <p:nvSpPr>
          <p:cNvPr id="3075" name="Slide Number Placeholder 3"/>
          <p:cNvSpPr>
            <a:spLocks noGrp="1"/>
          </p:cNvSpPr>
          <p:nvPr>
            <p:ph type="sldNum" sz="quarter" idx="10"/>
          </p:nvPr>
        </p:nvSpPr>
        <p:spPr>
          <a:noFill/>
        </p:spPr>
        <p:txBody>
          <a:bodyPr/>
          <a:lstStyle/>
          <a:p>
            <a:fld id="{B4292D8F-5C53-498D-9691-D7813DD8DD51}" type="slidenum">
              <a:rPr lang="en-US" smtClean="0">
                <a:latin typeface="Arial" pitchFamily="34" charset="0"/>
                <a:ea typeface="ＭＳ Ｐゴシック"/>
                <a:cs typeface="ＭＳ Ｐゴシック"/>
              </a:rPr>
              <a:pPr/>
              <a:t>2</a:t>
            </a:fld>
            <a:endParaRPr lang="en-US" smtClean="0">
              <a:latin typeface="Arial" pitchFamily="34" charset="0"/>
              <a:ea typeface="ＭＳ Ｐゴシック"/>
              <a:cs typeface="ＭＳ Ｐゴシック"/>
            </a:endParaRPr>
          </a:p>
        </p:txBody>
      </p:sp>
      <p:pic>
        <p:nvPicPr>
          <p:cNvPr id="3076" name="Picture 13" descr="jw-beam-layout"/>
          <p:cNvPicPr>
            <a:picLocks noChangeAspect="1" noChangeArrowheads="1"/>
          </p:cNvPicPr>
          <p:nvPr/>
        </p:nvPicPr>
        <p:blipFill>
          <a:blip r:embed="rId2"/>
          <a:srcRect l="18033" r="16394" b="8754"/>
          <a:stretch>
            <a:fillRect/>
          </a:stretch>
        </p:blipFill>
        <p:spPr bwMode="auto">
          <a:xfrm>
            <a:off x="0" y="1600200"/>
            <a:ext cx="3827463" cy="4114800"/>
          </a:xfrm>
          <a:prstGeom prst="rect">
            <a:avLst/>
          </a:prstGeom>
          <a:noFill/>
          <a:ln w="9525">
            <a:noFill/>
            <a:miter lim="800000"/>
            <a:headEnd/>
            <a:tailEnd/>
          </a:ln>
        </p:spPr>
      </p:pic>
      <p:sp>
        <p:nvSpPr>
          <p:cNvPr id="3077" name="Rectangle 2"/>
          <p:cNvSpPr>
            <a:spLocks noGrp="1" noChangeArrowheads="1"/>
          </p:cNvSpPr>
          <p:nvPr>
            <p:ph type="title"/>
          </p:nvPr>
        </p:nvSpPr>
        <p:spPr/>
        <p:txBody>
          <a:bodyPr/>
          <a:lstStyle/>
          <a:p>
            <a:r>
              <a:rPr lang="en-US" sz="2800" smtClean="0">
                <a:ea typeface="ＭＳ Ｐゴシック"/>
                <a:cs typeface="ＭＳ Ｐゴシック"/>
              </a:rPr>
              <a:t>NB Armor: Overview</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mtClean="0">
                <a:ea typeface="ＭＳ Ｐゴシック"/>
                <a:cs typeface="ＭＳ Ｐゴシック"/>
              </a:rPr>
              <a:t>Armor Move</a:t>
            </a:r>
          </a:p>
        </p:txBody>
      </p:sp>
      <p:sp>
        <p:nvSpPr>
          <p:cNvPr id="4099" name="Slide Number Placeholder 3"/>
          <p:cNvSpPr>
            <a:spLocks noGrp="1"/>
          </p:cNvSpPr>
          <p:nvPr>
            <p:ph type="sldNum" sz="quarter" idx="10"/>
          </p:nvPr>
        </p:nvSpPr>
        <p:spPr>
          <a:noFill/>
        </p:spPr>
        <p:txBody>
          <a:bodyPr/>
          <a:lstStyle/>
          <a:p>
            <a:fld id="{D7808BB9-4C8E-4F56-B650-0FC46CBA43B3}" type="slidenum">
              <a:rPr lang="en-US" smtClean="0">
                <a:latin typeface="Arial" pitchFamily="34" charset="0"/>
                <a:ea typeface="ＭＳ Ｐゴシック"/>
                <a:cs typeface="ＭＳ Ｐゴシック"/>
              </a:rPr>
              <a:pPr/>
              <a:t>3</a:t>
            </a:fld>
            <a:endParaRPr lang="en-US" smtClean="0">
              <a:latin typeface="Arial" pitchFamily="34" charset="0"/>
              <a:ea typeface="ＭＳ Ｐゴシック"/>
              <a:cs typeface="ＭＳ Ｐゴシック"/>
            </a:endParaRPr>
          </a:p>
        </p:txBody>
      </p:sp>
      <p:pic>
        <p:nvPicPr>
          <p:cNvPr id="6" name="Picture 5" descr="jw-beam-layout5"/>
          <p:cNvPicPr>
            <a:picLocks noChangeAspect="1" noChangeArrowheads="1"/>
          </p:cNvPicPr>
          <p:nvPr/>
        </p:nvPicPr>
        <p:blipFill>
          <a:blip r:embed="rId2"/>
          <a:srcRect l="10628" t="8752" r="29468" b="9976"/>
          <a:stretch>
            <a:fillRect/>
          </a:stretch>
        </p:blipFill>
        <p:spPr bwMode="auto">
          <a:xfrm>
            <a:off x="5029200" y="1752600"/>
            <a:ext cx="3581400" cy="3754438"/>
          </a:xfrm>
          <a:prstGeom prst="rect">
            <a:avLst/>
          </a:prstGeom>
          <a:ln w="15875" cap="sq">
            <a:solidFill>
              <a:srgbClr val="000000"/>
            </a:solidFill>
            <a:prstDash val="solid"/>
            <a:miter lim="800000"/>
          </a:ln>
          <a:effectLst>
            <a:outerShdw blurRad="50800" dist="38100" dir="2700000" algn="tl" rotWithShape="0">
              <a:srgbClr val="000000">
                <a:alpha val="43000"/>
              </a:srgbClr>
            </a:outerShdw>
          </a:effectLst>
        </p:spPr>
      </p:pic>
      <p:pic>
        <p:nvPicPr>
          <p:cNvPr id="19" name="Picture 5" descr="Old beam lines"/>
          <p:cNvPicPr>
            <a:picLocks noGrp="1" noChangeAspect="1" noChangeArrowheads="1"/>
          </p:cNvPicPr>
          <p:nvPr>
            <p:ph idx="1"/>
          </p:nvPr>
        </p:nvPicPr>
        <p:blipFill>
          <a:blip r:embed="rId3"/>
          <a:srcRect l="32825" t="10558" r="22858" b="17010"/>
          <a:stretch>
            <a:fillRect/>
          </a:stretch>
        </p:blipFill>
        <p:spPr>
          <a:xfrm>
            <a:off x="533400" y="1752600"/>
            <a:ext cx="3810000" cy="3754438"/>
          </a:xfrm>
          <a:ln w="15875" cap="sq">
            <a:solidFill>
              <a:srgbClr val="000000"/>
            </a:solidFill>
          </a:ln>
          <a:effectLst>
            <a:outerShdw blurRad="50800" dist="38100" dir="2700000" algn="tl" rotWithShape="0">
              <a:srgbClr val="000000">
                <a:alpha val="43000"/>
              </a:srgbClr>
            </a:outerShdw>
          </a:effectLst>
        </p:spPr>
      </p:pic>
      <p:sp>
        <p:nvSpPr>
          <p:cNvPr id="4102" name="TextBox 19"/>
          <p:cNvSpPr txBox="1">
            <a:spLocks noChangeArrowheads="1"/>
          </p:cNvSpPr>
          <p:nvPr/>
        </p:nvSpPr>
        <p:spPr bwMode="auto">
          <a:xfrm>
            <a:off x="1673225" y="1447800"/>
            <a:ext cx="1530350" cy="276225"/>
          </a:xfrm>
          <a:prstGeom prst="rect">
            <a:avLst/>
          </a:prstGeom>
          <a:noFill/>
          <a:ln w="9525">
            <a:noFill/>
            <a:miter lim="800000"/>
            <a:headEnd/>
            <a:tailEnd/>
          </a:ln>
        </p:spPr>
        <p:txBody>
          <a:bodyPr wrap="none">
            <a:spAutoFit/>
          </a:bodyPr>
          <a:lstStyle/>
          <a:p>
            <a:pPr>
              <a:spcBef>
                <a:spcPct val="20000"/>
              </a:spcBef>
            </a:pPr>
            <a:r>
              <a:rPr lang="en-US"/>
              <a:t>Current Alignment</a:t>
            </a:r>
          </a:p>
        </p:txBody>
      </p:sp>
      <p:sp>
        <p:nvSpPr>
          <p:cNvPr id="4103" name="TextBox 20"/>
          <p:cNvSpPr txBox="1">
            <a:spLocks noChangeArrowheads="1"/>
          </p:cNvSpPr>
          <p:nvPr/>
        </p:nvSpPr>
        <p:spPr bwMode="auto">
          <a:xfrm>
            <a:off x="5981700" y="1447800"/>
            <a:ext cx="1676400" cy="276225"/>
          </a:xfrm>
          <a:prstGeom prst="rect">
            <a:avLst/>
          </a:prstGeom>
          <a:noFill/>
          <a:ln w="9525">
            <a:noFill/>
            <a:miter lim="800000"/>
            <a:headEnd/>
            <a:tailEnd/>
          </a:ln>
        </p:spPr>
        <p:txBody>
          <a:bodyPr wrap="none">
            <a:spAutoFit/>
          </a:bodyPr>
          <a:lstStyle/>
          <a:p>
            <a:pPr>
              <a:spcBef>
                <a:spcPct val="20000"/>
              </a:spcBef>
            </a:pPr>
            <a:r>
              <a:rPr lang="en-US"/>
              <a:t>Proposed Alignment</a:t>
            </a:r>
          </a:p>
        </p:txBody>
      </p:sp>
      <p:sp>
        <p:nvSpPr>
          <p:cNvPr id="4104" name="Right Arrow 21"/>
          <p:cNvSpPr>
            <a:spLocks noChangeArrowheads="1"/>
          </p:cNvSpPr>
          <p:nvPr/>
        </p:nvSpPr>
        <p:spPr bwMode="auto">
          <a:xfrm>
            <a:off x="4495800" y="3429000"/>
            <a:ext cx="457200" cy="304800"/>
          </a:xfrm>
          <a:prstGeom prst="rightArrow">
            <a:avLst>
              <a:gd name="adj1" fmla="val 50000"/>
              <a:gd name="adj2" fmla="val 50000"/>
            </a:avLst>
          </a:prstGeom>
          <a:noFill/>
          <a:ln w="15875" algn="ctr">
            <a:solidFill>
              <a:schemeClr val="tx1"/>
            </a:solidFill>
            <a:round/>
            <a:headEnd/>
            <a:tailEnd type="triangle" w="med" len="med"/>
          </a:ln>
        </p:spPr>
        <p:txBody>
          <a:bodyPr lIns="0" tIns="0" rIns="0" bIns="0"/>
          <a:lstStyle/>
          <a:p>
            <a:pPr>
              <a:spcBef>
                <a:spcPct val="20000"/>
              </a:spcBef>
              <a:buFontTx/>
              <a:buChar char="•"/>
            </a:pPr>
            <a:endParaRPr lang="en-US"/>
          </a:p>
        </p:txBody>
      </p:sp>
      <p:sp>
        <p:nvSpPr>
          <p:cNvPr id="4105" name="TextBox 22"/>
          <p:cNvSpPr txBox="1">
            <a:spLocks noChangeArrowheads="1"/>
          </p:cNvSpPr>
          <p:nvPr/>
        </p:nvSpPr>
        <p:spPr bwMode="auto">
          <a:xfrm>
            <a:off x="6037263" y="1735138"/>
            <a:ext cx="515937" cy="277812"/>
          </a:xfrm>
          <a:prstGeom prst="rect">
            <a:avLst/>
          </a:prstGeom>
          <a:noFill/>
          <a:ln w="9525">
            <a:noFill/>
            <a:miter lim="800000"/>
            <a:headEnd/>
            <a:tailEnd/>
          </a:ln>
        </p:spPr>
        <p:txBody>
          <a:bodyPr wrap="none">
            <a:spAutoFit/>
          </a:bodyPr>
          <a:lstStyle/>
          <a:p>
            <a:pPr>
              <a:spcBef>
                <a:spcPct val="20000"/>
              </a:spcBef>
            </a:pPr>
            <a:r>
              <a:rPr lang="en-US"/>
              <a:t>BL 2</a:t>
            </a:r>
          </a:p>
        </p:txBody>
      </p:sp>
      <p:sp>
        <p:nvSpPr>
          <p:cNvPr id="4106" name="TextBox 23"/>
          <p:cNvSpPr txBox="1">
            <a:spLocks noChangeArrowheads="1"/>
          </p:cNvSpPr>
          <p:nvPr/>
        </p:nvSpPr>
        <p:spPr bwMode="auto">
          <a:xfrm>
            <a:off x="7391400" y="1735138"/>
            <a:ext cx="515938" cy="277812"/>
          </a:xfrm>
          <a:prstGeom prst="rect">
            <a:avLst/>
          </a:prstGeom>
          <a:noFill/>
          <a:ln w="9525">
            <a:noFill/>
            <a:miter lim="800000"/>
            <a:headEnd/>
            <a:tailEnd/>
          </a:ln>
        </p:spPr>
        <p:txBody>
          <a:bodyPr wrap="none">
            <a:spAutoFit/>
          </a:bodyPr>
          <a:lstStyle/>
          <a:p>
            <a:pPr>
              <a:spcBef>
                <a:spcPct val="20000"/>
              </a:spcBef>
            </a:pPr>
            <a:r>
              <a:rPr lang="en-US"/>
              <a:t>BL 1</a:t>
            </a:r>
          </a:p>
        </p:txBody>
      </p:sp>
      <p:sp>
        <p:nvSpPr>
          <p:cNvPr id="4107" name="TextBox 24"/>
          <p:cNvSpPr txBox="1">
            <a:spLocks noChangeArrowheads="1"/>
          </p:cNvSpPr>
          <p:nvPr/>
        </p:nvSpPr>
        <p:spPr bwMode="auto">
          <a:xfrm>
            <a:off x="3351213" y="1735138"/>
            <a:ext cx="515937" cy="277812"/>
          </a:xfrm>
          <a:prstGeom prst="rect">
            <a:avLst/>
          </a:prstGeom>
          <a:noFill/>
          <a:ln w="9525">
            <a:noFill/>
            <a:miter lim="800000"/>
            <a:headEnd/>
            <a:tailEnd/>
          </a:ln>
        </p:spPr>
        <p:txBody>
          <a:bodyPr wrap="none">
            <a:spAutoFit/>
          </a:bodyPr>
          <a:lstStyle/>
          <a:p>
            <a:pPr>
              <a:spcBef>
                <a:spcPct val="20000"/>
              </a:spcBef>
            </a:pPr>
            <a:r>
              <a:rPr lang="en-US" dirty="0"/>
              <a:t>BL 1</a:t>
            </a:r>
          </a:p>
        </p:txBody>
      </p:sp>
      <p:sp>
        <p:nvSpPr>
          <p:cNvPr id="12" name="TextBox 24"/>
          <p:cNvSpPr txBox="1">
            <a:spLocks noChangeArrowheads="1"/>
          </p:cNvSpPr>
          <p:nvPr/>
        </p:nvSpPr>
        <p:spPr bwMode="auto">
          <a:xfrm>
            <a:off x="838200" y="2362200"/>
            <a:ext cx="595035" cy="276999"/>
          </a:xfrm>
          <a:prstGeom prst="rect">
            <a:avLst/>
          </a:prstGeom>
          <a:noFill/>
          <a:ln w="9525">
            <a:noFill/>
            <a:miter lim="800000"/>
            <a:headEnd/>
            <a:tailEnd/>
          </a:ln>
        </p:spPr>
        <p:txBody>
          <a:bodyPr wrap="none">
            <a:spAutoFit/>
          </a:bodyPr>
          <a:lstStyle/>
          <a:p>
            <a:pPr>
              <a:spcBef>
                <a:spcPct val="20000"/>
              </a:spcBef>
            </a:pPr>
            <a:r>
              <a:rPr lang="en-US" dirty="0" smtClean="0"/>
              <a:t>Bay  I</a:t>
            </a:r>
            <a:endParaRPr lang="en-US" dirty="0"/>
          </a:p>
        </p:txBody>
      </p:sp>
      <p:sp>
        <p:nvSpPr>
          <p:cNvPr id="13" name="TextBox 24"/>
          <p:cNvSpPr txBox="1">
            <a:spLocks noChangeArrowheads="1"/>
          </p:cNvSpPr>
          <p:nvPr/>
        </p:nvSpPr>
        <p:spPr bwMode="auto">
          <a:xfrm>
            <a:off x="1371600" y="4648200"/>
            <a:ext cx="662361" cy="276999"/>
          </a:xfrm>
          <a:prstGeom prst="rect">
            <a:avLst/>
          </a:prstGeom>
          <a:noFill/>
          <a:ln w="9525">
            <a:noFill/>
            <a:miter lim="800000"/>
            <a:headEnd/>
            <a:tailEnd/>
          </a:ln>
        </p:spPr>
        <p:txBody>
          <a:bodyPr wrap="none">
            <a:spAutoFit/>
          </a:bodyPr>
          <a:lstStyle/>
          <a:p>
            <a:pPr>
              <a:spcBef>
                <a:spcPct val="20000"/>
              </a:spcBef>
            </a:pPr>
            <a:r>
              <a:rPr lang="en-US" dirty="0" smtClean="0"/>
              <a:t>Bay  H</a:t>
            </a:r>
            <a:endParaRPr lang="en-US" dirty="0"/>
          </a:p>
        </p:txBody>
      </p:sp>
      <p:sp>
        <p:nvSpPr>
          <p:cNvPr id="14" name="TextBox 24"/>
          <p:cNvSpPr txBox="1">
            <a:spLocks noChangeArrowheads="1"/>
          </p:cNvSpPr>
          <p:nvPr/>
        </p:nvSpPr>
        <p:spPr bwMode="auto">
          <a:xfrm>
            <a:off x="5257800" y="2133600"/>
            <a:ext cx="595035" cy="276999"/>
          </a:xfrm>
          <a:prstGeom prst="rect">
            <a:avLst/>
          </a:prstGeom>
          <a:noFill/>
          <a:ln w="9525">
            <a:noFill/>
            <a:miter lim="800000"/>
            <a:headEnd/>
            <a:tailEnd/>
          </a:ln>
        </p:spPr>
        <p:txBody>
          <a:bodyPr wrap="none">
            <a:spAutoFit/>
          </a:bodyPr>
          <a:lstStyle/>
          <a:p>
            <a:pPr>
              <a:spcBef>
                <a:spcPct val="20000"/>
              </a:spcBef>
            </a:pPr>
            <a:r>
              <a:rPr lang="en-US" dirty="0" smtClean="0"/>
              <a:t>Bay  I</a:t>
            </a:r>
            <a:endParaRPr lang="en-US" dirty="0"/>
          </a:p>
        </p:txBody>
      </p:sp>
      <p:sp>
        <p:nvSpPr>
          <p:cNvPr id="15" name="TextBox 24"/>
          <p:cNvSpPr txBox="1">
            <a:spLocks noChangeArrowheads="1"/>
          </p:cNvSpPr>
          <p:nvPr/>
        </p:nvSpPr>
        <p:spPr bwMode="auto">
          <a:xfrm>
            <a:off x="5562600" y="4572000"/>
            <a:ext cx="662361" cy="276999"/>
          </a:xfrm>
          <a:prstGeom prst="rect">
            <a:avLst/>
          </a:prstGeom>
          <a:noFill/>
          <a:ln w="9525">
            <a:noFill/>
            <a:miter lim="800000"/>
            <a:headEnd/>
            <a:tailEnd/>
          </a:ln>
        </p:spPr>
        <p:txBody>
          <a:bodyPr wrap="none">
            <a:spAutoFit/>
          </a:bodyPr>
          <a:lstStyle/>
          <a:p>
            <a:pPr>
              <a:spcBef>
                <a:spcPct val="20000"/>
              </a:spcBef>
            </a:pPr>
            <a:r>
              <a:rPr lang="en-US" dirty="0" smtClean="0"/>
              <a:t>Bay  H</a:t>
            </a:r>
            <a:endParaRPr lang="en-US" dirty="0"/>
          </a:p>
        </p:txBody>
      </p:sp>
      <p:sp>
        <p:nvSpPr>
          <p:cNvPr id="16" name="TextBox 24"/>
          <p:cNvSpPr txBox="1">
            <a:spLocks noChangeArrowheads="1"/>
          </p:cNvSpPr>
          <p:nvPr/>
        </p:nvSpPr>
        <p:spPr bwMode="auto">
          <a:xfrm>
            <a:off x="8014821" y="5133201"/>
            <a:ext cx="671979" cy="276999"/>
          </a:xfrm>
          <a:prstGeom prst="rect">
            <a:avLst/>
          </a:prstGeom>
          <a:noFill/>
          <a:ln w="9525">
            <a:noFill/>
            <a:miter lim="800000"/>
            <a:headEnd/>
            <a:tailEnd/>
          </a:ln>
        </p:spPr>
        <p:txBody>
          <a:bodyPr wrap="none">
            <a:spAutoFit/>
          </a:bodyPr>
          <a:lstStyle/>
          <a:p>
            <a:pPr>
              <a:spcBef>
                <a:spcPct val="20000"/>
              </a:spcBef>
            </a:pPr>
            <a:r>
              <a:rPr lang="en-US" dirty="0" smtClean="0"/>
              <a:t>Bay  G</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4343400" y="1219200"/>
            <a:ext cx="4876800" cy="4953000"/>
          </a:xfrm>
        </p:spPr>
        <p:txBody>
          <a:bodyPr/>
          <a:lstStyle/>
          <a:p>
            <a:r>
              <a:rPr lang="en-US" sz="2000" dirty="0" smtClean="0">
                <a:ea typeface="ＭＳ Ｐゴシック"/>
                <a:cs typeface="ＭＳ Ｐゴシック"/>
              </a:rPr>
              <a:t>Used combination of empirical data and analysis to create beam “footprints”</a:t>
            </a:r>
          </a:p>
          <a:p>
            <a:pPr lvl="1"/>
            <a:r>
              <a:rPr lang="en-US" sz="1800" dirty="0" smtClean="0">
                <a:ea typeface="ＭＳ Ｐゴシック"/>
              </a:rPr>
              <a:t>Beam photo shows rough ellipse shape from conditioning shots</a:t>
            </a:r>
          </a:p>
          <a:p>
            <a:pPr lvl="1"/>
            <a:endParaRPr lang="en-US" sz="1800" dirty="0" smtClean="0">
              <a:ea typeface="ＭＳ Ｐゴシック"/>
            </a:endParaRPr>
          </a:p>
          <a:p>
            <a:pPr lvl="1"/>
            <a:r>
              <a:rPr lang="en-US" sz="1800" dirty="0" smtClean="0">
                <a:ea typeface="ＭＳ Ｐゴシック"/>
              </a:rPr>
              <a:t>Assumed beam dispersion of .5 deg horizontal, 1.5 deg vertical</a:t>
            </a:r>
            <a:endParaRPr lang="en-US" sz="1600" dirty="0" smtClean="0">
              <a:ea typeface="ＭＳ Ｐゴシック"/>
            </a:endParaRPr>
          </a:p>
          <a:p>
            <a:pPr lvl="1"/>
            <a:endParaRPr lang="en-US" dirty="0" smtClean="0">
              <a:ea typeface="ＭＳ Ｐゴシック"/>
            </a:endParaRPr>
          </a:p>
          <a:p>
            <a:pPr lvl="1"/>
            <a:r>
              <a:rPr lang="en-US" sz="1800" dirty="0" smtClean="0">
                <a:ea typeface="ＭＳ Ｐゴシック"/>
              </a:rPr>
              <a:t>Used calculated “Smear” areas for beam profiles (incident angle effects)</a:t>
            </a:r>
          </a:p>
          <a:p>
            <a:pPr lvl="1">
              <a:buFontTx/>
              <a:buNone/>
            </a:pPr>
            <a:endParaRPr lang="en-US" sz="1800" dirty="0" smtClean="0">
              <a:ea typeface="ＭＳ Ｐゴシック"/>
            </a:endParaRPr>
          </a:p>
          <a:p>
            <a:pPr lvl="1"/>
            <a:r>
              <a:rPr lang="en-US" sz="1800" dirty="0" smtClean="0">
                <a:ea typeface="ＭＳ Ｐゴシック"/>
              </a:rPr>
              <a:t>Taking these areas, built ellipses and applied them to a simple armor shape, showing beam layout and overlaps</a:t>
            </a:r>
          </a:p>
          <a:p>
            <a:pPr lvl="1"/>
            <a:endParaRPr lang="en-US" sz="1800" dirty="0" smtClean="0">
              <a:ea typeface="ＭＳ Ｐゴシック"/>
            </a:endParaRPr>
          </a:p>
        </p:txBody>
      </p:sp>
      <p:sp>
        <p:nvSpPr>
          <p:cNvPr id="5123" name="Slide Number Placeholder 3"/>
          <p:cNvSpPr>
            <a:spLocks noGrp="1"/>
          </p:cNvSpPr>
          <p:nvPr>
            <p:ph type="sldNum" sz="quarter" idx="10"/>
          </p:nvPr>
        </p:nvSpPr>
        <p:spPr>
          <a:noFill/>
        </p:spPr>
        <p:txBody>
          <a:bodyPr/>
          <a:lstStyle/>
          <a:p>
            <a:fld id="{B8361A83-D911-4909-ACF1-AEBEDA9DF985}" type="slidenum">
              <a:rPr lang="en-US" smtClean="0">
                <a:latin typeface="Arial" pitchFamily="34" charset="0"/>
                <a:ea typeface="ＭＳ Ｐゴシック"/>
                <a:cs typeface="ＭＳ Ｐゴシック"/>
              </a:rPr>
              <a:pPr/>
              <a:t>4</a:t>
            </a:fld>
            <a:endParaRPr lang="en-US" smtClean="0">
              <a:latin typeface="Arial" pitchFamily="34" charset="0"/>
              <a:ea typeface="ＭＳ Ｐゴシック"/>
              <a:cs typeface="ＭＳ Ｐゴシック"/>
            </a:endParaRPr>
          </a:p>
        </p:txBody>
      </p:sp>
      <p:sp>
        <p:nvSpPr>
          <p:cNvPr id="5125" name="Title 1"/>
          <p:cNvSpPr>
            <a:spLocks noGrp="1"/>
          </p:cNvSpPr>
          <p:nvPr>
            <p:ph type="title"/>
          </p:nvPr>
        </p:nvSpPr>
        <p:spPr/>
        <p:txBody>
          <a:bodyPr/>
          <a:lstStyle/>
          <a:p>
            <a:r>
              <a:rPr lang="en-US" smtClean="0">
                <a:ea typeface="ＭＳ Ｐゴシック"/>
                <a:cs typeface="ＭＳ Ｐゴシック"/>
              </a:rPr>
              <a:t>Armor Move: Beamline fit</a:t>
            </a:r>
          </a:p>
        </p:txBody>
      </p:sp>
      <p:pic>
        <p:nvPicPr>
          <p:cNvPr id="8" name="Picture 7" descr="IMG_0455_wideshot.JPG"/>
          <p:cNvPicPr>
            <a:picLocks noChangeAspect="1"/>
          </p:cNvPicPr>
          <p:nvPr/>
        </p:nvPicPr>
        <p:blipFill>
          <a:blip r:embed="rId2">
            <a:lum bright="6000" contrast="11000"/>
          </a:blip>
          <a:srcRect l="36515" t="19546" r="22576" b="25227"/>
          <a:stretch>
            <a:fillRect/>
          </a:stretch>
        </p:blipFill>
        <p:spPr>
          <a:xfrm>
            <a:off x="152400" y="1676400"/>
            <a:ext cx="4572000" cy="4114800"/>
          </a:xfrm>
          <a:prstGeom prst="rect">
            <a:avLst/>
          </a:prstGeom>
        </p:spPr>
      </p:pic>
      <p:sp>
        <p:nvSpPr>
          <p:cNvPr id="10" name="TextBox 9"/>
          <p:cNvSpPr txBox="1"/>
          <p:nvPr/>
        </p:nvSpPr>
        <p:spPr>
          <a:xfrm>
            <a:off x="1525289" y="2514600"/>
            <a:ext cx="760711" cy="369332"/>
          </a:xfrm>
          <a:prstGeom prst="rect">
            <a:avLst/>
          </a:prstGeom>
          <a:noFill/>
        </p:spPr>
        <p:txBody>
          <a:bodyPr wrap="square" rtlCol="0">
            <a:spAutoFit/>
          </a:bodyPr>
          <a:lstStyle/>
          <a:p>
            <a:r>
              <a:rPr lang="en-US" sz="1800" dirty="0" smtClean="0">
                <a:solidFill>
                  <a:schemeClr val="accent6"/>
                </a:solidFill>
              </a:rPr>
              <a:t>C</a:t>
            </a:r>
            <a:endParaRPr lang="en-US" sz="1800" dirty="0">
              <a:solidFill>
                <a:schemeClr val="accent6"/>
              </a:solidFill>
            </a:endParaRPr>
          </a:p>
        </p:txBody>
      </p:sp>
      <p:sp>
        <p:nvSpPr>
          <p:cNvPr id="11" name="TextBox 10"/>
          <p:cNvSpPr txBox="1"/>
          <p:nvPr/>
        </p:nvSpPr>
        <p:spPr>
          <a:xfrm>
            <a:off x="2178803" y="2514600"/>
            <a:ext cx="762001" cy="369332"/>
          </a:xfrm>
          <a:prstGeom prst="rect">
            <a:avLst/>
          </a:prstGeom>
          <a:noFill/>
        </p:spPr>
        <p:txBody>
          <a:bodyPr wrap="square" rtlCol="0">
            <a:spAutoFit/>
          </a:bodyPr>
          <a:lstStyle/>
          <a:p>
            <a:r>
              <a:rPr lang="en-US" sz="1800" dirty="0" smtClean="0">
                <a:solidFill>
                  <a:schemeClr val="accent6"/>
                </a:solidFill>
              </a:rPr>
              <a:t>B</a:t>
            </a:r>
            <a:endParaRPr lang="en-US" sz="1800" dirty="0">
              <a:solidFill>
                <a:schemeClr val="accent6"/>
              </a:solidFill>
            </a:endParaRPr>
          </a:p>
        </p:txBody>
      </p:sp>
      <p:sp>
        <p:nvSpPr>
          <p:cNvPr id="12" name="TextBox 11"/>
          <p:cNvSpPr txBox="1"/>
          <p:nvPr/>
        </p:nvSpPr>
        <p:spPr>
          <a:xfrm>
            <a:off x="2858144" y="2514600"/>
            <a:ext cx="723256" cy="369332"/>
          </a:xfrm>
          <a:prstGeom prst="rect">
            <a:avLst/>
          </a:prstGeom>
          <a:noFill/>
        </p:spPr>
        <p:txBody>
          <a:bodyPr wrap="square" rtlCol="0">
            <a:spAutoFit/>
          </a:bodyPr>
          <a:lstStyle/>
          <a:p>
            <a:r>
              <a:rPr lang="en-US" sz="1800" dirty="0" smtClean="0">
                <a:solidFill>
                  <a:schemeClr val="accent6"/>
                </a:solidFill>
              </a:rPr>
              <a:t>A</a:t>
            </a:r>
            <a:endParaRPr lang="en-US" sz="1800" dirty="0">
              <a:solidFill>
                <a:schemeClr val="accent6"/>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F:\TOFE Documents\Armor Pics\Armor power densities 11.10.png"/>
          <p:cNvPicPr/>
          <p:nvPr/>
        </p:nvPicPr>
        <p:blipFill>
          <a:blip r:embed="rId2"/>
          <a:srcRect l="12179" t="3307" r="12500"/>
          <a:stretch>
            <a:fillRect/>
          </a:stretch>
        </p:blipFill>
        <p:spPr bwMode="auto">
          <a:xfrm>
            <a:off x="1905000" y="1371600"/>
            <a:ext cx="5334000" cy="4724399"/>
          </a:xfrm>
          <a:prstGeom prst="rect">
            <a:avLst/>
          </a:prstGeom>
          <a:noFill/>
          <a:ln w="12700">
            <a:solidFill>
              <a:schemeClr val="tx1"/>
            </a:solidFill>
            <a:miter lim="800000"/>
            <a:headEnd/>
            <a:tailEnd/>
          </a:ln>
        </p:spPr>
      </p:pic>
      <p:sp>
        <p:nvSpPr>
          <p:cNvPr id="8" name="TextBox 7"/>
          <p:cNvSpPr txBox="1"/>
          <p:nvPr/>
        </p:nvSpPr>
        <p:spPr>
          <a:xfrm>
            <a:off x="152400" y="2141538"/>
            <a:ext cx="1676400" cy="1773237"/>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a:spAutoFit/>
          </a:bodyPr>
          <a:lstStyle/>
          <a:p>
            <a:pPr>
              <a:spcBef>
                <a:spcPct val="20000"/>
              </a:spcBef>
              <a:buFontTx/>
              <a:buChar char="•"/>
              <a:defRPr/>
            </a:pPr>
            <a:r>
              <a:rPr lang="en-US" sz="1400" dirty="0">
                <a:solidFill>
                  <a:schemeClr val="tx1"/>
                </a:solidFill>
              </a:rPr>
              <a:t>Outer ring: </a:t>
            </a:r>
          </a:p>
          <a:p>
            <a:pPr>
              <a:spcBef>
                <a:spcPct val="20000"/>
              </a:spcBef>
              <a:defRPr/>
            </a:pPr>
            <a:r>
              <a:rPr lang="en-US" sz="1400" dirty="0">
                <a:solidFill>
                  <a:schemeClr val="tx1"/>
                </a:solidFill>
              </a:rPr>
              <a:t>     20% total source power</a:t>
            </a:r>
          </a:p>
          <a:p>
            <a:pPr>
              <a:spcBef>
                <a:spcPct val="20000"/>
              </a:spcBef>
              <a:defRPr/>
            </a:pPr>
            <a:endParaRPr lang="en-US" sz="1400" dirty="0">
              <a:solidFill>
                <a:schemeClr val="tx1"/>
              </a:solidFill>
            </a:endParaRPr>
          </a:p>
          <a:p>
            <a:pPr>
              <a:spcBef>
                <a:spcPct val="20000"/>
              </a:spcBef>
              <a:buFontTx/>
              <a:buChar char="•"/>
              <a:defRPr/>
            </a:pPr>
            <a:r>
              <a:rPr lang="en-US" sz="1400" dirty="0">
                <a:solidFill>
                  <a:schemeClr val="tx1"/>
                </a:solidFill>
              </a:rPr>
              <a:t>Inner “hotspot”:</a:t>
            </a:r>
          </a:p>
          <a:p>
            <a:pPr>
              <a:spcBef>
                <a:spcPct val="20000"/>
              </a:spcBef>
              <a:defRPr/>
            </a:pPr>
            <a:r>
              <a:rPr lang="en-US" sz="1400" dirty="0">
                <a:solidFill>
                  <a:schemeClr val="tx1"/>
                </a:solidFill>
              </a:rPr>
              <a:t>     80% total source power</a:t>
            </a:r>
          </a:p>
        </p:txBody>
      </p:sp>
      <p:sp>
        <p:nvSpPr>
          <p:cNvPr id="6147" name="Slide Number Placeholder 3"/>
          <p:cNvSpPr>
            <a:spLocks noGrp="1"/>
          </p:cNvSpPr>
          <p:nvPr>
            <p:ph type="sldNum" sz="quarter" idx="10"/>
          </p:nvPr>
        </p:nvSpPr>
        <p:spPr>
          <a:noFill/>
        </p:spPr>
        <p:txBody>
          <a:bodyPr/>
          <a:lstStyle/>
          <a:p>
            <a:fld id="{8B039012-79A2-45E4-9D61-EF9289E65464}" type="slidenum">
              <a:rPr lang="en-US" smtClean="0">
                <a:latin typeface="Arial" pitchFamily="34" charset="0"/>
                <a:ea typeface="ＭＳ Ｐゴシック"/>
                <a:cs typeface="ＭＳ Ｐゴシック"/>
              </a:rPr>
              <a:pPr/>
              <a:t>5</a:t>
            </a:fld>
            <a:endParaRPr lang="en-US" smtClean="0">
              <a:latin typeface="Arial" pitchFamily="34" charset="0"/>
              <a:ea typeface="ＭＳ Ｐゴシック"/>
              <a:cs typeface="ＭＳ Ｐゴシック"/>
            </a:endParaRPr>
          </a:p>
        </p:txBody>
      </p:sp>
      <p:sp>
        <p:nvSpPr>
          <p:cNvPr id="6149" name="Title 1"/>
          <p:cNvSpPr>
            <a:spLocks noGrp="1"/>
          </p:cNvSpPr>
          <p:nvPr>
            <p:ph type="title"/>
          </p:nvPr>
        </p:nvSpPr>
        <p:spPr/>
        <p:txBody>
          <a:bodyPr/>
          <a:lstStyle/>
          <a:p>
            <a:r>
              <a:rPr lang="en-US" smtClean="0">
                <a:ea typeface="ＭＳ Ｐゴシック"/>
                <a:cs typeface="ＭＳ Ｐゴシック"/>
              </a:rPr>
              <a:t>Armor Move: Beamline fit</a:t>
            </a:r>
          </a:p>
        </p:txBody>
      </p:sp>
      <p:sp>
        <p:nvSpPr>
          <p:cNvPr id="6150" name="TextBox 6"/>
          <p:cNvSpPr txBox="1">
            <a:spLocks noChangeArrowheads="1"/>
          </p:cNvSpPr>
          <p:nvPr/>
        </p:nvSpPr>
        <p:spPr bwMode="auto">
          <a:xfrm>
            <a:off x="1812925" y="1066800"/>
            <a:ext cx="5518150" cy="338138"/>
          </a:xfrm>
          <a:prstGeom prst="rect">
            <a:avLst/>
          </a:prstGeom>
          <a:noFill/>
          <a:ln w="9525">
            <a:noFill/>
            <a:miter lim="800000"/>
            <a:headEnd/>
            <a:tailEnd/>
          </a:ln>
        </p:spPr>
        <p:txBody>
          <a:bodyPr wrap="none">
            <a:spAutoFit/>
          </a:bodyPr>
          <a:lstStyle/>
          <a:p>
            <a:pPr algn="ctr">
              <a:spcBef>
                <a:spcPct val="20000"/>
              </a:spcBef>
            </a:pPr>
            <a:r>
              <a:rPr lang="en-US" sz="1600"/>
              <a:t>Resulting Source Profiles on Armor Face Confirms Fit!</a:t>
            </a:r>
          </a:p>
        </p:txBody>
      </p:sp>
      <p:sp>
        <p:nvSpPr>
          <p:cNvPr id="9" name="TextBox 8"/>
          <p:cNvSpPr txBox="1"/>
          <p:nvPr/>
        </p:nvSpPr>
        <p:spPr>
          <a:xfrm>
            <a:off x="7315200" y="2141538"/>
            <a:ext cx="1676400" cy="2117725"/>
          </a:xfrm>
          <a:prstGeom prst="rect">
            <a:avLst/>
          </a:prstGeom>
          <a:ln>
            <a:solidFill>
              <a:srgbClr val="C00000"/>
            </a:solidFill>
          </a:ln>
        </p:spPr>
        <p:style>
          <a:lnRef idx="2">
            <a:schemeClr val="accent2"/>
          </a:lnRef>
          <a:fillRef idx="1">
            <a:schemeClr val="lt1"/>
          </a:fillRef>
          <a:effectRef idx="0">
            <a:schemeClr val="accent2"/>
          </a:effectRef>
          <a:fontRef idx="minor">
            <a:schemeClr val="dk1"/>
          </a:fontRef>
        </p:style>
        <p:txBody>
          <a:bodyPr>
            <a:spAutoFit/>
          </a:bodyPr>
          <a:lstStyle/>
          <a:p>
            <a:pPr>
              <a:spcBef>
                <a:spcPct val="20000"/>
              </a:spcBef>
              <a:buFontTx/>
              <a:buChar char="•"/>
              <a:defRPr/>
            </a:pPr>
            <a:r>
              <a:rPr lang="en-US" sz="1400" dirty="0">
                <a:solidFill>
                  <a:schemeClr val="tx1"/>
                </a:solidFill>
              </a:rPr>
              <a:t>Beam overlaps create areas of intense flux</a:t>
            </a:r>
          </a:p>
          <a:p>
            <a:pPr>
              <a:spcBef>
                <a:spcPct val="20000"/>
              </a:spcBef>
              <a:buFontTx/>
              <a:buChar char="•"/>
              <a:defRPr/>
            </a:pPr>
            <a:endParaRPr lang="en-US" sz="1400" dirty="0">
              <a:solidFill>
                <a:schemeClr val="tx1"/>
              </a:solidFill>
            </a:endParaRPr>
          </a:p>
          <a:p>
            <a:pPr>
              <a:spcBef>
                <a:spcPct val="20000"/>
              </a:spcBef>
              <a:buFontTx/>
              <a:buChar char="•"/>
              <a:defRPr/>
            </a:pPr>
            <a:r>
              <a:rPr lang="en-US" sz="1400" dirty="0">
                <a:solidFill>
                  <a:schemeClr val="tx1"/>
                </a:solidFill>
              </a:rPr>
              <a:t>Area of thermal investigation and probable material upgrade to 3D CFC</a:t>
            </a:r>
          </a:p>
        </p:txBody>
      </p:sp>
      <p:cxnSp>
        <p:nvCxnSpPr>
          <p:cNvPr id="6152" name="Straight Arrow Connector 10"/>
          <p:cNvCxnSpPr>
            <a:cxnSpLocks noChangeShapeType="1"/>
          </p:cNvCxnSpPr>
          <p:nvPr/>
        </p:nvCxnSpPr>
        <p:spPr bwMode="auto">
          <a:xfrm flipV="1">
            <a:off x="1828800" y="2133600"/>
            <a:ext cx="990600" cy="304800"/>
          </a:xfrm>
          <a:prstGeom prst="straightConnector1">
            <a:avLst/>
          </a:prstGeom>
          <a:noFill/>
          <a:ln w="25400" algn="ctr">
            <a:solidFill>
              <a:schemeClr val="tx1"/>
            </a:solidFill>
            <a:round/>
            <a:headEnd/>
            <a:tailEnd type="arrow" w="med" len="med"/>
          </a:ln>
        </p:spPr>
      </p:cxnSp>
      <p:cxnSp>
        <p:nvCxnSpPr>
          <p:cNvPr id="6153" name="Straight Arrow Connector 14"/>
          <p:cNvCxnSpPr>
            <a:cxnSpLocks noChangeShapeType="1"/>
          </p:cNvCxnSpPr>
          <p:nvPr/>
        </p:nvCxnSpPr>
        <p:spPr bwMode="auto">
          <a:xfrm rot="16200000" flipH="1">
            <a:off x="1714500" y="2552700"/>
            <a:ext cx="1143000" cy="914400"/>
          </a:xfrm>
          <a:prstGeom prst="straightConnector1">
            <a:avLst/>
          </a:prstGeom>
          <a:noFill/>
          <a:ln w="25400" algn="ctr">
            <a:solidFill>
              <a:schemeClr val="tx1"/>
            </a:solidFill>
            <a:round/>
            <a:headEnd/>
            <a:tailEnd type="arrow" w="med" len="med"/>
          </a:ln>
        </p:spPr>
      </p:cxnSp>
      <p:sp>
        <p:nvSpPr>
          <p:cNvPr id="6154" name="Oval 16"/>
          <p:cNvSpPr>
            <a:spLocks noChangeArrowheads="1"/>
          </p:cNvSpPr>
          <p:nvPr/>
        </p:nvSpPr>
        <p:spPr bwMode="auto">
          <a:xfrm>
            <a:off x="3581400" y="2514600"/>
            <a:ext cx="2286000" cy="2286000"/>
          </a:xfrm>
          <a:prstGeom prst="ellipse">
            <a:avLst/>
          </a:prstGeom>
          <a:noFill/>
          <a:ln w="25400" algn="ctr">
            <a:solidFill>
              <a:srgbClr val="C00000"/>
            </a:solidFill>
            <a:round/>
            <a:headEnd/>
            <a:tailEnd type="triangle" w="med" len="med"/>
          </a:ln>
        </p:spPr>
        <p:txBody>
          <a:bodyPr lIns="0" tIns="0" rIns="0" bIns="0"/>
          <a:lstStyle/>
          <a:p>
            <a:pPr>
              <a:spcBef>
                <a:spcPct val="20000"/>
              </a:spcBef>
              <a:buFontTx/>
              <a:buChar char="•"/>
            </a:pPr>
            <a:endParaRPr lang="en-US"/>
          </a:p>
        </p:txBody>
      </p:sp>
      <p:cxnSp>
        <p:nvCxnSpPr>
          <p:cNvPr id="6155" name="Straight Connector 21"/>
          <p:cNvCxnSpPr>
            <a:cxnSpLocks noChangeShapeType="1"/>
            <a:stCxn id="6154" idx="7"/>
            <a:endCxn id="9" idx="1"/>
          </p:cNvCxnSpPr>
          <p:nvPr/>
        </p:nvCxnSpPr>
        <p:spPr bwMode="auto">
          <a:xfrm rot="16200000" flipH="1">
            <a:off x="6248399" y="2133601"/>
            <a:ext cx="351024" cy="1782577"/>
          </a:xfrm>
          <a:prstGeom prst="line">
            <a:avLst/>
          </a:prstGeom>
          <a:noFill/>
          <a:ln w="25400" algn="ctr">
            <a:solidFill>
              <a:srgbClr val="C00000"/>
            </a:solidFill>
            <a:round/>
            <a:headEnd/>
            <a:tailEn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ea typeface="ＭＳ Ｐゴシック"/>
                <a:cs typeface="ＭＳ Ｐゴシック"/>
              </a:rPr>
              <a:t>Armor Tile Thermal Analysis</a:t>
            </a:r>
          </a:p>
        </p:txBody>
      </p:sp>
      <p:sp>
        <p:nvSpPr>
          <p:cNvPr id="7171" name="Content Placeholder 2"/>
          <p:cNvSpPr>
            <a:spLocks noGrp="1"/>
          </p:cNvSpPr>
          <p:nvPr>
            <p:ph idx="1"/>
          </p:nvPr>
        </p:nvSpPr>
        <p:spPr/>
        <p:txBody>
          <a:bodyPr/>
          <a:lstStyle/>
          <a:p>
            <a:r>
              <a:rPr lang="en-US" sz="2000" dirty="0" smtClean="0">
                <a:ea typeface="ＭＳ Ｐゴシック"/>
                <a:cs typeface="ＭＳ Ｐゴシック"/>
              </a:rPr>
              <a:t>Model accuracy check</a:t>
            </a:r>
          </a:p>
          <a:p>
            <a:pPr lvl="1"/>
            <a:r>
              <a:rPr lang="en-US" sz="1800" dirty="0" smtClean="0">
                <a:ea typeface="ＭＳ Ｐゴシック"/>
              </a:rPr>
              <a:t>Data from MSE shots</a:t>
            </a:r>
          </a:p>
          <a:p>
            <a:pPr lvl="2"/>
            <a:r>
              <a:rPr lang="en-US" sz="1600" dirty="0" smtClean="0">
                <a:ea typeface="ＭＳ Ｐゴシック"/>
              </a:rPr>
              <a:t>ATJ tiles</a:t>
            </a:r>
          </a:p>
          <a:p>
            <a:pPr lvl="2"/>
            <a:r>
              <a:rPr lang="en-US" sz="1600" dirty="0" smtClean="0">
                <a:ea typeface="ＭＳ Ｐゴシック"/>
              </a:rPr>
              <a:t>90 </a:t>
            </a:r>
            <a:r>
              <a:rPr lang="en-US" sz="1600" dirty="0" err="1" smtClean="0">
                <a:ea typeface="ＭＳ Ｐゴシック"/>
              </a:rPr>
              <a:t>kv</a:t>
            </a:r>
            <a:r>
              <a:rPr lang="en-US" sz="1600" dirty="0" smtClean="0">
                <a:ea typeface="ＭＳ Ｐゴシック"/>
              </a:rPr>
              <a:t>, 19 MW/m^2 source heat flux, 400 ms  </a:t>
            </a:r>
          </a:p>
          <a:p>
            <a:pPr lvl="2"/>
            <a:r>
              <a:rPr lang="en-US" sz="1600" dirty="0" smtClean="0">
                <a:ea typeface="ＭＳ Ｐゴシック"/>
              </a:rPr>
              <a:t>50 – 80 C bulk temp change</a:t>
            </a:r>
          </a:p>
          <a:p>
            <a:pPr lvl="3"/>
            <a:r>
              <a:rPr lang="en-US" sz="1400" dirty="0" smtClean="0">
                <a:ea typeface="ＭＳ Ｐゴシック"/>
              </a:rPr>
              <a:t>Confirmed that ALGOR model behaved similarly</a:t>
            </a:r>
          </a:p>
          <a:p>
            <a:pPr lvl="3">
              <a:buNone/>
            </a:pPr>
            <a:endParaRPr lang="en-US" sz="1400" dirty="0" smtClean="0">
              <a:ea typeface="ＭＳ Ｐゴシック"/>
            </a:endParaRPr>
          </a:p>
          <a:p>
            <a:r>
              <a:rPr lang="en-US" sz="2000" dirty="0" smtClean="0">
                <a:ea typeface="ＭＳ Ｐゴシック"/>
              </a:rPr>
              <a:t>1 NB “fault” testing</a:t>
            </a:r>
          </a:p>
          <a:p>
            <a:pPr lvl="2"/>
            <a:r>
              <a:rPr lang="en-US" sz="1600" dirty="0" smtClean="0">
                <a:ea typeface="ＭＳ Ｐゴシック"/>
              </a:rPr>
              <a:t>Temperature and Stress under full power, full length of shot</a:t>
            </a:r>
          </a:p>
          <a:p>
            <a:pPr lvl="4"/>
            <a:r>
              <a:rPr lang="en-US" sz="1400" dirty="0" smtClean="0">
                <a:ea typeface="ＭＳ Ｐゴシック"/>
              </a:rPr>
              <a:t>80 kV, </a:t>
            </a:r>
            <a:r>
              <a:rPr lang="en-US" sz="1400" dirty="0" smtClean="0"/>
              <a:t>7.7 MW/m</a:t>
            </a:r>
            <a:r>
              <a:rPr lang="en-US" sz="1400" baseline="30000" dirty="0" smtClean="0"/>
              <a:t>2</a:t>
            </a:r>
            <a:r>
              <a:rPr lang="en-US" sz="1400" dirty="0" smtClean="0"/>
              <a:t>, 5 sec</a:t>
            </a:r>
          </a:p>
          <a:p>
            <a:pPr lvl="4"/>
            <a:r>
              <a:rPr lang="en-US" sz="1400" dirty="0" smtClean="0"/>
              <a:t>90 kV, 9.2 MW/m</a:t>
            </a:r>
            <a:r>
              <a:rPr lang="en-US" sz="1400" baseline="30000" dirty="0" smtClean="0"/>
              <a:t>2</a:t>
            </a:r>
            <a:r>
              <a:rPr lang="en-US" sz="1400" dirty="0" smtClean="0"/>
              <a:t>, 3 sec</a:t>
            </a:r>
          </a:p>
          <a:p>
            <a:pPr lvl="4"/>
            <a:r>
              <a:rPr lang="en-US" sz="1400" dirty="0" smtClean="0">
                <a:ea typeface="ＭＳ Ｐゴシック"/>
              </a:rPr>
              <a:t>110 kV, 13.9 </a:t>
            </a:r>
            <a:r>
              <a:rPr lang="en-US" sz="1400" dirty="0" smtClean="0"/>
              <a:t>MW/m</a:t>
            </a:r>
            <a:r>
              <a:rPr lang="en-US" sz="1400" baseline="30000" dirty="0" smtClean="0"/>
              <a:t>2</a:t>
            </a:r>
            <a:r>
              <a:rPr lang="en-US" sz="1400" dirty="0" smtClean="0"/>
              <a:t>, 1 sec</a:t>
            </a:r>
          </a:p>
          <a:p>
            <a:pPr lvl="2"/>
            <a:r>
              <a:rPr lang="en-US" sz="1600" dirty="0" smtClean="0">
                <a:ea typeface="ＭＳ Ｐゴシック"/>
              </a:rPr>
              <a:t>Baseline Material properties of ATJ Graphite	</a:t>
            </a:r>
          </a:p>
          <a:p>
            <a:pPr lvl="3"/>
            <a:r>
              <a:rPr lang="en-US" sz="1400" dirty="0" smtClean="0">
                <a:ea typeface="ＭＳ Ｐゴシック"/>
              </a:rPr>
              <a:t>Max Tensile Stress: 26 </a:t>
            </a:r>
            <a:r>
              <a:rPr lang="en-US" sz="1400" dirty="0" err="1" smtClean="0">
                <a:ea typeface="ＭＳ Ｐゴシック"/>
              </a:rPr>
              <a:t>Mpa</a:t>
            </a:r>
            <a:endParaRPr lang="en-US" sz="1400" dirty="0" smtClean="0">
              <a:ea typeface="ＭＳ Ｐゴシック"/>
            </a:endParaRPr>
          </a:p>
          <a:p>
            <a:pPr lvl="3"/>
            <a:r>
              <a:rPr lang="en-US" sz="1400" dirty="0" smtClean="0">
                <a:ea typeface="ＭＳ Ｐゴシック"/>
              </a:rPr>
              <a:t>Max Temp : 2600 </a:t>
            </a:r>
            <a:r>
              <a:rPr lang="en-US" sz="1400" dirty="0" smtClean="0">
                <a:latin typeface="Times New Roman"/>
                <a:ea typeface="ＭＳ Ｐゴシック"/>
                <a:cs typeface="Times New Roman"/>
              </a:rPr>
              <a:t>°</a:t>
            </a:r>
            <a:r>
              <a:rPr lang="en-US" sz="1400" dirty="0" smtClean="0">
                <a:ea typeface="ＭＳ Ｐゴシック"/>
                <a:cs typeface="Times New Roman"/>
              </a:rPr>
              <a:t>C*</a:t>
            </a:r>
          </a:p>
          <a:p>
            <a:pPr lvl="3"/>
            <a:endParaRPr lang="en-US" sz="1400" dirty="0" smtClean="0">
              <a:ea typeface="ＭＳ Ｐゴシック"/>
              <a:cs typeface="Times New Roman"/>
            </a:endParaRPr>
          </a:p>
          <a:p>
            <a:pPr lvl="3">
              <a:buNone/>
            </a:pPr>
            <a:r>
              <a:rPr lang="en-US" sz="1400" dirty="0" smtClean="0">
                <a:ea typeface="ＭＳ Ｐゴシック"/>
                <a:cs typeface="Times New Roman"/>
              </a:rPr>
              <a:t>*</a:t>
            </a:r>
            <a:r>
              <a:rPr lang="en-US" sz="1050" dirty="0" smtClean="0">
                <a:ea typeface="ＭＳ Ｐゴシック"/>
                <a:cs typeface="Times New Roman"/>
              </a:rPr>
              <a:t>This is the temperature at which the sublimation rate rapidly accelerates. Sublimation does begin at lower temperatures in vacuum, but the effect is less. Attempting to capture an acceptable maximum temperature. </a:t>
            </a:r>
            <a:endParaRPr lang="en-US" sz="1400" dirty="0" smtClean="0">
              <a:ea typeface="ＭＳ Ｐゴシック"/>
            </a:endParaRPr>
          </a:p>
        </p:txBody>
      </p:sp>
      <p:sp>
        <p:nvSpPr>
          <p:cNvPr id="7172" name="Slide Number Placeholder 3"/>
          <p:cNvSpPr>
            <a:spLocks noGrp="1"/>
          </p:cNvSpPr>
          <p:nvPr>
            <p:ph type="sldNum" sz="quarter" idx="10"/>
          </p:nvPr>
        </p:nvSpPr>
        <p:spPr>
          <a:noFill/>
        </p:spPr>
        <p:txBody>
          <a:bodyPr/>
          <a:lstStyle/>
          <a:p>
            <a:fld id="{ADA1C1CF-872F-4C4F-9F66-A2F328AE08D0}" type="slidenum">
              <a:rPr lang="en-US" smtClean="0">
                <a:latin typeface="Arial" pitchFamily="34" charset="0"/>
                <a:ea typeface="ＭＳ Ｐゴシック"/>
                <a:cs typeface="ＭＳ Ｐゴシック"/>
              </a:rPr>
              <a:pPr/>
              <a:t>6</a:t>
            </a:fld>
            <a:endParaRPr lang="en-US" smtClean="0">
              <a:latin typeface="Arial" pitchFamily="34" charset="0"/>
              <a:ea typeface="ＭＳ Ｐゴシック"/>
              <a:cs typeface="ＭＳ Ｐゴシック"/>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lide Number Placeholder 3"/>
          <p:cNvSpPr>
            <a:spLocks noGrp="1"/>
          </p:cNvSpPr>
          <p:nvPr>
            <p:ph type="sldNum" sz="quarter" idx="10"/>
          </p:nvPr>
        </p:nvSpPr>
        <p:spPr>
          <a:noFill/>
        </p:spPr>
        <p:txBody>
          <a:bodyPr/>
          <a:lstStyle/>
          <a:p>
            <a:fld id="{425DEC27-13D5-4A5D-BDFA-2D6ACF669857}" type="slidenum">
              <a:rPr lang="en-US" smtClean="0">
                <a:latin typeface="Arial" pitchFamily="34" charset="0"/>
                <a:ea typeface="ＭＳ Ｐゴシック"/>
                <a:cs typeface="ＭＳ Ｐゴシック"/>
              </a:rPr>
              <a:pPr/>
              <a:t>7</a:t>
            </a:fld>
            <a:endParaRPr lang="en-US" smtClean="0">
              <a:latin typeface="Arial" pitchFamily="34" charset="0"/>
              <a:ea typeface="ＭＳ Ｐゴシック"/>
              <a:cs typeface="ＭＳ Ｐゴシック"/>
            </a:endParaRPr>
          </a:p>
        </p:txBody>
      </p:sp>
      <p:sp>
        <p:nvSpPr>
          <p:cNvPr id="8196" name="Title 1"/>
          <p:cNvSpPr>
            <a:spLocks noGrp="1"/>
          </p:cNvSpPr>
          <p:nvPr>
            <p:ph type="title"/>
          </p:nvPr>
        </p:nvSpPr>
        <p:spPr/>
        <p:txBody>
          <a:bodyPr/>
          <a:lstStyle/>
          <a:p>
            <a:r>
              <a:rPr lang="en-US" smtClean="0">
                <a:ea typeface="ＭＳ Ｐゴシック"/>
                <a:cs typeface="ＭＳ Ｐゴシック"/>
              </a:rPr>
              <a:t>Armor Tile Thermal Analysis</a:t>
            </a:r>
          </a:p>
        </p:txBody>
      </p:sp>
      <p:graphicFrame>
        <p:nvGraphicFramePr>
          <p:cNvPr id="9" name="Table 8"/>
          <p:cNvGraphicFramePr>
            <a:graphicFrameLocks noGrp="1"/>
          </p:cNvGraphicFramePr>
          <p:nvPr/>
        </p:nvGraphicFramePr>
        <p:xfrm>
          <a:off x="544157" y="1981200"/>
          <a:ext cx="7671136" cy="3353112"/>
        </p:xfrm>
        <a:graphic>
          <a:graphicData uri="http://schemas.openxmlformats.org/drawingml/2006/table">
            <a:tbl>
              <a:tblPr/>
              <a:tblGrid>
                <a:gridCol w="323850"/>
                <a:gridCol w="522287"/>
                <a:gridCol w="3167358"/>
                <a:gridCol w="1067267"/>
                <a:gridCol w="1053909"/>
                <a:gridCol w="1536465"/>
              </a:tblGrid>
              <a:tr h="435933">
                <a:tc>
                  <a:txBody>
                    <a:bodyPr/>
                    <a:lstStyle/>
                    <a:p>
                      <a:pPr algn="ctr" fontAlgn="b"/>
                      <a:r>
                        <a:rPr lang="en-US" sz="1400" b="0" i="0" u="none" strike="noStrike" dirty="0">
                          <a:solidFill>
                            <a:srgbClr val="000000"/>
                          </a:solidFill>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latin typeface="Times New Roman"/>
                        </a:rPr>
                        <a:t>Run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latin typeface="Times New Roman"/>
                        </a:rPr>
                        <a:t>Run Description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latin typeface="Times New Roman"/>
                        </a:rPr>
                        <a:t> T (deg 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latin typeface="Times New Roman"/>
                        </a:rPr>
                        <a:t>Time @ T (s)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err="1">
                          <a:solidFill>
                            <a:srgbClr val="000000"/>
                          </a:solidFill>
                          <a:latin typeface="Times New Roman"/>
                        </a:rPr>
                        <a:t>Tslot</a:t>
                      </a:r>
                      <a:r>
                        <a:rPr lang="en-US" sz="1400" b="1" i="0" u="none" strike="noStrike" dirty="0">
                          <a:solidFill>
                            <a:srgbClr val="000000"/>
                          </a:solidFill>
                          <a:latin typeface="Times New Roman"/>
                        </a:rPr>
                        <a:t> Von </a:t>
                      </a:r>
                      <a:r>
                        <a:rPr lang="en-US" sz="1400" b="1" i="0" u="none" strike="noStrike" dirty="0" err="1">
                          <a:solidFill>
                            <a:srgbClr val="000000"/>
                          </a:solidFill>
                          <a:latin typeface="Times New Roman"/>
                        </a:rPr>
                        <a:t>Mises</a:t>
                      </a:r>
                      <a:r>
                        <a:rPr lang="en-US" sz="1400" b="1" i="0" u="none" strike="noStrike" dirty="0">
                          <a:solidFill>
                            <a:srgbClr val="000000"/>
                          </a:solidFill>
                          <a:latin typeface="Times New Roman"/>
                        </a:rPr>
                        <a:t> (MPa) Free exp.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7107">
                <a:tc rowSpan="9">
                  <a:txBody>
                    <a:bodyPr/>
                    <a:lstStyle/>
                    <a:p>
                      <a:pPr algn="ctr" fontAlgn="ctr"/>
                      <a:r>
                        <a:rPr lang="en-US" sz="2000" b="0" i="0" u="sng" strike="noStrike">
                          <a:solidFill>
                            <a:srgbClr val="000000"/>
                          </a:solidFill>
                          <a:latin typeface="Times New Roman"/>
                        </a:rPr>
                        <a:t>1 Beamline</a:t>
                      </a: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latin typeface="Times New Roman"/>
                        </a:rPr>
                        <a:t>MSE, 90 kV</a:t>
                      </a:r>
                      <a:r>
                        <a:rPr lang="en-US" sz="1400" b="1" i="0" u="none" strike="noStrike" dirty="0" smtClean="0">
                          <a:solidFill>
                            <a:srgbClr val="000000"/>
                          </a:solidFill>
                          <a:latin typeface="Times New Roman"/>
                        </a:rPr>
                        <a:t>, .</a:t>
                      </a:r>
                      <a:r>
                        <a:rPr lang="en-US" sz="1400" b="1" i="0" u="none" strike="noStrike" dirty="0">
                          <a:solidFill>
                            <a:srgbClr val="000000"/>
                          </a:solidFill>
                          <a:latin typeface="Times New Roman"/>
                        </a:rPr>
                        <a:t>400 ms, 9.24 MW/m^2 applied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1400" b="0" i="0" u="none" strike="noStrike">
                          <a:solidFill>
                            <a:srgbClr val="000000"/>
                          </a:solidFill>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300480">
                <a:tc vMerge="1">
                  <a:txBody>
                    <a:bodyPr/>
                    <a:lstStyle/>
                    <a:p>
                      <a:endParaRPr lang="en-US"/>
                    </a:p>
                  </a:txBody>
                  <a:tcPr/>
                </a:tc>
                <a:tc>
                  <a:txBody>
                    <a:bodyPr/>
                    <a:lstStyle/>
                    <a:p>
                      <a:pPr algn="ctr" fontAlgn="b"/>
                      <a:r>
                        <a:rPr lang="en-US" sz="1400" b="0" i="0" u="none" strike="noStrike">
                          <a:solidFill>
                            <a:srgbClr val="000000"/>
                          </a:solidFill>
                          <a:latin typeface="Times New Roman"/>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Times New Roman"/>
                        </a:rPr>
                        <a:t>Stress </a:t>
                      </a:r>
                      <a:r>
                        <a:rPr lang="en-US" sz="1400" b="0" i="0" u="none" strike="noStrike" dirty="0" smtClean="0">
                          <a:solidFill>
                            <a:srgbClr val="000000"/>
                          </a:solidFill>
                          <a:latin typeface="Times New Roman"/>
                        </a:rPr>
                        <a:t>analysis</a:t>
                      </a:r>
                      <a:endParaRPr lang="en-US" sz="1400" b="0" i="0" u="none" strike="noStrike" dirty="0">
                        <a:solidFill>
                          <a:srgbClr val="00000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a:rPr>
                        <a:t>544.6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a:rPr>
                        <a:t>0.433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a:rPr>
                        <a:t>8.91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9120">
                <a:tc vMerge="1">
                  <a:txBody>
                    <a:bodyPr/>
                    <a:lstStyle/>
                    <a:p>
                      <a:endParaRPr lang="en-US"/>
                    </a:p>
                  </a:txBody>
                  <a:tcPr/>
                </a:tc>
                <a:tc>
                  <a:txBody>
                    <a:bodyPr/>
                    <a:lstStyle/>
                    <a:p>
                      <a:pPr algn="ctr" fontAlgn="b"/>
                      <a:r>
                        <a:rPr lang="en-US" sz="1400" b="0" i="0" u="none" strike="noStrike">
                          <a:solidFill>
                            <a:srgbClr val="000000"/>
                          </a:solidFill>
                          <a:latin typeface="Times New Roman"/>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latin typeface="Times New Roman"/>
                        </a:rPr>
                        <a:t>80 </a:t>
                      </a:r>
                      <a:r>
                        <a:rPr lang="en-US" sz="1400" b="1" i="0" u="none" strike="noStrike" dirty="0" smtClean="0">
                          <a:solidFill>
                            <a:srgbClr val="000000"/>
                          </a:solidFill>
                          <a:latin typeface="Times New Roman"/>
                        </a:rPr>
                        <a:t>kV, </a:t>
                      </a:r>
                      <a:r>
                        <a:rPr lang="en-US" sz="1400" b="1" i="0" u="none" strike="noStrike" dirty="0">
                          <a:solidFill>
                            <a:srgbClr val="000000"/>
                          </a:solidFill>
                          <a:latin typeface="Times New Roman"/>
                        </a:rPr>
                        <a:t>5 s, 7.70 MW/m^2 applied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1400" b="0" i="0" u="none" strike="noStrike">
                          <a:solidFill>
                            <a:srgbClr val="000000"/>
                          </a:solidFill>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300480">
                <a:tc vMerge="1">
                  <a:txBody>
                    <a:bodyPr/>
                    <a:lstStyle/>
                    <a:p>
                      <a:endParaRPr lang="en-US"/>
                    </a:p>
                  </a:txBody>
                  <a:tcPr/>
                </a:tc>
                <a:tc>
                  <a:txBody>
                    <a:bodyPr/>
                    <a:lstStyle/>
                    <a:p>
                      <a:pPr algn="ctr" fontAlgn="b"/>
                      <a:r>
                        <a:rPr lang="en-US" sz="1400" b="0" i="0" u="none" strike="noStrike">
                          <a:solidFill>
                            <a:srgbClr val="000000"/>
                          </a:solidFill>
                          <a:latin typeface="Times New Roman"/>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Times New Roman"/>
                        </a:rPr>
                        <a:t>Stress </a:t>
                      </a:r>
                      <a:r>
                        <a:rPr lang="en-US" sz="1400" b="0" i="0" u="none" strike="noStrike" dirty="0" smtClean="0">
                          <a:solidFill>
                            <a:srgbClr val="000000"/>
                          </a:solidFill>
                          <a:latin typeface="Times New Roman"/>
                        </a:rPr>
                        <a:t>analysis</a:t>
                      </a:r>
                      <a:endParaRPr lang="en-US" sz="1400" b="0" i="0" u="none" strike="noStrike" dirty="0">
                        <a:solidFill>
                          <a:srgbClr val="00000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a:rPr>
                        <a:t>1893.7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a:rPr>
                        <a:t>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a:rPr>
                        <a:t>16.16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9120">
                <a:tc vMerge="1">
                  <a:txBody>
                    <a:bodyPr/>
                    <a:lstStyle/>
                    <a:p>
                      <a:endParaRPr lang="en-US"/>
                    </a:p>
                  </a:txBody>
                  <a:tcPr/>
                </a:tc>
                <a:tc>
                  <a:txBody>
                    <a:bodyPr/>
                    <a:lstStyle/>
                    <a:p>
                      <a:pPr algn="ctr" fontAlgn="b"/>
                      <a:r>
                        <a:rPr lang="en-US" sz="1400" b="0" i="0" u="none" strike="noStrike">
                          <a:solidFill>
                            <a:srgbClr val="000000"/>
                          </a:solidFill>
                          <a:latin typeface="Times New Roman"/>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latin typeface="Times New Roman"/>
                        </a:rPr>
                        <a:t>90 kV, </a:t>
                      </a:r>
                      <a:r>
                        <a:rPr lang="en-US" sz="1400" b="1" i="0" u="none" strike="noStrike" dirty="0" smtClean="0">
                          <a:solidFill>
                            <a:srgbClr val="000000"/>
                          </a:solidFill>
                          <a:latin typeface="Times New Roman"/>
                        </a:rPr>
                        <a:t>3 </a:t>
                      </a:r>
                      <a:r>
                        <a:rPr lang="en-US" sz="1400" b="1" i="0" u="none" strike="noStrike" dirty="0">
                          <a:solidFill>
                            <a:srgbClr val="000000"/>
                          </a:solidFill>
                          <a:latin typeface="Times New Roman"/>
                        </a:rPr>
                        <a:t>s, 9.23 MW/m^2 applied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1400" b="0" i="0" u="none" strike="noStrike">
                          <a:solidFill>
                            <a:srgbClr val="000000"/>
                          </a:solidFill>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300480">
                <a:tc vMerge="1">
                  <a:txBody>
                    <a:bodyPr/>
                    <a:lstStyle/>
                    <a:p>
                      <a:endParaRPr lang="en-US"/>
                    </a:p>
                  </a:txBody>
                  <a:tcPr/>
                </a:tc>
                <a:tc>
                  <a:txBody>
                    <a:bodyPr/>
                    <a:lstStyle/>
                    <a:p>
                      <a:pPr algn="ctr" fontAlgn="b"/>
                      <a:r>
                        <a:rPr lang="en-US" sz="1400" b="0" i="0" u="none" strike="noStrike">
                          <a:solidFill>
                            <a:srgbClr val="000000"/>
                          </a:solidFill>
                          <a:latin typeface="Times New Roman"/>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Times New Roman"/>
                        </a:rPr>
                        <a:t>Stress </a:t>
                      </a:r>
                      <a:r>
                        <a:rPr lang="en-US" sz="1400" b="0" i="0" u="none" strike="noStrike" dirty="0" smtClean="0">
                          <a:solidFill>
                            <a:srgbClr val="000000"/>
                          </a:solidFill>
                          <a:latin typeface="Times New Roman"/>
                        </a:rPr>
                        <a:t>analysis</a:t>
                      </a:r>
                      <a:endParaRPr lang="en-US" sz="1400" b="0" i="0" u="none" strike="noStrike" dirty="0">
                        <a:solidFill>
                          <a:srgbClr val="00000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a:rPr>
                        <a:t>1611.3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a:rPr>
                        <a:t>3.08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a:rPr>
                        <a:t>16.76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9120">
                <a:tc vMerge="1">
                  <a:txBody>
                    <a:bodyPr/>
                    <a:lstStyle/>
                    <a:p>
                      <a:endParaRPr lang="en-US"/>
                    </a:p>
                  </a:txBody>
                  <a:tcPr/>
                </a:tc>
                <a:tc>
                  <a:txBody>
                    <a:bodyPr/>
                    <a:lstStyle/>
                    <a:p>
                      <a:pPr algn="ctr" fontAlgn="b"/>
                      <a:r>
                        <a:rPr lang="en-US" sz="1400" b="0" i="0" u="none" strike="noStrike">
                          <a:solidFill>
                            <a:srgbClr val="000000"/>
                          </a:solidFill>
                          <a:latin typeface="Times New Roman"/>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latin typeface="Times New Roman"/>
                        </a:rPr>
                        <a:t>110 </a:t>
                      </a:r>
                      <a:r>
                        <a:rPr lang="en-US" sz="1400" b="1" i="0" u="none" strike="noStrike" dirty="0" smtClean="0">
                          <a:solidFill>
                            <a:srgbClr val="000000"/>
                          </a:solidFill>
                          <a:latin typeface="Times New Roman"/>
                        </a:rPr>
                        <a:t>kV, </a:t>
                      </a:r>
                      <a:r>
                        <a:rPr lang="en-US" sz="1400" b="1" i="0" u="none" strike="noStrike" dirty="0">
                          <a:solidFill>
                            <a:srgbClr val="000000"/>
                          </a:solidFill>
                          <a:latin typeface="Times New Roman"/>
                        </a:rPr>
                        <a:t>1 s, 13.86 MW/m^2 applied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1400" b="0" i="0" u="none" strike="noStrike">
                          <a:solidFill>
                            <a:srgbClr val="000000"/>
                          </a:solidFill>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300480">
                <a:tc vMerge="1">
                  <a:txBody>
                    <a:bodyPr/>
                    <a:lstStyle/>
                    <a:p>
                      <a:endParaRPr lang="en-US"/>
                    </a:p>
                  </a:txBody>
                  <a:tcPr/>
                </a:tc>
                <a:tc>
                  <a:txBody>
                    <a:bodyPr/>
                    <a:lstStyle/>
                    <a:p>
                      <a:pPr algn="ctr" fontAlgn="b"/>
                      <a:r>
                        <a:rPr lang="en-US" sz="1400" b="0" i="0" u="none" strike="noStrike">
                          <a:solidFill>
                            <a:srgbClr val="000000"/>
                          </a:solidFill>
                          <a:latin typeface="Times New Roman"/>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Times New Roman"/>
                        </a:rPr>
                        <a:t>Stress </a:t>
                      </a:r>
                      <a:r>
                        <a:rPr lang="en-US" sz="1400" b="0" i="0" u="none" strike="noStrike" dirty="0" smtClean="0">
                          <a:solidFill>
                            <a:srgbClr val="000000"/>
                          </a:solidFill>
                          <a:latin typeface="Times New Roman"/>
                        </a:rPr>
                        <a:t>analysis</a:t>
                      </a:r>
                      <a:endParaRPr lang="en-US" sz="1400" b="0" i="0" u="none" strike="noStrike" dirty="0">
                        <a:solidFill>
                          <a:srgbClr val="00000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a:rPr>
                        <a:t>1220.3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a:rPr>
                        <a:t>1.05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a:rPr>
                        <a:t>16.42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0480">
                <a:tc vMerge="1">
                  <a:txBody>
                    <a:bodyPr/>
                    <a:lstStyle/>
                    <a:p>
                      <a:endParaRPr lang="en-US"/>
                    </a:p>
                  </a:txBody>
                  <a:tcPr/>
                </a:tc>
                <a:tc>
                  <a:txBody>
                    <a:bodyPr/>
                    <a:lstStyle/>
                    <a:p>
                      <a:pPr algn="ctr" fontAlgn="b"/>
                      <a:r>
                        <a:rPr lang="en-US" sz="1400" b="0" i="0" u="none" strike="noStrike">
                          <a:solidFill>
                            <a:srgbClr val="000000"/>
                          </a:solidFill>
                          <a:latin typeface="Times New Roman"/>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Times New Roman"/>
                        </a:rPr>
                        <a:t>Stress </a:t>
                      </a:r>
                      <a:r>
                        <a:rPr lang="en-US" sz="1400" b="0" i="0" u="none" strike="noStrike" dirty="0" smtClean="0">
                          <a:solidFill>
                            <a:srgbClr val="000000"/>
                          </a:solidFill>
                          <a:latin typeface="Times New Roman"/>
                        </a:rPr>
                        <a:t>analysis</a:t>
                      </a:r>
                      <a:endParaRPr lang="en-US" sz="1400" b="0" i="0" u="none" strike="noStrike" dirty="0">
                        <a:solidFill>
                          <a:srgbClr val="00000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a:rPr>
                        <a:t>956.4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Times New Roman"/>
                        </a:rPr>
                        <a:t>17.78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ea typeface="ＭＳ Ｐゴシック"/>
                <a:cs typeface="ＭＳ Ｐゴシック"/>
              </a:rPr>
              <a:t>Armor Tile Thermal Analysis</a:t>
            </a:r>
          </a:p>
        </p:txBody>
      </p:sp>
      <p:sp>
        <p:nvSpPr>
          <p:cNvPr id="7171" name="Content Placeholder 2"/>
          <p:cNvSpPr>
            <a:spLocks noGrp="1"/>
          </p:cNvSpPr>
          <p:nvPr>
            <p:ph idx="1"/>
          </p:nvPr>
        </p:nvSpPr>
        <p:spPr/>
        <p:txBody>
          <a:bodyPr/>
          <a:lstStyle/>
          <a:p>
            <a:r>
              <a:rPr lang="en-US" sz="2000" dirty="0" smtClean="0">
                <a:ea typeface="ＭＳ Ｐゴシック"/>
              </a:rPr>
              <a:t>2 NB “fault” testing</a:t>
            </a:r>
          </a:p>
          <a:p>
            <a:pPr lvl="2"/>
            <a:r>
              <a:rPr lang="en-US" sz="1600" dirty="0" smtClean="0">
                <a:ea typeface="ＭＳ Ｐゴシック"/>
              </a:rPr>
              <a:t>Temperature and Stress under full power of two beams</a:t>
            </a:r>
          </a:p>
          <a:p>
            <a:pPr lvl="3"/>
            <a:r>
              <a:rPr lang="en-US" sz="1400" dirty="0" smtClean="0">
                <a:ea typeface="ＭＳ Ｐゴシック"/>
              </a:rPr>
              <a:t>Looking at an overlap tile that sees greatest flux</a:t>
            </a:r>
          </a:p>
          <a:p>
            <a:pPr lvl="3"/>
            <a:r>
              <a:rPr lang="en-US" sz="1400" dirty="0" smtClean="0">
                <a:ea typeface="ＭＳ Ｐゴシック"/>
              </a:rPr>
              <a:t>Finding time limit to max temp and max stress </a:t>
            </a:r>
          </a:p>
          <a:p>
            <a:pPr lvl="4"/>
            <a:r>
              <a:rPr lang="en-US" sz="1400" dirty="0" smtClean="0">
                <a:ea typeface="ＭＳ Ｐゴシック"/>
              </a:rPr>
              <a:t>80, 90, 110 kV</a:t>
            </a:r>
          </a:p>
          <a:p>
            <a:pPr lvl="3"/>
            <a:endParaRPr lang="en-US" sz="1400" dirty="0" smtClean="0">
              <a:ea typeface="ＭＳ Ｐゴシック"/>
            </a:endParaRPr>
          </a:p>
        </p:txBody>
      </p:sp>
      <p:sp>
        <p:nvSpPr>
          <p:cNvPr id="7172" name="Slide Number Placeholder 3"/>
          <p:cNvSpPr>
            <a:spLocks noGrp="1"/>
          </p:cNvSpPr>
          <p:nvPr>
            <p:ph type="sldNum" sz="quarter" idx="10"/>
          </p:nvPr>
        </p:nvSpPr>
        <p:spPr>
          <a:noFill/>
        </p:spPr>
        <p:txBody>
          <a:bodyPr/>
          <a:lstStyle/>
          <a:p>
            <a:fld id="{ADA1C1CF-872F-4C4F-9F66-A2F328AE08D0}" type="slidenum">
              <a:rPr lang="en-US" smtClean="0">
                <a:latin typeface="Arial" pitchFamily="34" charset="0"/>
                <a:ea typeface="ＭＳ Ｐゴシック"/>
                <a:cs typeface="ＭＳ Ｐゴシック"/>
              </a:rPr>
              <a:pPr/>
              <a:t>8</a:t>
            </a:fld>
            <a:endParaRPr lang="en-US" smtClean="0">
              <a:latin typeface="Arial" pitchFamily="34" charset="0"/>
              <a:ea typeface="ＭＳ Ｐゴシック"/>
              <a:cs typeface="ＭＳ Ｐゴシック"/>
            </a:endParaRPr>
          </a:p>
        </p:txBody>
      </p:sp>
      <p:graphicFrame>
        <p:nvGraphicFramePr>
          <p:cNvPr id="7" name="Table 6"/>
          <p:cNvGraphicFramePr>
            <a:graphicFrameLocks noGrp="1"/>
          </p:cNvGraphicFramePr>
          <p:nvPr/>
        </p:nvGraphicFramePr>
        <p:xfrm>
          <a:off x="1319312" y="2819400"/>
          <a:ext cx="6505376" cy="3429000"/>
        </p:xfrm>
        <a:graphic>
          <a:graphicData uri="http://schemas.openxmlformats.org/drawingml/2006/table">
            <a:tbl>
              <a:tblPr/>
              <a:tblGrid>
                <a:gridCol w="323850"/>
                <a:gridCol w="522287"/>
                <a:gridCol w="2408873"/>
                <a:gridCol w="822198"/>
                <a:gridCol w="1053909"/>
                <a:gridCol w="1374259"/>
              </a:tblGrid>
              <a:tr h="381000">
                <a:tc>
                  <a:txBody>
                    <a:bodyPr/>
                    <a:lstStyle/>
                    <a:p>
                      <a:pPr algn="ctr" fontAlgn="b"/>
                      <a:r>
                        <a:rPr lang="en-US" sz="1400" b="0" i="0" u="none" strike="noStrike" dirty="0">
                          <a:solidFill>
                            <a:srgbClr val="000000"/>
                          </a:solidFill>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latin typeface="Times New Roman"/>
                        </a:rPr>
                        <a:t>Run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latin typeface="Times New Roman"/>
                        </a:rPr>
                        <a:t>Run Description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latin typeface="Times New Roman"/>
                        </a:rPr>
                        <a:t> T (deg 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latin typeface="Times New Roman"/>
                        </a:rPr>
                        <a:t>Time @ T (s)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err="1">
                          <a:solidFill>
                            <a:srgbClr val="000000"/>
                          </a:solidFill>
                          <a:latin typeface="Times New Roman"/>
                        </a:rPr>
                        <a:t>Tslot</a:t>
                      </a:r>
                      <a:r>
                        <a:rPr lang="en-US" sz="1400" b="1" i="0" u="none" strike="noStrike" dirty="0">
                          <a:solidFill>
                            <a:srgbClr val="000000"/>
                          </a:solidFill>
                          <a:latin typeface="Times New Roman"/>
                        </a:rPr>
                        <a:t> Von </a:t>
                      </a:r>
                      <a:r>
                        <a:rPr lang="en-US" sz="1400" b="1" i="0" u="none" strike="noStrike" dirty="0" err="1">
                          <a:solidFill>
                            <a:srgbClr val="000000"/>
                          </a:solidFill>
                          <a:latin typeface="Times New Roman"/>
                        </a:rPr>
                        <a:t>Mises</a:t>
                      </a:r>
                      <a:r>
                        <a:rPr lang="en-US" sz="1400" b="1" i="0" u="none" strike="noStrike" dirty="0">
                          <a:solidFill>
                            <a:srgbClr val="000000"/>
                          </a:solidFill>
                          <a:latin typeface="Times New Roman"/>
                        </a:rPr>
                        <a:t> (MPa) Free exp.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000">
                <a:tc rowSpan="9">
                  <a:txBody>
                    <a:bodyPr/>
                    <a:lstStyle/>
                    <a:p>
                      <a:pPr algn="ctr" fontAlgn="ctr"/>
                      <a:r>
                        <a:rPr lang="en-US" sz="2000" b="0" i="0" u="sng" strike="noStrike">
                          <a:solidFill>
                            <a:srgbClr val="000000"/>
                          </a:solidFill>
                          <a:latin typeface="Times New Roman"/>
                        </a:rPr>
                        <a:t>2 Beamlines</a:t>
                      </a: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1400" b="1" i="0" u="none" strike="noStrike" dirty="0">
                          <a:solidFill>
                            <a:srgbClr val="000000"/>
                          </a:solidFill>
                          <a:latin typeface="Times New Roman"/>
                        </a:rPr>
                        <a:t>80 kV, </a:t>
                      </a:r>
                      <a:r>
                        <a:rPr lang="sv-SE" sz="1400" b="1" i="0" u="none" strike="noStrike" dirty="0" smtClean="0">
                          <a:solidFill>
                            <a:srgbClr val="000000"/>
                          </a:solidFill>
                          <a:latin typeface="Times New Roman"/>
                        </a:rPr>
                        <a:t>max </a:t>
                      </a:r>
                      <a:r>
                        <a:rPr lang="sv-SE" sz="1400" b="1" i="0" u="none" strike="noStrike" dirty="0">
                          <a:solidFill>
                            <a:srgbClr val="000000"/>
                          </a:solidFill>
                          <a:latin typeface="Times New Roman"/>
                        </a:rPr>
                        <a:t>q:  23.9 MW?m^2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1400" b="0" i="0" u="none" strike="noStrike">
                          <a:solidFill>
                            <a:srgbClr val="000000"/>
                          </a:solidFill>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325755">
                <a:tc vMerge="1">
                  <a:txBody>
                    <a:bodyPr/>
                    <a:lstStyle/>
                    <a:p>
                      <a:endParaRPr lang="en-US"/>
                    </a:p>
                  </a:txBody>
                  <a:tcPr/>
                </a:tc>
                <a:tc>
                  <a:txBody>
                    <a:bodyPr/>
                    <a:lstStyle/>
                    <a:p>
                      <a:pPr algn="ctr" fontAlgn="b"/>
                      <a:r>
                        <a:rPr lang="en-US" sz="1400" b="0" i="0" u="none" strike="noStrike">
                          <a:solidFill>
                            <a:srgbClr val="000000"/>
                          </a:solidFill>
                          <a:latin typeface="Times New Roman"/>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a:rPr>
                        <a:t>Stress analysis, TS 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a:rPr>
                        <a:t>2693.9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a:rPr>
                        <a:t>1.68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a:rPr>
                        <a:t>36.6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4800">
                <a:tc vMerge="1">
                  <a:txBody>
                    <a:bodyPr/>
                    <a:lstStyle/>
                    <a:p>
                      <a:endParaRPr lang="en-US"/>
                    </a:p>
                  </a:txBody>
                  <a:tcPr/>
                </a:tc>
                <a:tc>
                  <a:txBody>
                    <a:bodyPr/>
                    <a:lstStyle/>
                    <a:p>
                      <a:pPr algn="ctr" fontAlgn="b"/>
                      <a:r>
                        <a:rPr lang="en-US" sz="1400" b="0" i="0" u="none" strike="noStrike">
                          <a:solidFill>
                            <a:srgbClr val="000000"/>
                          </a:solidFill>
                          <a:latin typeface="Times New Roman"/>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Times New Roman"/>
                        </a:rPr>
                        <a:t>Stress analysis, TS 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a:rPr>
                        <a:t>1965.2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a:rPr>
                        <a:t>0.96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a:rPr>
                        <a:t>25.6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1475">
                <a:tc vMerge="1">
                  <a:txBody>
                    <a:bodyPr/>
                    <a:lstStyle/>
                    <a:p>
                      <a:endParaRPr lang="en-US"/>
                    </a:p>
                  </a:txBody>
                  <a:tcPr/>
                </a:tc>
                <a:tc>
                  <a:txBody>
                    <a:bodyPr/>
                    <a:lstStyle/>
                    <a:p>
                      <a:pPr algn="ctr" fontAlgn="b"/>
                      <a:r>
                        <a:rPr lang="en-US" sz="1400" b="0" i="0" u="none" strike="noStrike" dirty="0">
                          <a:solidFill>
                            <a:srgbClr val="000000"/>
                          </a:solidFill>
                          <a:latin typeface="Times New Roman"/>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1400" b="1" i="0" u="none" strike="noStrike" dirty="0">
                          <a:solidFill>
                            <a:srgbClr val="000000"/>
                          </a:solidFill>
                          <a:latin typeface="Times New Roman"/>
                        </a:rPr>
                        <a:t>90 kV, </a:t>
                      </a:r>
                      <a:r>
                        <a:rPr lang="sv-SE" sz="1400" b="1" i="0" u="none" strike="noStrike" dirty="0" smtClean="0">
                          <a:solidFill>
                            <a:srgbClr val="000000"/>
                          </a:solidFill>
                          <a:latin typeface="Times New Roman"/>
                        </a:rPr>
                        <a:t>max </a:t>
                      </a:r>
                      <a:r>
                        <a:rPr lang="sv-SE" sz="1400" b="1" i="0" u="none" strike="noStrike" dirty="0">
                          <a:solidFill>
                            <a:srgbClr val="000000"/>
                          </a:solidFill>
                          <a:latin typeface="Times New Roman"/>
                        </a:rPr>
                        <a:t>q: 35.8 MW/m^2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1400" b="0" i="0" u="none" strike="noStrike">
                          <a:solidFill>
                            <a:srgbClr val="000000"/>
                          </a:solidFill>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314325">
                <a:tc vMerge="1">
                  <a:txBody>
                    <a:bodyPr/>
                    <a:lstStyle/>
                    <a:p>
                      <a:endParaRPr lang="en-US"/>
                    </a:p>
                  </a:txBody>
                  <a:tcPr/>
                </a:tc>
                <a:tc>
                  <a:txBody>
                    <a:bodyPr/>
                    <a:lstStyle/>
                    <a:p>
                      <a:pPr algn="ctr" fontAlgn="b"/>
                      <a:r>
                        <a:rPr lang="en-US" sz="1400" b="0" i="0" u="none" strike="noStrike" dirty="0">
                          <a:solidFill>
                            <a:srgbClr val="000000"/>
                          </a:solidFill>
                          <a:latin typeface="Times New Roman"/>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a:rPr>
                        <a:t>Stress analysis, TS 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a:rPr>
                        <a:t>2643.3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a:rPr>
                        <a:t>1.08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a:rPr>
                        <a:t>37.88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4800">
                <a:tc vMerge="1">
                  <a:txBody>
                    <a:bodyPr/>
                    <a:lstStyle/>
                    <a:p>
                      <a:endParaRPr lang="en-US"/>
                    </a:p>
                  </a:txBody>
                  <a:tcPr/>
                </a:tc>
                <a:tc>
                  <a:txBody>
                    <a:bodyPr/>
                    <a:lstStyle/>
                    <a:p>
                      <a:pPr algn="ctr" fontAlgn="b"/>
                      <a:r>
                        <a:rPr lang="en-US" sz="1400" b="0" i="0" u="none" strike="noStrike" dirty="0">
                          <a:solidFill>
                            <a:srgbClr val="000000"/>
                          </a:solidFill>
                          <a:latin typeface="Times New Roman"/>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a:rPr>
                        <a:t>Stress analysis, TS 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a:rPr>
                        <a:t>1905.54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a:rPr>
                        <a:t>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a:rPr>
                        <a:t>26.1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1475">
                <a:tc vMerge="1">
                  <a:txBody>
                    <a:bodyPr/>
                    <a:lstStyle/>
                    <a:p>
                      <a:endParaRPr lang="en-US"/>
                    </a:p>
                  </a:txBody>
                  <a:tcPr/>
                </a:tc>
                <a:tc>
                  <a:txBody>
                    <a:bodyPr/>
                    <a:lstStyle/>
                    <a:p>
                      <a:pPr algn="ctr" fontAlgn="b"/>
                      <a:r>
                        <a:rPr lang="en-US" sz="1400" b="0" i="0" u="none" strike="noStrike" dirty="0">
                          <a:solidFill>
                            <a:srgbClr val="000000"/>
                          </a:solidFill>
                          <a:latin typeface="Times New Roman"/>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1400" b="1" i="0" u="none" strike="noStrike" dirty="0">
                          <a:solidFill>
                            <a:srgbClr val="000000"/>
                          </a:solidFill>
                          <a:latin typeface="Times New Roman"/>
                        </a:rPr>
                        <a:t>110 kV, </a:t>
                      </a:r>
                      <a:r>
                        <a:rPr lang="sv-SE" sz="1400" b="1" i="0" u="none" strike="noStrike" dirty="0" smtClean="0">
                          <a:solidFill>
                            <a:srgbClr val="000000"/>
                          </a:solidFill>
                          <a:latin typeface="Times New Roman"/>
                        </a:rPr>
                        <a:t>max </a:t>
                      </a:r>
                      <a:r>
                        <a:rPr lang="sv-SE" sz="1400" b="1" i="0" u="none" strike="noStrike" dirty="0">
                          <a:solidFill>
                            <a:srgbClr val="000000"/>
                          </a:solidFill>
                          <a:latin typeface="Times New Roman"/>
                        </a:rPr>
                        <a:t>q: 35.84 MW/m^2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1400" b="0" i="0" u="none" strike="noStrike">
                          <a:solidFill>
                            <a:srgbClr val="000000"/>
                          </a:solidFill>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314325">
                <a:tc vMerge="1">
                  <a:txBody>
                    <a:bodyPr/>
                    <a:lstStyle/>
                    <a:p>
                      <a:endParaRPr lang="en-US"/>
                    </a:p>
                  </a:txBody>
                  <a:tcPr/>
                </a:tc>
                <a:tc>
                  <a:txBody>
                    <a:bodyPr/>
                    <a:lstStyle/>
                    <a:p>
                      <a:pPr algn="ctr" fontAlgn="b"/>
                      <a:r>
                        <a:rPr lang="en-US" sz="1400" b="0" i="0" u="none" strike="noStrike">
                          <a:solidFill>
                            <a:srgbClr val="000000"/>
                          </a:solidFill>
                          <a:latin typeface="Times New Roman"/>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a:rPr>
                        <a:t>Stress analysis, TS 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a:rPr>
                        <a:t>2649.4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a:rPr>
                        <a:t>0.675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a:rPr>
                        <a:t>38.68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4800">
                <a:tc vMerge="1">
                  <a:txBody>
                    <a:bodyPr/>
                    <a:lstStyle/>
                    <a:p>
                      <a:endParaRPr lang="en-US"/>
                    </a:p>
                  </a:txBody>
                  <a:tcPr/>
                </a:tc>
                <a:tc>
                  <a:txBody>
                    <a:bodyPr/>
                    <a:lstStyle/>
                    <a:p>
                      <a:pPr algn="ctr" fontAlgn="b"/>
                      <a:r>
                        <a:rPr lang="en-US" sz="1400" b="0" i="0" u="none" strike="noStrike">
                          <a:solidFill>
                            <a:srgbClr val="000000"/>
                          </a:solidFill>
                          <a:latin typeface="Times New Roman"/>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a:rPr>
                        <a:t>Stress analysis, TS 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a:rPr>
                        <a:t>1879.7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a:rPr>
                        <a:t>0.375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Times New Roman"/>
                        </a:rPr>
                        <a:t>26.86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p:txBody>
          <a:bodyPr/>
          <a:lstStyle/>
          <a:p>
            <a:r>
              <a:rPr lang="en-US" sz="2000" dirty="0" smtClean="0">
                <a:ea typeface="ＭＳ Ｐゴシック"/>
                <a:cs typeface="ＭＳ Ｐゴシック"/>
              </a:rPr>
              <a:t>Results</a:t>
            </a:r>
          </a:p>
          <a:p>
            <a:pPr lvl="1"/>
            <a:r>
              <a:rPr lang="en-US" sz="1800" dirty="0" smtClean="0">
                <a:ea typeface="ＭＳ Ｐゴシック"/>
              </a:rPr>
              <a:t>Single NBL “fault” is acceptable</a:t>
            </a:r>
          </a:p>
          <a:p>
            <a:pPr lvl="2"/>
            <a:r>
              <a:rPr lang="en-US" sz="1600" dirty="0" smtClean="0">
                <a:ea typeface="ＭＳ Ｐゴシック"/>
              </a:rPr>
              <a:t>Temperatures and stresses within capabilities of ATJ graphite</a:t>
            </a:r>
          </a:p>
          <a:p>
            <a:pPr lvl="2"/>
            <a:r>
              <a:rPr lang="en-US" sz="1600" dirty="0" smtClean="0">
                <a:ea typeface="ＭＳ Ｐゴシック"/>
              </a:rPr>
              <a:t>Possible surface cracks, ablation</a:t>
            </a:r>
          </a:p>
          <a:p>
            <a:pPr lvl="3"/>
            <a:r>
              <a:rPr lang="en-US" sz="1400" dirty="0" smtClean="0">
                <a:ea typeface="ＭＳ Ｐゴシック"/>
              </a:rPr>
              <a:t>If occurs, should attempt to visually inspect surface for damage</a:t>
            </a:r>
          </a:p>
          <a:p>
            <a:pPr lvl="3"/>
            <a:endParaRPr lang="en-US" sz="1400" dirty="0" smtClean="0">
              <a:ea typeface="ＭＳ Ｐゴシック"/>
            </a:endParaRPr>
          </a:p>
          <a:p>
            <a:pPr lvl="1"/>
            <a:r>
              <a:rPr lang="en-US" sz="1800" dirty="0" smtClean="0">
                <a:ea typeface="ＭＳ Ｐゴシック"/>
              </a:rPr>
              <a:t>Double NBL “fault” is not acceptable with </a:t>
            </a:r>
            <a:r>
              <a:rPr lang="en-US" sz="1800" u="sng" dirty="0" smtClean="0">
                <a:ea typeface="ＭＳ Ｐゴシック"/>
              </a:rPr>
              <a:t>only</a:t>
            </a:r>
            <a:r>
              <a:rPr lang="en-US" sz="1800" dirty="0" smtClean="0">
                <a:ea typeface="ＭＳ Ｐゴシック"/>
              </a:rPr>
              <a:t> ATJ</a:t>
            </a:r>
          </a:p>
          <a:p>
            <a:pPr lvl="2"/>
            <a:r>
              <a:rPr lang="en-US" sz="1600" dirty="0" smtClean="0">
                <a:ea typeface="ＭＳ Ｐゴシック"/>
              </a:rPr>
              <a:t>Stresses on surface and in T-slot exceed material limit </a:t>
            </a:r>
          </a:p>
          <a:p>
            <a:pPr lvl="3"/>
            <a:r>
              <a:rPr lang="en-US" sz="1400" dirty="0" smtClean="0">
                <a:ea typeface="ＭＳ Ｐゴシック"/>
              </a:rPr>
              <a:t>Risk critically cracking tile. Need to prevent this.</a:t>
            </a:r>
          </a:p>
          <a:p>
            <a:pPr lvl="4"/>
            <a:r>
              <a:rPr lang="en-US" sz="1400" dirty="0" smtClean="0">
                <a:ea typeface="ＭＳ Ｐゴシック"/>
              </a:rPr>
              <a:t>Use available CFC in needed zones. Tensile strength 3x that of ATJ.</a:t>
            </a:r>
          </a:p>
          <a:p>
            <a:pPr lvl="3"/>
            <a:r>
              <a:rPr lang="en-US" sz="1400" dirty="0" smtClean="0">
                <a:ea typeface="ＭＳ Ｐゴシック"/>
              </a:rPr>
              <a:t>Temperatures will surpass 2600 </a:t>
            </a:r>
            <a:r>
              <a:rPr lang="en-US" sz="1400" dirty="0" smtClean="0">
                <a:latin typeface="Times New Roman"/>
                <a:ea typeface="ＭＳ Ｐゴシック"/>
                <a:cs typeface="Times New Roman"/>
              </a:rPr>
              <a:t>°</a:t>
            </a:r>
            <a:r>
              <a:rPr lang="en-US" sz="1400" dirty="0" smtClean="0">
                <a:ea typeface="ＭＳ Ｐゴシック"/>
                <a:cs typeface="Times New Roman"/>
              </a:rPr>
              <a:t>C and carbon</a:t>
            </a:r>
            <a:r>
              <a:rPr lang="en-US" sz="1400" dirty="0" smtClean="0">
                <a:ea typeface="ＭＳ Ｐゴシック"/>
              </a:rPr>
              <a:t> will rapidly sublimate.</a:t>
            </a:r>
          </a:p>
          <a:p>
            <a:pPr lvl="4"/>
            <a:r>
              <a:rPr lang="en-US" sz="1400" dirty="0" smtClean="0">
                <a:ea typeface="ＭＳ Ｐゴシック"/>
              </a:rPr>
              <a:t>Material mass will be sufficient to protect for length of “fault”. Stainless backing plates added protection.</a:t>
            </a:r>
          </a:p>
          <a:p>
            <a:pPr lvl="4"/>
            <a:r>
              <a:rPr lang="en-US" sz="1400" dirty="0" smtClean="0">
                <a:ea typeface="ＭＳ Ｐゴシック"/>
              </a:rPr>
              <a:t>Armor will be damaged, need visual inspection, but will perform duty as a sacrificial protective surface. </a:t>
            </a:r>
          </a:p>
          <a:p>
            <a:pPr lvl="3"/>
            <a:r>
              <a:rPr lang="en-US" sz="1400" dirty="0" smtClean="0">
                <a:ea typeface="ＭＳ Ｐゴシック"/>
              </a:rPr>
              <a:t>Increased safety:</a:t>
            </a:r>
          </a:p>
          <a:p>
            <a:pPr lvl="4"/>
            <a:r>
              <a:rPr lang="en-US" sz="1400" dirty="0" smtClean="0">
                <a:ea typeface="ＭＳ Ｐゴシック"/>
              </a:rPr>
              <a:t>Additional Plasma interlock</a:t>
            </a:r>
          </a:p>
          <a:p>
            <a:pPr lvl="4"/>
            <a:r>
              <a:rPr lang="en-US" sz="1400" dirty="0" smtClean="0">
                <a:ea typeface="ＭＳ Ｐゴシック"/>
              </a:rPr>
              <a:t>Increasing </a:t>
            </a:r>
            <a:r>
              <a:rPr lang="en-US" sz="1400" dirty="0" err="1" smtClean="0">
                <a:ea typeface="ＭＳ Ｐゴシック"/>
              </a:rPr>
              <a:t>ss</a:t>
            </a:r>
            <a:r>
              <a:rPr lang="en-US" sz="1400" dirty="0" smtClean="0">
                <a:ea typeface="ＭＳ Ｐゴシック"/>
              </a:rPr>
              <a:t> backing plate coverage</a:t>
            </a:r>
          </a:p>
          <a:p>
            <a:pPr lvl="4"/>
            <a:r>
              <a:rPr lang="en-US" sz="1400" dirty="0" smtClean="0">
                <a:ea typeface="ＭＳ Ｐゴシック"/>
              </a:rPr>
              <a:t>Increased administrative caution while using both NLBs</a:t>
            </a:r>
          </a:p>
          <a:p>
            <a:pPr lvl="4"/>
            <a:endParaRPr lang="en-US" sz="1400" dirty="0" smtClean="0">
              <a:ea typeface="ＭＳ Ｐゴシック"/>
            </a:endParaRPr>
          </a:p>
          <a:p>
            <a:pPr lvl="2">
              <a:buNone/>
            </a:pPr>
            <a:r>
              <a:rPr lang="en-US" sz="1600" dirty="0" smtClean="0">
                <a:ea typeface="ＭＳ Ｐゴシック"/>
              </a:rPr>
              <a:t>	</a:t>
            </a:r>
          </a:p>
          <a:p>
            <a:pPr lvl="4"/>
            <a:endParaRPr lang="en-US" sz="1400" dirty="0" smtClean="0">
              <a:ea typeface="ＭＳ Ｐゴシック"/>
            </a:endParaRPr>
          </a:p>
          <a:p>
            <a:pPr lvl="3"/>
            <a:endParaRPr lang="en-US" sz="1400" dirty="0" smtClean="0">
              <a:ea typeface="ＭＳ Ｐゴシック"/>
            </a:endParaRPr>
          </a:p>
          <a:p>
            <a:pPr lvl="3"/>
            <a:endParaRPr lang="en-US" sz="1400" dirty="0" smtClean="0">
              <a:ea typeface="ＭＳ Ｐゴシック"/>
            </a:endParaRPr>
          </a:p>
        </p:txBody>
      </p:sp>
      <p:sp>
        <p:nvSpPr>
          <p:cNvPr id="11267" name="Slide Number Placeholder 3"/>
          <p:cNvSpPr>
            <a:spLocks noGrp="1"/>
          </p:cNvSpPr>
          <p:nvPr>
            <p:ph type="sldNum" sz="quarter" idx="10"/>
          </p:nvPr>
        </p:nvSpPr>
        <p:spPr>
          <a:noFill/>
        </p:spPr>
        <p:txBody>
          <a:bodyPr/>
          <a:lstStyle/>
          <a:p>
            <a:fld id="{CE9F2A6E-20AD-44BF-B34A-0DEDFD7AB430}" type="slidenum">
              <a:rPr lang="en-US" smtClean="0">
                <a:latin typeface="Arial" pitchFamily="34" charset="0"/>
                <a:ea typeface="ＭＳ Ｐゴシック"/>
                <a:cs typeface="ＭＳ Ｐゴシック"/>
              </a:rPr>
              <a:pPr/>
              <a:t>9</a:t>
            </a:fld>
            <a:endParaRPr lang="en-US" smtClean="0">
              <a:latin typeface="Arial" pitchFamily="34" charset="0"/>
              <a:ea typeface="ＭＳ Ｐゴシック"/>
              <a:cs typeface="ＭＳ Ｐゴシック"/>
            </a:endParaRPr>
          </a:p>
        </p:txBody>
      </p:sp>
      <p:sp>
        <p:nvSpPr>
          <p:cNvPr id="11268" name="Title 1"/>
          <p:cNvSpPr>
            <a:spLocks noGrp="1"/>
          </p:cNvSpPr>
          <p:nvPr>
            <p:ph type="title"/>
          </p:nvPr>
        </p:nvSpPr>
        <p:spPr/>
        <p:txBody>
          <a:bodyPr/>
          <a:lstStyle/>
          <a:p>
            <a:r>
              <a:rPr lang="en-US" smtClean="0">
                <a:ea typeface="ＭＳ Ｐゴシック"/>
                <a:cs typeface="ＭＳ Ｐゴシック"/>
              </a:rPr>
              <a:t>Armor Tile Thermal Analysis</a:t>
            </a: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triangl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200" b="1" i="1" u="none" strike="noStrike" cap="none" normalizeH="0" baseline="0">
            <a:ln>
              <a:noFill/>
            </a:ln>
            <a:solidFill>
              <a:srgbClr val="1822CD"/>
            </a:solidFill>
            <a:effectLst/>
            <a:latin typeface="Helvetica" pitchFamily="-105" charset="0"/>
          </a:defRPr>
        </a:defPPr>
      </a:lstStyle>
    </a:spDef>
    <a:ln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triangl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200" b="1" i="1" u="none" strike="noStrike" cap="none" normalizeH="0" baseline="0">
            <a:ln>
              <a:noFill/>
            </a:ln>
            <a:solidFill>
              <a:srgbClr val="1822CD"/>
            </a:solidFill>
            <a:effectLst/>
            <a:latin typeface="Helvetica" pitchFamily="-105"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84181</TotalTime>
  <Words>1287</Words>
  <Application>Microsoft Office PowerPoint</Application>
  <PresentationFormat>On-screen Show (4:3)</PresentationFormat>
  <Paragraphs>343</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Blank Presentation</vt:lpstr>
      <vt:lpstr> </vt:lpstr>
      <vt:lpstr>NB Armor: Overview</vt:lpstr>
      <vt:lpstr>Armor Move</vt:lpstr>
      <vt:lpstr>Armor Move: Beamline fit</vt:lpstr>
      <vt:lpstr>Armor Move: Beamline fit</vt:lpstr>
      <vt:lpstr>Armor Tile Thermal Analysis</vt:lpstr>
      <vt:lpstr>Armor Tile Thermal Analysis</vt:lpstr>
      <vt:lpstr>Armor Tile Thermal Analysis</vt:lpstr>
      <vt:lpstr>Armor Tile Thermal Analysis</vt:lpstr>
      <vt:lpstr>Thermal Analysis for Between-Shot Cooling</vt:lpstr>
      <vt:lpstr>Thermal Analysis for Between-Shot Cooling</vt:lpstr>
      <vt:lpstr>Armor Support System</vt:lpstr>
      <vt:lpstr>Armor Support System</vt:lpstr>
      <vt:lpstr>Slide 14</vt:lpstr>
      <vt:lpstr>Transient Dynamic Von Mises Stress  (Outboard Displacement Disruption)</vt:lpstr>
      <vt:lpstr>Thermal Growth</vt:lpstr>
      <vt:lpstr>Thermal Growth</vt:lpstr>
      <vt:lpstr>Conclusions</vt:lpstr>
    </vt:vector>
  </TitlesOfParts>
  <Company>Princeton Plasma Physics Laboratory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NSTX presentation</dc:title>
  <dc:creator>NSTX team member</dc:creator>
  <cp:lastModifiedBy>ktreseme</cp:lastModifiedBy>
  <cp:revision>14987</cp:revision>
  <dcterms:created xsi:type="dcterms:W3CDTF">2003-10-01T16:23:57Z</dcterms:created>
  <dcterms:modified xsi:type="dcterms:W3CDTF">2011-04-19T16:37:04Z</dcterms:modified>
</cp:coreProperties>
</file>