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tkozub\My%20Documents\NSTX%20CSU%20Testing\Belville%20Stack\Belville%20Test%202011-03-22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SET 1 - CYCLE 1  --  K = 3922 lb/in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SET 1 - CYCLE 1</c:v>
          </c:tx>
          <c:marker>
            <c:symbol val="none"/>
          </c:marker>
          <c:trendline>
            <c:trendlineType val="linear"/>
          </c:trendline>
          <c:xVal>
            <c:numRef>
              <c:f>Sheet1!$C$8:$C$34</c:f>
              <c:numCache>
                <c:formatCode>General</c:formatCode>
                <c:ptCount val="27"/>
                <c:pt idx="0">
                  <c:v>0</c:v>
                </c:pt>
                <c:pt idx="1">
                  <c:v>204</c:v>
                </c:pt>
                <c:pt idx="2">
                  <c:v>407</c:v>
                </c:pt>
                <c:pt idx="3">
                  <c:v>598</c:v>
                </c:pt>
                <c:pt idx="4">
                  <c:v>801</c:v>
                </c:pt>
                <c:pt idx="5">
                  <c:v>1002</c:v>
                </c:pt>
                <c:pt idx="6">
                  <c:v>1200</c:v>
                </c:pt>
                <c:pt idx="7">
                  <c:v>1402</c:v>
                </c:pt>
                <c:pt idx="8">
                  <c:v>1600</c:v>
                </c:pt>
                <c:pt idx="9">
                  <c:v>1800</c:v>
                </c:pt>
                <c:pt idx="10">
                  <c:v>2000</c:v>
                </c:pt>
                <c:pt idx="11">
                  <c:v>2200</c:v>
                </c:pt>
                <c:pt idx="12">
                  <c:v>2400</c:v>
                </c:pt>
                <c:pt idx="13">
                  <c:v>2600</c:v>
                </c:pt>
                <c:pt idx="14">
                  <c:v>2800</c:v>
                </c:pt>
                <c:pt idx="15">
                  <c:v>3000</c:v>
                </c:pt>
                <c:pt idx="16">
                  <c:v>3200</c:v>
                </c:pt>
                <c:pt idx="17">
                  <c:v>3400</c:v>
                </c:pt>
                <c:pt idx="18">
                  <c:v>3600</c:v>
                </c:pt>
                <c:pt idx="19">
                  <c:v>3800</c:v>
                </c:pt>
                <c:pt idx="20">
                  <c:v>4000</c:v>
                </c:pt>
                <c:pt idx="21">
                  <c:v>4200</c:v>
                </c:pt>
                <c:pt idx="22">
                  <c:v>4400</c:v>
                </c:pt>
                <c:pt idx="23">
                  <c:v>4600</c:v>
                </c:pt>
                <c:pt idx="24">
                  <c:v>4800</c:v>
                </c:pt>
                <c:pt idx="25">
                  <c:v>5000</c:v>
                </c:pt>
                <c:pt idx="26">
                  <c:v>5200</c:v>
                </c:pt>
              </c:numCache>
            </c:numRef>
          </c:xVal>
          <c:yVal>
            <c:numRef>
              <c:f>Sheet1!$D$8:$D$34</c:f>
              <c:numCache>
                <c:formatCode>General</c:formatCode>
                <c:ptCount val="27"/>
                <c:pt idx="0">
                  <c:v>3</c:v>
                </c:pt>
                <c:pt idx="1">
                  <c:v>69</c:v>
                </c:pt>
                <c:pt idx="2">
                  <c:v>119</c:v>
                </c:pt>
                <c:pt idx="3">
                  <c:v>165</c:v>
                </c:pt>
                <c:pt idx="4">
                  <c:v>213</c:v>
                </c:pt>
                <c:pt idx="5">
                  <c:v>260</c:v>
                </c:pt>
                <c:pt idx="6">
                  <c:v>307</c:v>
                </c:pt>
                <c:pt idx="7">
                  <c:v>354</c:v>
                </c:pt>
                <c:pt idx="8">
                  <c:v>403</c:v>
                </c:pt>
                <c:pt idx="9">
                  <c:v>451</c:v>
                </c:pt>
                <c:pt idx="10">
                  <c:v>500</c:v>
                </c:pt>
                <c:pt idx="11">
                  <c:v>550</c:v>
                </c:pt>
                <c:pt idx="12">
                  <c:v>603</c:v>
                </c:pt>
                <c:pt idx="13">
                  <c:v>652</c:v>
                </c:pt>
                <c:pt idx="14">
                  <c:v>705</c:v>
                </c:pt>
                <c:pt idx="15">
                  <c:v>757</c:v>
                </c:pt>
                <c:pt idx="16">
                  <c:v>810</c:v>
                </c:pt>
                <c:pt idx="17">
                  <c:v>863</c:v>
                </c:pt>
                <c:pt idx="18">
                  <c:v>917</c:v>
                </c:pt>
                <c:pt idx="19">
                  <c:v>971</c:v>
                </c:pt>
                <c:pt idx="20">
                  <c:v>1024</c:v>
                </c:pt>
                <c:pt idx="21">
                  <c:v>1078</c:v>
                </c:pt>
                <c:pt idx="22">
                  <c:v>1131</c:v>
                </c:pt>
                <c:pt idx="23">
                  <c:v>1183</c:v>
                </c:pt>
                <c:pt idx="24">
                  <c:v>1236</c:v>
                </c:pt>
                <c:pt idx="25">
                  <c:v>1283</c:v>
                </c:pt>
                <c:pt idx="26">
                  <c:v>1331</c:v>
                </c:pt>
              </c:numCache>
            </c:numRef>
          </c:yVal>
          <c:smooth val="1"/>
        </c:ser>
        <c:axId val="75981568"/>
        <c:axId val="75983488"/>
      </c:scatterChart>
      <c:valAx>
        <c:axId val="75981568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Axial</a:t>
                </a:r>
                <a:r>
                  <a:rPr lang="en-US" baseline="0"/>
                  <a:t> Load - pounds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5983488"/>
        <c:crosses val="autoZero"/>
        <c:crossBetween val="midCat"/>
      </c:valAx>
      <c:valAx>
        <c:axId val="759834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Displacement - 10-3 in </a:t>
                </a:r>
              </a:p>
            </c:rich>
          </c:tx>
          <c:layout>
            <c:manualLayout>
              <c:xMode val="edge"/>
              <c:yMode val="edge"/>
              <c:x val="2.0715630885122412E-2"/>
              <c:y val="0.4667177354396469"/>
            </c:manualLayout>
          </c:layout>
        </c:title>
        <c:numFmt formatCode="General" sourceLinked="1"/>
        <c:tickLblPos val="nextTo"/>
        <c:crossAx val="7598156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F84DF-C52C-424D-88AB-4C4C1FF7FC6C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C5229-7761-4821-A6E9-16793ACEE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D7E47-06DD-41C3-BF53-820BC4D21213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63A7-3297-4B20-8748-8925D3436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633E0-228A-44F6-9A8D-A6F568E17613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4C0DB-8508-4616-B451-A0BD5C936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7FC2-4627-4EF3-8843-889E272AADA2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A06BD-AA20-442F-99DD-66B803965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55CE9-A6AC-48D8-808C-00AB2FFFC056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F6D19-D781-4D79-8067-B92C3A991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8BE95-460E-4E4A-99E5-65CD8FEF6B0B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BD1F9-64FB-4213-956B-52879380F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7A8FD-33B0-4B3D-809B-E502CBE07C50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FF03C-5752-4255-B974-37D6BC05F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9493E-13CA-4F34-9A83-88388FADC693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1FE55-FF64-4795-94A7-FCE174EEA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773A9-8DF7-4AB3-88B9-DE30E344A59F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143D5-7E76-415C-A220-86BF401EF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E9F4E-8C11-48ED-BD6C-DDD5B389DB15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7FD55-12FE-426A-B276-01F4EBC75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DC9FA-E4C4-4663-A4F9-AED560CF8C45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10973-341C-43E5-AAE4-5C02558DB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2F08C9-C5F9-4762-81B1-2B43E58C98D0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F65FC8-0EFE-4310-A47D-44D3C0F6E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12954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Bellville Washer 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Stack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(Verification by Testing)</a:t>
            </a:r>
            <a:endParaRPr lang="en-US" sz="3600" dirty="0">
              <a:latin typeface="+mj-lt"/>
              <a:ea typeface="+mj-ea"/>
              <a:cs typeface="+mj-cs"/>
            </a:endParaRPr>
          </a:p>
        </p:txBody>
      </p:sp>
      <p:pic>
        <p:nvPicPr>
          <p:cNvPr id="2051" name="Picture 2" descr="L:\DCIM\103CANON\IMG_6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4963" y="1600200"/>
            <a:ext cx="33940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>
                <a:latin typeface="+mj-lt"/>
                <a:ea typeface="+mj-ea"/>
                <a:cs typeface="+mj-cs"/>
              </a:rPr>
              <a:t>Bellville Washer Stack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7"/>
          <p:cNvGrpSpPr>
            <a:grpSpLocks/>
          </p:cNvGrpSpPr>
          <p:nvPr/>
        </p:nvGrpSpPr>
        <p:grpSpPr bwMode="auto">
          <a:xfrm>
            <a:off x="1143000" y="762000"/>
            <a:ext cx="6969125" cy="5141913"/>
            <a:chOff x="1143000" y="762000"/>
            <a:chExt cx="6968753" cy="5142131"/>
          </a:xfrm>
        </p:grpSpPr>
        <p:grpSp>
          <p:nvGrpSpPr>
            <p:cNvPr id="4099" name="Group 5"/>
            <p:cNvGrpSpPr>
              <a:grpSpLocks/>
            </p:cNvGrpSpPr>
            <p:nvPr/>
          </p:nvGrpSpPr>
          <p:grpSpPr bwMode="auto">
            <a:xfrm>
              <a:off x="1143000" y="762000"/>
              <a:ext cx="6686291" cy="4081522"/>
              <a:chOff x="1143000" y="762000"/>
              <a:chExt cx="6686291" cy="4081522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1447784" y="762000"/>
                <a:ext cx="6381409" cy="36990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/>
                  <a:t>Comparison of the Calculated to Test data for a single washer stack</a:t>
                </a:r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2666919" y="1524032"/>
                <a:ext cx="3441516" cy="36990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/>
                  <a:t>Test data Spring Rate = 3,922. lb/in</a:t>
                </a:r>
              </a:p>
            </p:txBody>
          </p:sp>
          <p:sp>
            <p:nvSpPr>
              <p:cNvPr id="4103" name="TextBox 3"/>
              <p:cNvSpPr txBox="1">
                <a:spLocks noChangeArrowheads="1"/>
              </p:cNvSpPr>
              <p:nvPr/>
            </p:nvSpPr>
            <p:spPr bwMode="auto">
              <a:xfrm>
                <a:off x="1143000" y="1981200"/>
                <a:ext cx="6172200" cy="2862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Calibri" pitchFamily="34" charset="0"/>
                  </a:rPr>
                  <a:t>Calculated from the required minimum load on the OH coil,</a:t>
                </a:r>
              </a:p>
              <a:p>
                <a:r>
                  <a:rPr lang="en-US">
                    <a:latin typeface="Calibri" pitchFamily="34" charset="0"/>
                  </a:rPr>
                  <a:t>Total Load = 20,157.0 lbs. at 9.47 mm displacement or = .373 in.</a:t>
                </a:r>
              </a:p>
              <a:p>
                <a:r>
                  <a:rPr lang="en-US">
                    <a:latin typeface="Calibri" pitchFamily="34" charset="0"/>
                  </a:rPr>
                  <a:t>There are 14 Stacks, with 26 Bellville spring each.</a:t>
                </a:r>
              </a:p>
              <a:p>
                <a:endParaRPr lang="en-US">
                  <a:latin typeface="Calibri" pitchFamily="34" charset="0"/>
                </a:endParaRPr>
              </a:p>
              <a:p>
                <a:r>
                  <a:rPr lang="en-US">
                    <a:latin typeface="Calibri" pitchFamily="34" charset="0"/>
                  </a:rPr>
                  <a:t>Therefore: 20,157/14 = 2,128.5 lbs/mm,</a:t>
                </a:r>
              </a:p>
              <a:p>
                <a:r>
                  <a:rPr lang="en-US">
                    <a:latin typeface="Calibri" pitchFamily="34" charset="0"/>
                  </a:rPr>
                  <a:t>                    2,128.5 X 25.4 mm/in =54,064 lbs/in for 14 stacks,</a:t>
                </a:r>
              </a:p>
              <a:p>
                <a:r>
                  <a:rPr lang="en-US">
                    <a:latin typeface="Calibri" pitchFamily="34" charset="0"/>
                  </a:rPr>
                  <a:t>                     Than K = 54,064/14 = 3,862. lb/in</a:t>
                </a:r>
              </a:p>
              <a:p>
                <a:r>
                  <a:rPr lang="en-US">
                    <a:latin typeface="Calibri" pitchFamily="34" charset="0"/>
                  </a:rPr>
                  <a:t>                    </a:t>
                </a:r>
              </a:p>
              <a:p>
                <a:endParaRPr lang="en-US">
                  <a:latin typeface="Calibri" pitchFamily="34" charset="0"/>
                </a:endParaRPr>
              </a:p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3200290" y="4343552"/>
                <a:ext cx="2576375" cy="36990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/>
                  <a:t>Calculated K = 3,862 lb/in</a:t>
                </a:r>
              </a:p>
            </p:txBody>
          </p:sp>
        </p:grpSp>
        <p:sp>
          <p:nvSpPr>
            <p:cNvPr id="4100" name="TextBox 6"/>
            <p:cNvSpPr txBox="1">
              <a:spLocks noChangeArrowheads="1"/>
            </p:cNvSpPr>
            <p:nvPr/>
          </p:nvSpPr>
          <p:spPr bwMode="auto">
            <a:xfrm>
              <a:off x="1295400" y="5257800"/>
              <a:ext cx="6816353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>
                  <a:latin typeface="Calibri" pitchFamily="34" charset="0"/>
                </a:rPr>
                <a:t>Spring rate check</a:t>
              </a:r>
              <a:r>
                <a:rPr lang="en-US">
                  <a:latin typeface="Calibri" pitchFamily="34" charset="0"/>
                </a:rPr>
                <a:t>, at .373 in disp. is: 3,862. X .373 = 1,440 lb per stack</a:t>
              </a:r>
            </a:p>
            <a:p>
              <a:r>
                <a:rPr lang="en-US">
                  <a:latin typeface="Calibri" pitchFamily="34" charset="0"/>
                </a:rPr>
                <a:t>           therefore, total load for 14 stacks = 1,440. X 14 = 20160. lb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160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Princeton Plasma Physics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progoff</dc:creator>
  <cp:lastModifiedBy>bsimmons</cp:lastModifiedBy>
  <cp:revision>8</cp:revision>
  <dcterms:created xsi:type="dcterms:W3CDTF">2011-03-30T15:49:51Z</dcterms:created>
  <dcterms:modified xsi:type="dcterms:W3CDTF">2011-03-30T18:19:44Z</dcterms:modified>
</cp:coreProperties>
</file>