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3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61681-D148-40FA-AC8C-CBAA265AC9D8}" type="datetimeFigureOut">
              <a:rPr lang="en-US"/>
              <a:pPr>
                <a:defRPr/>
              </a:pPr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FA3AF-7D4C-427E-B292-BB5389D2A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70138-4135-4CB6-AF51-2D36EAA07CFD}" type="datetimeFigureOut">
              <a:rPr lang="en-US"/>
              <a:pPr>
                <a:defRPr/>
              </a:pPr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2AADC-052B-409C-B48C-80DE96C60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6B9D7-12E5-4865-92AD-C4B8EF6E051F}" type="datetimeFigureOut">
              <a:rPr lang="en-US"/>
              <a:pPr>
                <a:defRPr/>
              </a:pPr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E00B8-725E-4F4B-A5B0-3B5E058B1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68277-C1C3-4A5C-909F-9527029AE874}" type="datetimeFigureOut">
              <a:rPr lang="en-US"/>
              <a:pPr>
                <a:defRPr/>
              </a:pPr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27E9F-A7B6-4C2E-8703-E7A7980F2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AD24A-A0B4-4AF1-8D84-1BB720F7E5E5}" type="datetimeFigureOut">
              <a:rPr lang="en-US"/>
              <a:pPr>
                <a:defRPr/>
              </a:pPr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3D52D-4309-40B8-BA74-DDD0B7723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77FB-15B8-463B-8D92-C1F377068A48}" type="datetimeFigureOut">
              <a:rPr lang="en-US"/>
              <a:pPr>
                <a:defRPr/>
              </a:pPr>
              <a:t>3/2/2012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50CDF-F432-4E94-B5A9-D72980902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2675F-DDA5-4852-BADA-DC95A519DD3F}" type="datetimeFigureOut">
              <a:rPr lang="en-US"/>
              <a:pPr>
                <a:defRPr/>
              </a:pPr>
              <a:t>3/2/2012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FE385-AD75-44B0-A9C6-DF231EAF4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E8C35-A67B-4A6D-9124-9DD1DF64D6D3}" type="datetimeFigureOut">
              <a:rPr lang="en-US"/>
              <a:pPr>
                <a:defRPr/>
              </a:pPr>
              <a:t>3/2/2012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974A2-5DF1-472C-AD3A-0A0EB6289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5E065-F7AA-4702-A581-495A1EF7B880}" type="datetimeFigureOut">
              <a:rPr lang="en-US"/>
              <a:pPr>
                <a:defRPr/>
              </a:pPr>
              <a:t>3/2/2012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91C9A-84E2-4ECE-93EF-4A01AAB37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BFD7A-B806-4072-AA0D-8B79E9E69DB5}" type="datetimeFigureOut">
              <a:rPr lang="en-US"/>
              <a:pPr>
                <a:defRPr/>
              </a:pPr>
              <a:t>3/2/2012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7F8CA-4457-411A-8FCC-062552BBC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C342F-796E-4918-B7FA-957BF544BDD4}" type="datetimeFigureOut">
              <a:rPr lang="en-US"/>
              <a:pPr>
                <a:defRPr/>
              </a:pPr>
              <a:t>3/2/2012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05BA-22EF-4D59-9545-216C78FBD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A99800-7E36-47CE-B7F2-4B4DB2A6F9C8}" type="datetimeFigureOut">
              <a:rPr lang="en-US"/>
              <a:pPr>
                <a:defRPr/>
              </a:pPr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4E6FFE-C700-4327-BC24-8A3D11EAE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5"/>
          <p:cNvGrpSpPr>
            <a:grpSpLocks/>
          </p:cNvGrpSpPr>
          <p:nvPr/>
        </p:nvGrpSpPr>
        <p:grpSpPr bwMode="auto">
          <a:xfrm>
            <a:off x="1066800" y="533400"/>
            <a:ext cx="7604125" cy="4483100"/>
            <a:chOff x="1066800" y="533400"/>
            <a:chExt cx="7603685" cy="4483120"/>
          </a:xfrm>
        </p:grpSpPr>
        <p:sp>
          <p:nvSpPr>
            <p:cNvPr id="4" name="TextBox 3"/>
            <p:cNvSpPr txBox="1"/>
            <p:nvPr/>
          </p:nvSpPr>
          <p:spPr>
            <a:xfrm>
              <a:off x="2743103" y="533400"/>
              <a:ext cx="3130369" cy="36989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Vessel Support Leg Calculations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66800" y="1600205"/>
              <a:ext cx="7603685" cy="341631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Enclosed are all the so far available calculations covering the above subject.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Please note that this is preliminary presentation format and it may change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as completion of the analyses progresses? I think, so far it is self explanatory.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I am following a logical analyses progression from linear to non linear methods.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I hope that this will answer all necessary questions.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Also, I have not fully completed RUN #4 analyses (Non Linear static Sol 106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with GAP elements). As you can see from the enclosed slides, many GAPs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are involved. But, I think it will be done soon?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Please examine the included slides!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5"/>
          <p:cNvGrpSpPr>
            <a:grpSpLocks/>
          </p:cNvGrpSpPr>
          <p:nvPr/>
        </p:nvGrpSpPr>
        <p:grpSpPr bwMode="auto">
          <a:xfrm>
            <a:off x="-20638" y="0"/>
            <a:ext cx="9164638" cy="6858000"/>
            <a:chOff x="-20638" y="0"/>
            <a:chExt cx="9164638" cy="6858000"/>
          </a:xfrm>
        </p:grpSpPr>
        <p:grpSp>
          <p:nvGrpSpPr>
            <p:cNvPr id="11267" name="Group 13"/>
            <p:cNvGrpSpPr>
              <a:grpSpLocks/>
            </p:cNvGrpSpPr>
            <p:nvPr/>
          </p:nvGrpSpPr>
          <p:grpSpPr bwMode="auto">
            <a:xfrm>
              <a:off x="-20638" y="0"/>
              <a:ext cx="9164638" cy="6858000"/>
              <a:chOff x="-20638" y="0"/>
              <a:chExt cx="9164638" cy="6858000"/>
            </a:xfrm>
          </p:grpSpPr>
          <p:grpSp>
            <p:nvGrpSpPr>
              <p:cNvPr id="11269" name="Group 13"/>
              <p:cNvGrpSpPr>
                <a:grpSpLocks/>
              </p:cNvGrpSpPr>
              <p:nvPr/>
            </p:nvGrpSpPr>
            <p:grpSpPr bwMode="auto">
              <a:xfrm>
                <a:off x="-20638" y="0"/>
                <a:ext cx="9164638" cy="6858000"/>
                <a:chOff x="-20187" y="0"/>
                <a:chExt cx="9164187" cy="6858000"/>
              </a:xfrm>
            </p:grpSpPr>
            <p:grpSp>
              <p:nvGrpSpPr>
                <p:cNvPr id="11271" name="Group 11"/>
                <p:cNvGrpSpPr>
                  <a:grpSpLocks/>
                </p:cNvGrpSpPr>
                <p:nvPr/>
              </p:nvGrpSpPr>
              <p:grpSpPr bwMode="auto">
                <a:xfrm>
                  <a:off x="-20187" y="0"/>
                  <a:ext cx="9164187" cy="6858000"/>
                  <a:chOff x="-20187" y="0"/>
                  <a:chExt cx="9164187" cy="6858000"/>
                </a:xfrm>
              </p:grpSpPr>
              <p:grpSp>
                <p:nvGrpSpPr>
                  <p:cNvPr id="1127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20187" y="0"/>
                    <a:ext cx="9164187" cy="6858000"/>
                    <a:chOff x="-20187" y="0"/>
                    <a:chExt cx="9164187" cy="6858000"/>
                  </a:xfrm>
                </p:grpSpPr>
                <p:grpSp>
                  <p:nvGrpSpPr>
                    <p:cNvPr id="11275" name="Group 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20187" y="0"/>
                      <a:ext cx="9164187" cy="6858000"/>
                      <a:chOff x="-20187" y="0"/>
                      <a:chExt cx="9164187" cy="6858000"/>
                    </a:xfrm>
                  </p:grpSpPr>
                  <p:grpSp>
                    <p:nvGrpSpPr>
                      <p:cNvPr id="11277" name="Group 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20187" y="0"/>
                        <a:ext cx="9164187" cy="6858000"/>
                        <a:chOff x="-20187" y="0"/>
                        <a:chExt cx="9164187" cy="6858000"/>
                      </a:xfrm>
                    </p:grpSpPr>
                    <p:pic>
                      <p:nvPicPr>
                        <p:cNvPr id="11279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 l="7652" t="25850" r="21770" b="8844"/>
                        <a:stretch>
                          <a:fillRect/>
                        </a:stretch>
                      </p:blipFill>
                      <p:spPr bwMode="auto">
                        <a:xfrm>
                          <a:off x="-20187" y="0"/>
                          <a:ext cx="9164187" cy="529977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1128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print"/>
                        <a:srcRect l="24011" t="40112" r="42090" b="24860"/>
                        <a:stretch>
                          <a:fillRect/>
                        </a:stretch>
                      </p:blipFill>
                      <p:spPr bwMode="auto">
                        <a:xfrm>
                          <a:off x="5486400" y="4495800"/>
                          <a:ext cx="3657600" cy="23622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sp>
                    <p:nvSpPr>
                      <p:cNvPr id="11278" name="TextBox 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934200" y="3962400"/>
                        <a:ext cx="1835759" cy="5232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400">
                            <a:latin typeface="Calibri" pitchFamily="34" charset="0"/>
                          </a:rPr>
                          <a:t>G-10 dielectric break</a:t>
                        </a:r>
                      </a:p>
                      <a:p>
                        <a:r>
                          <a:rPr lang="en-US" sz="1400">
                            <a:latin typeface="Calibri" pitchFamily="34" charset="0"/>
                          </a:rPr>
                          <a:t>  t = 1/8 inch</a:t>
                        </a:r>
                      </a:p>
                    </p:txBody>
                  </p:sp>
                </p:grpSp>
                <p:cxnSp>
                  <p:nvCxnSpPr>
                    <p:cNvPr id="12" name="Straight Arrow Connector 8"/>
                    <p:cNvCxnSpPr/>
                    <p:nvPr/>
                  </p:nvCxnSpPr>
                  <p:spPr>
                    <a:xfrm>
                      <a:off x="8077252" y="4343400"/>
                      <a:ext cx="0" cy="68580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11274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 l="2237" t="71333" r="47531" b="4938"/>
                  <a:stretch>
                    <a:fillRect/>
                  </a:stretch>
                </p:blipFill>
                <p:spPr bwMode="auto">
                  <a:xfrm>
                    <a:off x="0" y="5230665"/>
                    <a:ext cx="5511808" cy="16273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1272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5795263" y="6550223"/>
                  <a:ext cx="3348737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latin typeface="Calibri" pitchFamily="34" charset="0"/>
                    </a:rPr>
                    <a:t>Between the cradle and Vertical support</a:t>
                  </a:r>
                </a:p>
              </p:txBody>
            </p:sp>
          </p:grpSp>
          <p:sp>
            <p:nvSpPr>
              <p:cNvPr id="11270" name="TextBox 12"/>
              <p:cNvSpPr txBox="1">
                <a:spLocks noChangeArrowheads="1"/>
              </p:cNvSpPr>
              <p:nvPr/>
            </p:nvSpPr>
            <p:spPr bwMode="auto">
              <a:xfrm>
                <a:off x="609600" y="4191000"/>
                <a:ext cx="182774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Calibri" pitchFamily="34" charset="0"/>
                  </a:rPr>
                  <a:t>Included in RUNs #3</a:t>
                </a:r>
              </a:p>
            </p:txBody>
          </p:sp>
        </p:grpSp>
        <p:pic>
          <p:nvPicPr>
            <p:cNvPr id="11268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 l="15741" t="39999" r="51056" b="48148"/>
            <a:stretch>
              <a:fillRect/>
            </a:stretch>
          </p:blipFill>
          <p:spPr bwMode="auto">
            <a:xfrm>
              <a:off x="152400" y="4953000"/>
              <a:ext cx="5100619" cy="1137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2"/>
          <p:cNvGrpSpPr>
            <a:grpSpLocks/>
          </p:cNvGrpSpPr>
          <p:nvPr/>
        </p:nvGrpSpPr>
        <p:grpSpPr bwMode="auto">
          <a:xfrm>
            <a:off x="0" y="0"/>
            <a:ext cx="9207500" cy="6858000"/>
            <a:chOff x="-1" y="0"/>
            <a:chExt cx="9207551" cy="6858056"/>
          </a:xfrm>
        </p:grpSpPr>
        <p:grpSp>
          <p:nvGrpSpPr>
            <p:cNvPr id="12291" name="Group 9"/>
            <p:cNvGrpSpPr>
              <a:grpSpLocks/>
            </p:cNvGrpSpPr>
            <p:nvPr/>
          </p:nvGrpSpPr>
          <p:grpSpPr bwMode="auto">
            <a:xfrm>
              <a:off x="-1" y="0"/>
              <a:ext cx="9207551" cy="6858056"/>
              <a:chOff x="-1" y="0"/>
              <a:chExt cx="9207551" cy="6858056"/>
            </a:xfrm>
          </p:grpSpPr>
          <p:grpSp>
            <p:nvGrpSpPr>
              <p:cNvPr id="12293" name="Group 7"/>
              <p:cNvGrpSpPr>
                <a:grpSpLocks/>
              </p:cNvGrpSpPr>
              <p:nvPr/>
            </p:nvGrpSpPr>
            <p:grpSpPr bwMode="auto">
              <a:xfrm>
                <a:off x="-1" y="0"/>
                <a:ext cx="9207551" cy="6858056"/>
                <a:chOff x="-1" y="0"/>
                <a:chExt cx="9207551" cy="6858056"/>
              </a:xfrm>
            </p:grpSpPr>
            <p:grpSp>
              <p:nvGrpSpPr>
                <p:cNvPr id="12295" name="Group 5"/>
                <p:cNvGrpSpPr>
                  <a:grpSpLocks/>
                </p:cNvGrpSpPr>
                <p:nvPr/>
              </p:nvGrpSpPr>
              <p:grpSpPr bwMode="auto">
                <a:xfrm>
                  <a:off x="-1" y="0"/>
                  <a:ext cx="9207551" cy="6858056"/>
                  <a:chOff x="-1" y="0"/>
                  <a:chExt cx="9207551" cy="6858056"/>
                </a:xfrm>
              </p:grpSpPr>
              <p:grpSp>
                <p:nvGrpSpPr>
                  <p:cNvPr id="12297" name="Group 3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9144000" cy="5727045"/>
                    <a:chOff x="0" y="0"/>
                    <a:chExt cx="9144000" cy="5727045"/>
                  </a:xfrm>
                </p:grpSpPr>
                <p:pic>
                  <p:nvPicPr>
                    <p:cNvPr id="1229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 l="1567" t="17798" r="20308" b="3912"/>
                    <a:stretch>
                      <a:fillRect/>
                    </a:stretch>
                  </p:blipFill>
                  <p:spPr bwMode="auto">
                    <a:xfrm>
                      <a:off x="0" y="0"/>
                      <a:ext cx="9144000" cy="572704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2300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 l="34949" t="26901" r="26170" b="12280"/>
                    <a:stretch>
                      <a:fillRect/>
                    </a:stretch>
                  </p:blipFill>
                  <p:spPr bwMode="auto">
                    <a:xfrm>
                      <a:off x="4038600" y="762000"/>
                      <a:ext cx="4479677" cy="43794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2298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 l="1543" t="78307" r="31326" b="8359"/>
                  <a:stretch>
                    <a:fillRect/>
                  </a:stretch>
                </p:blipFill>
                <p:spPr bwMode="auto">
                  <a:xfrm>
                    <a:off x="-1" y="5714999"/>
                    <a:ext cx="9207551" cy="114305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8" name="TextBox 6"/>
                <p:cNvSpPr txBox="1"/>
                <p:nvPr/>
              </p:nvSpPr>
              <p:spPr>
                <a:xfrm>
                  <a:off x="4114822" y="381003"/>
                  <a:ext cx="1838335" cy="369891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/>
                    <a:t>RUN #3 Results</a:t>
                  </a:r>
                </a:p>
              </p:txBody>
            </p:sp>
          </p:grpSp>
          <p:sp>
            <p:nvSpPr>
              <p:cNvPr id="12294" name="TextBox 8"/>
              <p:cNvSpPr txBox="1">
                <a:spLocks noChangeArrowheads="1"/>
              </p:cNvSpPr>
              <p:nvPr/>
            </p:nvSpPr>
            <p:spPr bwMode="auto">
              <a:xfrm>
                <a:off x="1981200" y="5715000"/>
                <a:ext cx="506260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Calibri" pitchFamily="34" charset="0"/>
                  </a:rPr>
                  <a:t>Maximum stress on the total system for this run = 15,400. psi.</a:t>
                </a:r>
              </a:p>
            </p:txBody>
          </p:sp>
        </p:grpSp>
        <p:cxnSp>
          <p:nvCxnSpPr>
            <p:cNvPr id="4" name="Straight Arrow Connector 3"/>
            <p:cNvCxnSpPr/>
            <p:nvPr/>
          </p:nvCxnSpPr>
          <p:spPr>
            <a:xfrm flipH="1" flipV="1">
              <a:off x="990604" y="3429028"/>
              <a:ext cx="2743215" cy="22860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3315" name="Group 1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3317" name="Group 10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-1" y="0"/>
                <a:chExt cx="9144001" cy="6858000"/>
              </a:xfrm>
            </p:grpSpPr>
            <p:grpSp>
              <p:nvGrpSpPr>
                <p:cNvPr id="13319" name="Group 7"/>
                <p:cNvGrpSpPr>
                  <a:grpSpLocks/>
                </p:cNvGrpSpPr>
                <p:nvPr/>
              </p:nvGrpSpPr>
              <p:grpSpPr bwMode="auto">
                <a:xfrm>
                  <a:off x="-1" y="0"/>
                  <a:ext cx="9144001" cy="6858000"/>
                  <a:chOff x="-1" y="0"/>
                  <a:chExt cx="9144001" cy="6858000"/>
                </a:xfrm>
              </p:grpSpPr>
              <p:grpSp>
                <p:nvGrpSpPr>
                  <p:cNvPr id="13321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-1" y="0"/>
                    <a:ext cx="9144001" cy="6858000"/>
                    <a:chOff x="-1" y="0"/>
                    <a:chExt cx="9144001" cy="6858000"/>
                  </a:xfrm>
                </p:grpSpPr>
                <p:grpSp>
                  <p:nvGrpSpPr>
                    <p:cNvPr id="13323" name="Group 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" y="0"/>
                      <a:ext cx="9144001" cy="6858000"/>
                      <a:chOff x="-1" y="0"/>
                      <a:chExt cx="9144001" cy="6858000"/>
                    </a:xfrm>
                  </p:grpSpPr>
                  <p:pic>
                    <p:nvPicPr>
                      <p:cNvPr id="1332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/>
                      <a:srcRect l="719" t="19540" r="19917" b="3448"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9144001" cy="554555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13326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/>
                      <a:srcRect l="1344" t="77419" r="25127" b="4935"/>
                      <a:stretch>
                        <a:fillRect/>
                      </a:stretch>
                    </p:blipFill>
                    <p:spPr bwMode="auto">
                      <a:xfrm>
                        <a:off x="-1" y="5486399"/>
                        <a:ext cx="9144001" cy="137160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sp>
                  <p:nvSpPr>
                    <p:cNvPr id="12" name="TextBox 4"/>
                    <p:cNvSpPr txBox="1"/>
                    <p:nvPr/>
                  </p:nvSpPr>
                  <p:spPr>
                    <a:xfrm>
                      <a:off x="533399" y="990600"/>
                      <a:ext cx="1600200" cy="369888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>
                      <a:sp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dirty="0"/>
                        <a:t>RUN #3 Results</a:t>
                      </a:r>
                    </a:p>
                  </p:txBody>
                </p:sp>
              </p:grpSp>
              <p:sp>
                <p:nvSpPr>
                  <p:cNvPr id="13322" name="Text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09800" y="5791200"/>
                    <a:ext cx="4251485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latin typeface="Calibri" pitchFamily="34" charset="0"/>
                      </a:rPr>
                      <a:t>VV Chair with welds, Maximum  Stress = 10,500.psi</a:t>
                    </a:r>
                  </a:p>
                </p:txBody>
              </p:sp>
            </p:grpSp>
            <p:cxnSp>
              <p:nvCxnSpPr>
                <p:cNvPr id="8" name="Straight Arrow Connector 7"/>
                <p:cNvCxnSpPr/>
                <p:nvPr/>
              </p:nvCxnSpPr>
              <p:spPr>
                <a:xfrm flipV="1">
                  <a:off x="5715000" y="2971800"/>
                  <a:ext cx="0" cy="28956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318" name="TextBox 5"/>
              <p:cNvSpPr txBox="1">
                <a:spLocks noChangeArrowheads="1"/>
              </p:cNvSpPr>
              <p:nvPr/>
            </p:nvSpPr>
            <p:spPr bwMode="auto">
              <a:xfrm>
                <a:off x="6400800" y="2667000"/>
                <a:ext cx="199766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Calibri" pitchFamily="34" charset="0"/>
                  </a:rPr>
                  <a:t>Plate welded to the VV</a:t>
                </a:r>
              </a:p>
            </p:txBody>
          </p:sp>
        </p:grpSp>
        <p:cxnSp>
          <p:nvCxnSpPr>
            <p:cNvPr id="4" name="Straight Arrow Connector 3"/>
            <p:cNvCxnSpPr>
              <a:stCxn id="13318" idx="0"/>
            </p:cNvCxnSpPr>
            <p:nvPr/>
          </p:nvCxnSpPr>
          <p:spPr>
            <a:xfrm flipH="1" flipV="1">
              <a:off x="6324600" y="2057400"/>
              <a:ext cx="1074738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"/>
          <p:cNvGrpSpPr>
            <a:grpSpLocks/>
          </p:cNvGrpSpPr>
          <p:nvPr/>
        </p:nvGrpSpPr>
        <p:grpSpPr bwMode="auto">
          <a:xfrm>
            <a:off x="0" y="0"/>
            <a:ext cx="9156700" cy="6858000"/>
            <a:chOff x="0" y="0"/>
            <a:chExt cx="9156700" cy="6858000"/>
          </a:xfrm>
        </p:grpSpPr>
        <p:grpSp>
          <p:nvGrpSpPr>
            <p:cNvPr id="14339" name="Group 10"/>
            <p:cNvGrpSpPr>
              <a:grpSpLocks/>
            </p:cNvGrpSpPr>
            <p:nvPr/>
          </p:nvGrpSpPr>
          <p:grpSpPr bwMode="auto">
            <a:xfrm>
              <a:off x="0" y="0"/>
              <a:ext cx="9156700" cy="6858000"/>
              <a:chOff x="-6" y="-3"/>
              <a:chExt cx="9156406" cy="6858003"/>
            </a:xfrm>
          </p:grpSpPr>
          <p:grpSp>
            <p:nvGrpSpPr>
              <p:cNvPr id="14341" name="Group 7"/>
              <p:cNvGrpSpPr>
                <a:grpSpLocks/>
              </p:cNvGrpSpPr>
              <p:nvPr/>
            </p:nvGrpSpPr>
            <p:grpSpPr bwMode="auto">
              <a:xfrm>
                <a:off x="-6" y="-3"/>
                <a:ext cx="9156406" cy="6858003"/>
                <a:chOff x="-6" y="-3"/>
                <a:chExt cx="9156406" cy="6858003"/>
              </a:xfrm>
            </p:grpSpPr>
            <p:grpSp>
              <p:nvGrpSpPr>
                <p:cNvPr id="14343" name="Group 5"/>
                <p:cNvGrpSpPr>
                  <a:grpSpLocks/>
                </p:cNvGrpSpPr>
                <p:nvPr/>
              </p:nvGrpSpPr>
              <p:grpSpPr bwMode="auto">
                <a:xfrm>
                  <a:off x="-6" y="-3"/>
                  <a:ext cx="9156406" cy="6858003"/>
                  <a:chOff x="-6" y="-3"/>
                  <a:chExt cx="9156406" cy="6858003"/>
                </a:xfrm>
              </p:grpSpPr>
              <p:grpSp>
                <p:nvGrpSpPr>
                  <p:cNvPr id="14345" name="Group 3"/>
                  <p:cNvGrpSpPr>
                    <a:grpSpLocks/>
                  </p:cNvGrpSpPr>
                  <p:nvPr/>
                </p:nvGrpSpPr>
                <p:grpSpPr bwMode="auto">
                  <a:xfrm>
                    <a:off x="-6" y="-3"/>
                    <a:ext cx="9156406" cy="5772571"/>
                    <a:chOff x="-6" y="-3"/>
                    <a:chExt cx="9156406" cy="5772571"/>
                  </a:xfrm>
                </p:grpSpPr>
                <p:pic>
                  <p:nvPicPr>
                    <p:cNvPr id="1434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 l="1701" t="17686" r="20068" b="3401"/>
                    <a:stretch>
                      <a:fillRect/>
                    </a:stretch>
                  </p:blipFill>
                  <p:spPr bwMode="auto">
                    <a:xfrm>
                      <a:off x="-6" y="-3"/>
                      <a:ext cx="9156406" cy="577257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4348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 l="7410" t="35152" r="61658" b="9586"/>
                    <a:stretch>
                      <a:fillRect/>
                    </a:stretch>
                  </p:blipFill>
                  <p:spPr bwMode="auto">
                    <a:xfrm>
                      <a:off x="152399" y="838199"/>
                      <a:ext cx="4299480" cy="480060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4346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 l="1141" t="80000" r="30365" b="6242"/>
                  <a:stretch>
                    <a:fillRect/>
                  </a:stretch>
                </p:blipFill>
                <p:spPr bwMode="auto">
                  <a:xfrm>
                    <a:off x="0" y="5710130"/>
                    <a:ext cx="9144000" cy="11478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4344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2057400" y="5410200"/>
                  <a:ext cx="4693914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latin typeface="Calibri" pitchFamily="34" charset="0"/>
                    </a:rPr>
                    <a:t>Maximum strain on the total system for this run = .00044 </a:t>
                  </a:r>
                </a:p>
              </p:txBody>
            </p:sp>
          </p:grpSp>
          <p:cxnSp>
            <p:nvCxnSpPr>
              <p:cNvPr id="6" name="Straight Arrow Connector 5"/>
              <p:cNvCxnSpPr/>
              <p:nvPr/>
            </p:nvCxnSpPr>
            <p:spPr>
              <a:xfrm flipH="1" flipV="1">
                <a:off x="1371550" y="3352798"/>
                <a:ext cx="2438322" cy="213360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/>
            <p:cNvSpPr txBox="1"/>
            <p:nvPr/>
          </p:nvSpPr>
          <p:spPr>
            <a:xfrm>
              <a:off x="3810000" y="533400"/>
              <a:ext cx="1838325" cy="3698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RUN #3 Results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"/>
          <p:cNvGrpSpPr>
            <a:grpSpLocks/>
          </p:cNvGrpSpPr>
          <p:nvPr/>
        </p:nvGrpSpPr>
        <p:grpSpPr bwMode="auto">
          <a:xfrm>
            <a:off x="-23813" y="0"/>
            <a:ext cx="9167813" cy="6858000"/>
            <a:chOff x="-24345" y="0"/>
            <a:chExt cx="9168345" cy="6858000"/>
          </a:xfrm>
        </p:grpSpPr>
        <p:grpSp>
          <p:nvGrpSpPr>
            <p:cNvPr id="15363" name="Group 30"/>
            <p:cNvGrpSpPr>
              <a:grpSpLocks/>
            </p:cNvGrpSpPr>
            <p:nvPr/>
          </p:nvGrpSpPr>
          <p:grpSpPr bwMode="auto">
            <a:xfrm>
              <a:off x="-24345" y="0"/>
              <a:ext cx="9168345" cy="5852160"/>
              <a:chOff x="-24345" y="0"/>
              <a:chExt cx="9168345" cy="5852160"/>
            </a:xfrm>
          </p:grpSpPr>
          <p:grpSp>
            <p:nvGrpSpPr>
              <p:cNvPr id="15365" name="Group 27"/>
              <p:cNvGrpSpPr>
                <a:grpSpLocks/>
              </p:cNvGrpSpPr>
              <p:nvPr/>
            </p:nvGrpSpPr>
            <p:grpSpPr bwMode="auto">
              <a:xfrm>
                <a:off x="-24345" y="0"/>
                <a:ext cx="9168345" cy="5852160"/>
                <a:chOff x="-24345" y="0"/>
                <a:chExt cx="9168345" cy="5852160"/>
              </a:xfrm>
            </p:grpSpPr>
            <p:grpSp>
              <p:nvGrpSpPr>
                <p:cNvPr id="15367" name="Group 24"/>
                <p:cNvGrpSpPr>
                  <a:grpSpLocks/>
                </p:cNvGrpSpPr>
                <p:nvPr/>
              </p:nvGrpSpPr>
              <p:grpSpPr bwMode="auto">
                <a:xfrm>
                  <a:off x="-24345" y="0"/>
                  <a:ext cx="9168345" cy="5852160"/>
                  <a:chOff x="-24345" y="0"/>
                  <a:chExt cx="9168345" cy="5852160"/>
                </a:xfrm>
              </p:grpSpPr>
              <p:grpSp>
                <p:nvGrpSpPr>
                  <p:cNvPr id="15369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-24345" y="0"/>
                    <a:ext cx="9168345" cy="5852160"/>
                    <a:chOff x="-24345" y="0"/>
                    <a:chExt cx="9168345" cy="5852160"/>
                  </a:xfrm>
                </p:grpSpPr>
                <p:grpSp>
                  <p:nvGrpSpPr>
                    <p:cNvPr id="15371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24345" y="0"/>
                      <a:ext cx="9168345" cy="5852160"/>
                      <a:chOff x="-24345" y="0"/>
                      <a:chExt cx="9168345" cy="5852160"/>
                    </a:xfrm>
                  </p:grpSpPr>
                  <p:grpSp>
                    <p:nvGrpSpPr>
                      <p:cNvPr id="15373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24345" y="0"/>
                        <a:ext cx="9168345" cy="5852160"/>
                        <a:chOff x="-24345" y="0"/>
                        <a:chExt cx="9168345" cy="5852160"/>
                      </a:xfrm>
                    </p:grpSpPr>
                    <p:grpSp>
                      <p:nvGrpSpPr>
                        <p:cNvPr id="15375" name="Group 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24345" y="0"/>
                          <a:ext cx="9168345" cy="5852160"/>
                          <a:chOff x="-4" y="0"/>
                          <a:chExt cx="9168345" cy="5852160"/>
                        </a:xfrm>
                      </p:grpSpPr>
                      <p:grpSp>
                        <p:nvGrpSpPr>
                          <p:cNvPr id="15377" name="Group 1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-4" y="0"/>
                            <a:ext cx="9168345" cy="5852160"/>
                            <a:chOff x="-4" y="0"/>
                            <a:chExt cx="9168345" cy="5852160"/>
                          </a:xfrm>
                        </p:grpSpPr>
                        <p:grpSp>
                          <p:nvGrpSpPr>
                            <p:cNvPr id="15379" name="Group 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-4" y="0"/>
                              <a:ext cx="9168345" cy="5852160"/>
                              <a:chOff x="-4" y="0"/>
                              <a:chExt cx="9168345" cy="5852160"/>
                            </a:xfrm>
                          </p:grpSpPr>
                          <p:grpSp>
                            <p:nvGrpSpPr>
                              <p:cNvPr id="15381" name="Group 7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-4" y="0"/>
                                <a:ext cx="9168345" cy="5852160"/>
                                <a:chOff x="-4" y="0"/>
                                <a:chExt cx="9168345" cy="5852160"/>
                              </a:xfrm>
                            </p:grpSpPr>
                            <p:grpSp>
                              <p:nvGrpSpPr>
                                <p:cNvPr id="15383" name="Group 5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-4" y="0"/>
                                  <a:ext cx="9168345" cy="5852160"/>
                                  <a:chOff x="-4" y="0"/>
                                  <a:chExt cx="9168345" cy="5852160"/>
                                </a:xfrm>
                              </p:grpSpPr>
                              <p:grpSp>
                                <p:nvGrpSpPr>
                                  <p:cNvPr id="15385" name="Group 3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-4" y="0"/>
                                    <a:ext cx="9168345" cy="5852160"/>
                                    <a:chOff x="-4" y="0"/>
                                    <a:chExt cx="9168345" cy="5852160"/>
                                  </a:xfrm>
                                </p:grpSpPr>
                                <p:pic>
                                  <p:nvPicPr>
                                    <p:cNvPr id="15387" name="Picture 2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2" cstate="print"/>
                                    <a:srcRect l="1666" t="16000" r="20000" b="3999"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-4" y="0"/>
                                      <a:ext cx="9168345" cy="5852160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</p:pic>
                                <p:pic>
                                  <p:nvPicPr>
                                    <p:cNvPr id="15388" name="Picture 3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3" cstate="print"/>
                                    <a:srcRect l="42645" t="21609" r="20000" b="9332"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0" y="838200"/>
                                      <a:ext cx="4303776" cy="4972812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</p:pic>
                              </p:grpSp>
                              <p:pic>
                                <p:nvPicPr>
                                  <p:cNvPr id="15386" name="Picture 4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4" cstate="print"/>
                                  <a:srcRect l="801" t="19231" r="65546" b="73077"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-1" y="990600"/>
                                    <a:ext cx="3692786" cy="527518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noFill/>
                                    <a:miter lim="800000"/>
                                    <a:headEnd/>
                                    <a:tailEnd/>
                                  </a:ln>
                                </p:spPr>
                              </p:pic>
                            </p:grpSp>
                            <p:sp>
                              <p:nvSpPr>
                                <p:cNvPr id="24" name="TextBox 6"/>
                                <p:cNvSpPr txBox="1"/>
                                <p:nvPr/>
                              </p:nvSpPr>
                              <p:spPr>
                                <a:xfrm>
                                  <a:off x="3886423" y="381000"/>
                                  <a:ext cx="1838432" cy="369888"/>
                                </a:xfrm>
                                <a:prstGeom prst="rect">
                                  <a:avLst/>
                                </a:prstGeom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1">
                                  <a:schemeClr val="l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dk1"/>
                                </a:fontRef>
                              </p:style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 fontAlgn="auto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defRPr/>
                                  </a:pPr>
                                  <a:r>
                                    <a:rPr lang="en-US" dirty="0"/>
                                    <a:t>RUN #3 Results</a:t>
                                  </a:r>
                                </a:p>
                              </p:txBody>
                            </p:sp>
                          </p:grpSp>
                          <p:sp>
                            <p:nvSpPr>
                              <p:cNvPr id="15382" name="TextBox 8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914400" y="3886200"/>
                                <a:ext cx="2109873" cy="307777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>
                                <a:spAutoFit/>
                              </a:bodyPr>
                              <a:lstStyle/>
                              <a:p>
                                <a:r>
                                  <a:rPr lang="en-US" sz="1400">
                                    <a:latin typeface="Calibri" pitchFamily="34" charset="0"/>
                                  </a:rPr>
                                  <a:t>Max Stress = 10,500.psi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15380" name="TextBox 10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791200" y="3581400"/>
                              <a:ext cx="1691489" cy="307777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r>
                                <a:rPr lang="en-US" sz="1400">
                                  <a:latin typeface="Calibri" pitchFamily="34" charset="0"/>
                                </a:rPr>
                                <a:t>Max Strain = .0003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5378" name="TextBox 1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86400" y="1447800"/>
                            <a:ext cx="1957587" cy="30777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r>
                              <a:rPr lang="en-US" sz="1400">
                                <a:latin typeface="Calibri" pitchFamily="34" charset="0"/>
                              </a:rPr>
                              <a:t>VV – Plate weld frame</a:t>
                            </a:r>
                          </a:p>
                        </p:txBody>
                      </p:sp>
                    </p:grpSp>
                    <p:cxnSp>
                      <p:nvCxnSpPr>
                        <p:cNvPr id="16" name="Straight Arrow Connector 15"/>
                        <p:cNvCxnSpPr/>
                        <p:nvPr/>
                      </p:nvCxnSpPr>
                      <p:spPr>
                        <a:xfrm flipV="1">
                          <a:off x="7419875" y="1371600"/>
                          <a:ext cx="276241" cy="230188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2">
                          <a:schemeClr val="accent2"/>
                        </a:lnRef>
                        <a:fillRef idx="0">
                          <a:schemeClr val="accent2"/>
                        </a:fillRef>
                        <a:effectRef idx="1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4" name="Straight Arrow Connector 13"/>
                      <p:cNvCxnSpPr/>
                      <p:nvPr/>
                    </p:nvCxnSpPr>
                    <p:spPr>
                      <a:xfrm flipH="1">
                        <a:off x="5028961" y="1676400"/>
                        <a:ext cx="533431" cy="1295400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5372" name="Text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14400" y="1981200"/>
                      <a:ext cx="1609736" cy="3077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400">
                          <a:latin typeface="Calibri" pitchFamily="34" charset="0"/>
                        </a:rPr>
                        <a:t>Chair to VV welds</a:t>
                      </a:r>
                    </a:p>
                  </p:txBody>
                </p:sp>
              </p:grpSp>
              <p:cxnSp>
                <p:nvCxnSpPr>
                  <p:cNvPr id="10" name="Straight Arrow Connector 9"/>
                  <p:cNvCxnSpPr/>
                  <p:nvPr/>
                </p:nvCxnSpPr>
                <p:spPr>
                  <a:xfrm flipH="1">
                    <a:off x="837718" y="2286000"/>
                    <a:ext cx="685840" cy="68580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" name="Straight Arrow Connector 7"/>
                <p:cNvCxnSpPr>
                  <a:stCxn id="15372" idx="2"/>
                </p:cNvCxnSpPr>
                <p:nvPr/>
              </p:nvCxnSpPr>
              <p:spPr>
                <a:xfrm>
                  <a:off x="1718832" y="2289175"/>
                  <a:ext cx="109543" cy="60642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Arrow Connector 5"/>
              <p:cNvCxnSpPr/>
              <p:nvPr/>
            </p:nvCxnSpPr>
            <p:spPr>
              <a:xfrm>
                <a:off x="2133193" y="2286000"/>
                <a:ext cx="838249" cy="1600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15364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2277" t="76389" r="30154" b="10866"/>
            <a:stretch>
              <a:fillRect/>
            </a:stretch>
          </p:blipFill>
          <p:spPr bwMode="auto">
            <a:xfrm>
              <a:off x="0" y="5780002"/>
              <a:ext cx="9144000" cy="1077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9144002" cy="6858000"/>
          </a:xfrm>
        </p:grpSpPr>
        <p:grpSp>
          <p:nvGrpSpPr>
            <p:cNvPr id="16387" name="Group 25"/>
            <p:cNvGrpSpPr>
              <a:grpSpLocks/>
            </p:cNvGrpSpPr>
            <p:nvPr/>
          </p:nvGrpSpPr>
          <p:grpSpPr bwMode="auto">
            <a:xfrm>
              <a:off x="-1" y="0"/>
              <a:ext cx="9144002" cy="6858000"/>
              <a:chOff x="-1" y="0"/>
              <a:chExt cx="9144002" cy="6858000"/>
            </a:xfrm>
          </p:grpSpPr>
          <p:grpSp>
            <p:nvGrpSpPr>
              <p:cNvPr id="16389" name="Group 23"/>
              <p:cNvGrpSpPr>
                <a:grpSpLocks/>
              </p:cNvGrpSpPr>
              <p:nvPr/>
            </p:nvGrpSpPr>
            <p:grpSpPr bwMode="auto">
              <a:xfrm>
                <a:off x="-1" y="0"/>
                <a:ext cx="9144002" cy="6858000"/>
                <a:chOff x="-1" y="0"/>
                <a:chExt cx="9144002" cy="6858000"/>
              </a:xfrm>
            </p:grpSpPr>
            <p:grpSp>
              <p:nvGrpSpPr>
                <p:cNvPr id="16391" name="Group 21"/>
                <p:cNvGrpSpPr>
                  <a:grpSpLocks/>
                </p:cNvGrpSpPr>
                <p:nvPr/>
              </p:nvGrpSpPr>
              <p:grpSpPr bwMode="auto">
                <a:xfrm>
                  <a:off x="-1" y="0"/>
                  <a:ext cx="9144002" cy="6858000"/>
                  <a:chOff x="-1" y="0"/>
                  <a:chExt cx="9144002" cy="6858000"/>
                </a:xfrm>
              </p:grpSpPr>
              <p:grpSp>
                <p:nvGrpSpPr>
                  <p:cNvPr id="16393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-1" y="0"/>
                    <a:ext cx="9144001" cy="5711034"/>
                    <a:chOff x="-1" y="0"/>
                    <a:chExt cx="9144001" cy="5711034"/>
                  </a:xfrm>
                </p:grpSpPr>
                <p:grpSp>
                  <p:nvGrpSpPr>
                    <p:cNvPr id="16395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" y="0"/>
                      <a:ext cx="9144001" cy="5711034"/>
                      <a:chOff x="-1" y="0"/>
                      <a:chExt cx="9144001" cy="5711034"/>
                    </a:xfrm>
                  </p:grpSpPr>
                  <p:grpSp>
                    <p:nvGrpSpPr>
                      <p:cNvPr id="16397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1" y="0"/>
                        <a:ext cx="9144001" cy="5711034"/>
                        <a:chOff x="-1" y="0"/>
                        <a:chExt cx="9144001" cy="5711034"/>
                      </a:xfrm>
                    </p:grpSpPr>
                    <p:grpSp>
                      <p:nvGrpSpPr>
                        <p:cNvPr id="16399" name="Group 1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" y="0"/>
                          <a:ext cx="9144001" cy="5711034"/>
                          <a:chOff x="-1" y="0"/>
                          <a:chExt cx="9144001" cy="5711034"/>
                        </a:xfrm>
                      </p:grpSpPr>
                      <p:grpSp>
                        <p:nvGrpSpPr>
                          <p:cNvPr id="16401" name="Group 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-1" y="0"/>
                            <a:ext cx="9144001" cy="5711034"/>
                            <a:chOff x="-1" y="0"/>
                            <a:chExt cx="9144001" cy="5711034"/>
                          </a:xfrm>
                        </p:grpSpPr>
                        <p:grpSp>
                          <p:nvGrpSpPr>
                            <p:cNvPr id="16403" name="Group 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-1" y="0"/>
                              <a:ext cx="9144001" cy="5711034"/>
                              <a:chOff x="0" y="0"/>
                              <a:chExt cx="9144001" cy="5711034"/>
                            </a:xfrm>
                          </p:grpSpPr>
                          <p:grpSp>
                            <p:nvGrpSpPr>
                              <p:cNvPr id="16405" name="Group 3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0" y="0"/>
                                <a:ext cx="9144001" cy="5711034"/>
                                <a:chOff x="0" y="0"/>
                                <a:chExt cx="9144001" cy="5711034"/>
                              </a:xfrm>
                            </p:grpSpPr>
                            <p:pic>
                              <p:nvPicPr>
                                <p:cNvPr id="16407" name="Picture 2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2" cstate="print"/>
                                <a:srcRect l="1437" t="16092" r="19199" b="4597"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0" y="0"/>
                                  <a:ext cx="9144001" cy="5711034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</p:pic>
                            <p:pic>
                              <p:nvPicPr>
                                <p:cNvPr id="16408" name="Picture 3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3" cstate="print"/>
                                <a:srcRect l="26515" t="36365" r="32576" b="34544"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3532922" y="838200"/>
                                  <a:ext cx="5611079" cy="2493826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</p:pic>
                          </p:grpSp>
                          <p:pic>
                            <p:nvPicPr>
                              <p:cNvPr id="16406" name="Picture 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 cstate="print"/>
                              <a:srcRect l="26315" t="38013" r="35442" b="31851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8599" y="3048000"/>
                                <a:ext cx="5105402" cy="251460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  <p:sp>
                          <p:nvSpPr>
                            <p:cNvPr id="16404" name="TextBox 6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600200" y="4114800"/>
                              <a:ext cx="2133918" cy="52322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r>
                                <a:rPr lang="en-US" sz="1400">
                                  <a:latin typeface="Calibri" pitchFamily="34" charset="0"/>
                                </a:rPr>
                                <a:t>GAPs sliding between </a:t>
                              </a:r>
                            </a:p>
                            <a:p>
                              <a:r>
                                <a:rPr lang="en-US" sz="1400">
                                  <a:latin typeface="Calibri" pitchFamily="34" charset="0"/>
                                </a:rPr>
                                <a:t>the Chair and the Cradle</a:t>
                              </a:r>
                            </a:p>
                          </p:txBody>
                        </p:sp>
                      </p:grpSp>
                      <p:cxnSp>
                        <p:nvCxnSpPr>
                          <p:cNvPr id="18" name="Straight Arrow Connector 17"/>
                          <p:cNvCxnSpPr/>
                          <p:nvPr/>
                        </p:nvCxnSpPr>
                        <p:spPr>
                          <a:xfrm flipH="1" flipV="1">
                            <a:off x="761999" y="3048000"/>
                            <a:ext cx="1295400" cy="1219200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</p:spPr>
                        <p:style>
                          <a:lnRef idx="2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1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16" name="Straight Arrow Connector 12"/>
                        <p:cNvCxnSpPr/>
                        <p:nvPr/>
                      </p:nvCxnSpPr>
                      <p:spPr>
                        <a:xfrm flipH="1">
                          <a:off x="2514600" y="2133600"/>
                          <a:ext cx="1524000" cy="2057400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2">
                          <a:schemeClr val="accent2"/>
                        </a:lnRef>
                        <a:fillRef idx="0">
                          <a:schemeClr val="accent2"/>
                        </a:fillRef>
                        <a:effectRef idx="1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6398" name="TextBox 1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486400" y="5334000"/>
                        <a:ext cx="3028330" cy="30777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400">
                            <a:latin typeface="Calibri" pitchFamily="34" charset="0"/>
                          </a:rPr>
                          <a:t>GAPs orientation in the  -Y direction</a:t>
                        </a:r>
                      </a:p>
                    </p:txBody>
                  </p:sp>
                </p:grpSp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3505200" y="457200"/>
                      <a:ext cx="3646489" cy="369888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none">
                      <a:sp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dirty="0"/>
                        <a:t>RUN #4 Non Linear static Sol 106</a:t>
                      </a:r>
                    </a:p>
                  </p:txBody>
                </p:sp>
              </p:grpSp>
              <p:pic>
                <p:nvPicPr>
                  <p:cNvPr id="16394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 l="1515" t="80000" r="20360" b="3333"/>
                  <a:stretch>
                    <a:fillRect/>
                  </a:stretch>
                </p:blipFill>
                <p:spPr bwMode="auto">
                  <a:xfrm>
                    <a:off x="0" y="5638798"/>
                    <a:ext cx="9144001" cy="12192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6392" name="Picture 6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28061" t="42177" r="38776" b="42857"/>
                <a:stretch>
                  <a:fillRect/>
                </a:stretch>
              </p:blipFill>
              <p:spPr bwMode="auto">
                <a:xfrm>
                  <a:off x="228600" y="5334000"/>
                  <a:ext cx="4912528" cy="13855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6390" name="TextBox 5"/>
              <p:cNvSpPr txBox="1">
                <a:spLocks noChangeArrowheads="1"/>
              </p:cNvSpPr>
              <p:nvPr/>
            </p:nvSpPr>
            <p:spPr bwMode="auto">
              <a:xfrm>
                <a:off x="5638800" y="5943600"/>
                <a:ext cx="225895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Calibri" pitchFamily="34" charset="0"/>
                  </a:rPr>
                  <a:t>Load Case “RUN4-Loads”</a:t>
                </a:r>
              </a:p>
            </p:txBody>
          </p:sp>
        </p:grpSp>
        <p:cxnSp>
          <p:nvCxnSpPr>
            <p:cNvPr id="4" name="Straight Arrow Connector 3"/>
            <p:cNvCxnSpPr>
              <a:stCxn id="16390" idx="1"/>
            </p:cNvCxnSpPr>
            <p:nvPr/>
          </p:nvCxnSpPr>
          <p:spPr>
            <a:xfrm flipH="1" flipV="1">
              <a:off x="4876800" y="6096000"/>
              <a:ext cx="762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4"/>
          <p:cNvGrpSpPr>
            <a:grpSpLocks/>
          </p:cNvGrpSpPr>
          <p:nvPr/>
        </p:nvGrpSpPr>
        <p:grpSpPr bwMode="auto">
          <a:xfrm>
            <a:off x="1295400" y="990600"/>
            <a:ext cx="5897563" cy="5170488"/>
            <a:chOff x="1295400" y="990600"/>
            <a:chExt cx="5897483" cy="5169932"/>
          </a:xfrm>
        </p:grpSpPr>
        <p:sp>
          <p:nvSpPr>
            <p:cNvPr id="2" name="TextBox 1"/>
            <p:cNvSpPr txBox="1"/>
            <p:nvPr/>
          </p:nvSpPr>
          <p:spPr>
            <a:xfrm>
              <a:off x="1981191" y="990600"/>
              <a:ext cx="5211692" cy="36984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This is continuing with the non linear evaluation ?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95400" y="5790684"/>
              <a:ext cx="1822425" cy="36984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P.R. 03/02/2012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7"/>
          <p:cNvGrpSpPr>
            <a:grpSpLocks/>
          </p:cNvGrpSpPr>
          <p:nvPr/>
        </p:nvGrpSpPr>
        <p:grpSpPr bwMode="auto">
          <a:xfrm>
            <a:off x="0" y="0"/>
            <a:ext cx="9144000" cy="6618288"/>
            <a:chOff x="0" y="0"/>
            <a:chExt cx="9144000" cy="6617732"/>
          </a:xfrm>
        </p:grpSpPr>
        <p:grpSp>
          <p:nvGrpSpPr>
            <p:cNvPr id="3075" name="Group 15"/>
            <p:cNvGrpSpPr>
              <a:grpSpLocks/>
            </p:cNvGrpSpPr>
            <p:nvPr/>
          </p:nvGrpSpPr>
          <p:grpSpPr bwMode="auto">
            <a:xfrm>
              <a:off x="0" y="0"/>
              <a:ext cx="9144000" cy="6022975"/>
              <a:chOff x="-5" y="-4"/>
              <a:chExt cx="9144005" cy="6022788"/>
            </a:xfrm>
          </p:grpSpPr>
          <p:grpSp>
            <p:nvGrpSpPr>
              <p:cNvPr id="3077" name="Group 13"/>
              <p:cNvGrpSpPr>
                <a:grpSpLocks/>
              </p:cNvGrpSpPr>
              <p:nvPr/>
            </p:nvGrpSpPr>
            <p:grpSpPr bwMode="auto">
              <a:xfrm>
                <a:off x="-5" y="-4"/>
                <a:ext cx="9144005" cy="5565581"/>
                <a:chOff x="-5" y="-4"/>
                <a:chExt cx="9144005" cy="5565581"/>
              </a:xfrm>
            </p:grpSpPr>
            <p:grpSp>
              <p:nvGrpSpPr>
                <p:cNvPr id="3079" name="Group 10"/>
                <p:cNvGrpSpPr>
                  <a:grpSpLocks/>
                </p:cNvGrpSpPr>
                <p:nvPr/>
              </p:nvGrpSpPr>
              <p:grpSpPr bwMode="auto">
                <a:xfrm>
                  <a:off x="-5" y="-4"/>
                  <a:ext cx="9144005" cy="5565581"/>
                  <a:chOff x="-5" y="-4"/>
                  <a:chExt cx="9144005" cy="5565581"/>
                </a:xfrm>
              </p:grpSpPr>
              <p:grpSp>
                <p:nvGrpSpPr>
                  <p:cNvPr id="3081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-5" y="-4"/>
                    <a:ext cx="9144005" cy="5565581"/>
                    <a:chOff x="-5" y="-4"/>
                    <a:chExt cx="9144005" cy="5565581"/>
                  </a:xfrm>
                </p:grpSpPr>
                <p:grpSp>
                  <p:nvGrpSpPr>
                    <p:cNvPr id="3083" name="Group 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5" y="-4"/>
                      <a:ext cx="9144005" cy="5565581"/>
                      <a:chOff x="-5" y="-4"/>
                      <a:chExt cx="9144005" cy="5565581"/>
                    </a:xfrm>
                  </p:grpSpPr>
                  <p:grpSp>
                    <p:nvGrpSpPr>
                      <p:cNvPr id="3085" name="Group 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5" y="-4"/>
                        <a:ext cx="9144005" cy="4957339"/>
                        <a:chOff x="-5" y="-4"/>
                        <a:chExt cx="9144005" cy="4957339"/>
                      </a:xfrm>
                    </p:grpSpPr>
                    <p:pic>
                      <p:nvPicPr>
                        <p:cNvPr id="3087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 l="23907" t="23239" r="35793" b="5659"/>
                        <a:stretch>
                          <a:fillRect/>
                        </a:stretch>
                      </p:blipFill>
                      <p:spPr bwMode="auto">
                        <a:xfrm>
                          <a:off x="4648200" y="0"/>
                          <a:ext cx="4495800" cy="495733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3088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print"/>
                        <a:srcRect l="22437" t="28204" r="39903" b="8974"/>
                        <a:stretch>
                          <a:fillRect/>
                        </a:stretch>
                      </p:blipFill>
                      <p:spPr bwMode="auto">
                        <a:xfrm>
                          <a:off x="-5" y="-4"/>
                          <a:ext cx="4752210" cy="495450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sp>
                    <p:nvSpPr>
                      <p:cNvPr id="14" name="TextBox 4"/>
                      <p:cNvSpPr txBox="1"/>
                      <p:nvPr/>
                    </p:nvSpPr>
                    <p:spPr>
                      <a:xfrm>
                        <a:off x="761995" y="5257191"/>
                        <a:ext cx="2538414" cy="307940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wrap="none">
                        <a:spAutoFit/>
                      </a:bodyPr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sz="1400" dirty="0"/>
                          <a:t>VV-support-attach-011812.igs</a:t>
                        </a:r>
                      </a:p>
                    </p:txBody>
                  </p:sp>
                </p:grpSp>
                <p:cxnSp>
                  <p:nvCxnSpPr>
                    <p:cNvPr id="12" name="Straight Arrow Connector 11"/>
                    <p:cNvCxnSpPr/>
                    <p:nvPr/>
                  </p:nvCxnSpPr>
                  <p:spPr>
                    <a:xfrm flipV="1">
                      <a:off x="1828796" y="4114323"/>
                      <a:ext cx="457200" cy="121906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5333998" y="5257191"/>
                    <a:ext cx="2673351" cy="307940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dirty="0" err="1"/>
                      <a:t>Nastran</a:t>
                    </a:r>
                    <a:r>
                      <a:rPr lang="en-US" sz="1400" dirty="0"/>
                      <a:t> FEA all Hex8 elements</a:t>
                    </a:r>
                  </a:p>
                </p:txBody>
              </p:sp>
            </p:grpSp>
            <p:cxnSp>
              <p:nvCxnSpPr>
                <p:cNvPr id="8" name="Straight Arrow Connector 7"/>
                <p:cNvCxnSpPr/>
                <p:nvPr/>
              </p:nvCxnSpPr>
              <p:spPr>
                <a:xfrm flipV="1">
                  <a:off x="6476999" y="4038132"/>
                  <a:ext cx="381000" cy="129525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TextBox 5"/>
              <p:cNvSpPr txBox="1"/>
              <p:nvPr/>
            </p:nvSpPr>
            <p:spPr>
              <a:xfrm>
                <a:off x="685795" y="5714338"/>
                <a:ext cx="4927603" cy="30794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/>
                  <a:t>Question: How is this welded, assume weld size = 3/8 inch?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667000" y="6247875"/>
              <a:ext cx="2889250" cy="3698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Redesigned VV support chair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6"/>
          <p:cNvGrpSpPr>
            <a:grpSpLocks/>
          </p:cNvGrpSpPr>
          <p:nvPr/>
        </p:nvGrpSpPr>
        <p:grpSpPr bwMode="auto">
          <a:xfrm>
            <a:off x="0" y="0"/>
            <a:ext cx="9102725" cy="6008688"/>
            <a:chOff x="0" y="0"/>
            <a:chExt cx="9102725" cy="6008132"/>
          </a:xfrm>
        </p:grpSpPr>
        <p:grpSp>
          <p:nvGrpSpPr>
            <p:cNvPr id="4099" name="Group 19"/>
            <p:cNvGrpSpPr>
              <a:grpSpLocks/>
            </p:cNvGrpSpPr>
            <p:nvPr/>
          </p:nvGrpSpPr>
          <p:grpSpPr bwMode="auto">
            <a:xfrm>
              <a:off x="0" y="0"/>
              <a:ext cx="9102725" cy="5422900"/>
              <a:chOff x="0" y="0"/>
              <a:chExt cx="9102725" cy="5422900"/>
            </a:xfrm>
          </p:grpSpPr>
          <p:grpSp>
            <p:nvGrpSpPr>
              <p:cNvPr id="4101" name="Group 16"/>
              <p:cNvGrpSpPr>
                <a:grpSpLocks/>
              </p:cNvGrpSpPr>
              <p:nvPr/>
            </p:nvGrpSpPr>
            <p:grpSpPr bwMode="auto">
              <a:xfrm>
                <a:off x="0" y="0"/>
                <a:ext cx="9102725" cy="5422900"/>
                <a:chOff x="0" y="0"/>
                <a:chExt cx="9102725" cy="5422900"/>
              </a:xfrm>
            </p:grpSpPr>
            <p:grpSp>
              <p:nvGrpSpPr>
                <p:cNvPr id="410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9102725" cy="5422900"/>
                  <a:chOff x="0" y="0"/>
                  <a:chExt cx="9102725" cy="5422900"/>
                </a:xfrm>
              </p:grpSpPr>
              <p:grpSp>
                <p:nvGrpSpPr>
                  <p:cNvPr id="4107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9102725" cy="5422900"/>
                    <a:chOff x="0" y="0"/>
                    <a:chExt cx="9102725" cy="5422900"/>
                  </a:xfrm>
                </p:grpSpPr>
                <p:grpSp>
                  <p:nvGrpSpPr>
                    <p:cNvPr id="4110" name="Group 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9102725" cy="5422900"/>
                      <a:chOff x="0" y="0"/>
                      <a:chExt cx="9102725" cy="5422900"/>
                    </a:xfrm>
                  </p:grpSpPr>
                  <p:pic>
                    <p:nvPicPr>
                      <p:cNvPr id="411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/>
                      <a:srcRect t="16667" r="18404" b="5556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02725" cy="5422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4113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590800" y="2133600"/>
                        <a:ext cx="304892" cy="30777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400">
                            <a:latin typeface="Calibri" pitchFamily="34" charset="0"/>
                          </a:rPr>
                          <a:t>A</a:t>
                        </a:r>
                      </a:p>
                    </p:txBody>
                  </p:sp>
                </p:grpSp>
                <p:cxnSp>
                  <p:nvCxnSpPr>
                    <p:cNvPr id="13" name="Straight Arrow Connector 5"/>
                    <p:cNvCxnSpPr/>
                    <p:nvPr/>
                  </p:nvCxnSpPr>
                  <p:spPr>
                    <a:xfrm>
                      <a:off x="3276600" y="457158"/>
                      <a:ext cx="0" cy="914315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" name="Straight Connector 8"/>
                  <p:cNvCxnSpPr>
                    <a:stCxn id="4113" idx="2"/>
                  </p:cNvCxnSpPr>
                  <p:nvPr/>
                </p:nvCxnSpPr>
                <p:spPr>
                  <a:xfrm flipH="1">
                    <a:off x="2743200" y="2441349"/>
                    <a:ext cx="0" cy="606369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Connector 10"/>
                  <p:cNvCxnSpPr/>
                  <p:nvPr/>
                </p:nvCxnSpPr>
                <p:spPr>
                  <a:xfrm>
                    <a:off x="3276600" y="1904824"/>
                    <a:ext cx="0" cy="1219087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" name="Straight Arrow Connector 6"/>
                <p:cNvCxnSpPr/>
                <p:nvPr/>
              </p:nvCxnSpPr>
              <p:spPr>
                <a:xfrm>
                  <a:off x="1905000" y="2742946"/>
                  <a:ext cx="8382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Arrow Connector 7"/>
                <p:cNvCxnSpPr/>
                <p:nvPr/>
              </p:nvCxnSpPr>
              <p:spPr>
                <a:xfrm flipH="1">
                  <a:off x="3276600" y="2742946"/>
                  <a:ext cx="685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" name="TextBox 3"/>
              <p:cNvSpPr txBox="1"/>
              <p:nvPr/>
            </p:nvSpPr>
            <p:spPr>
              <a:xfrm>
                <a:off x="3352800" y="457158"/>
                <a:ext cx="4514850" cy="30794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/>
                  <a:t>Force form VV weight. Also creates Moment about point A?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352800" y="2819139"/>
                <a:ext cx="1187450" cy="30794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/>
                  <a:t>Moment arm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810000" y="5638278"/>
              <a:ext cx="1585913" cy="36985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General design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7"/>
          <p:cNvGrpSpPr>
            <a:grpSpLocks/>
          </p:cNvGrpSpPr>
          <p:nvPr/>
        </p:nvGrpSpPr>
        <p:grpSpPr bwMode="auto">
          <a:xfrm>
            <a:off x="-25400" y="0"/>
            <a:ext cx="9169400" cy="6858000"/>
            <a:chOff x="-25400" y="0"/>
            <a:chExt cx="9169400" cy="6858000"/>
          </a:xfrm>
        </p:grpSpPr>
        <p:grpSp>
          <p:nvGrpSpPr>
            <p:cNvPr id="5123" name="Group 34"/>
            <p:cNvGrpSpPr>
              <a:grpSpLocks/>
            </p:cNvGrpSpPr>
            <p:nvPr/>
          </p:nvGrpSpPr>
          <p:grpSpPr bwMode="auto">
            <a:xfrm>
              <a:off x="-25400" y="0"/>
              <a:ext cx="9169400" cy="6858000"/>
              <a:chOff x="-25400" y="0"/>
              <a:chExt cx="9169400" cy="6858000"/>
            </a:xfrm>
          </p:grpSpPr>
          <p:grpSp>
            <p:nvGrpSpPr>
              <p:cNvPr id="5125" name="Group 31"/>
              <p:cNvGrpSpPr>
                <a:grpSpLocks/>
              </p:cNvGrpSpPr>
              <p:nvPr/>
            </p:nvGrpSpPr>
            <p:grpSpPr bwMode="auto">
              <a:xfrm>
                <a:off x="-25400" y="0"/>
                <a:ext cx="9169400" cy="6858000"/>
                <a:chOff x="-25400" y="0"/>
                <a:chExt cx="9169400" cy="6858000"/>
              </a:xfrm>
            </p:grpSpPr>
            <p:grpSp>
              <p:nvGrpSpPr>
                <p:cNvPr id="5127" name="Group 29"/>
                <p:cNvGrpSpPr>
                  <a:grpSpLocks/>
                </p:cNvGrpSpPr>
                <p:nvPr/>
              </p:nvGrpSpPr>
              <p:grpSpPr bwMode="auto">
                <a:xfrm>
                  <a:off x="-25400" y="0"/>
                  <a:ext cx="9169400" cy="6858000"/>
                  <a:chOff x="-25400" y="0"/>
                  <a:chExt cx="9169400" cy="6858000"/>
                </a:xfrm>
              </p:grpSpPr>
              <p:grpSp>
                <p:nvGrpSpPr>
                  <p:cNvPr id="5129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-25400" y="0"/>
                    <a:ext cx="9169400" cy="6858000"/>
                    <a:chOff x="-25400" y="0"/>
                    <a:chExt cx="9169400" cy="6858000"/>
                  </a:xfrm>
                </p:grpSpPr>
                <p:grpSp>
                  <p:nvGrpSpPr>
                    <p:cNvPr id="5131" name="Group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25400" y="0"/>
                      <a:ext cx="9169400" cy="6858000"/>
                      <a:chOff x="-25400" y="0"/>
                      <a:chExt cx="9169400" cy="6858000"/>
                    </a:xfrm>
                  </p:grpSpPr>
                  <p:grpSp>
                    <p:nvGrpSpPr>
                      <p:cNvPr id="5133" name="Group 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25400" y="0"/>
                        <a:ext cx="9169400" cy="6858000"/>
                        <a:chOff x="-25400" y="0"/>
                        <a:chExt cx="9169400" cy="6858000"/>
                      </a:xfrm>
                    </p:grpSpPr>
                    <p:grpSp>
                      <p:nvGrpSpPr>
                        <p:cNvPr id="5135" name="Group 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25400" y="0"/>
                          <a:ext cx="9169400" cy="6858000"/>
                          <a:chOff x="-25400" y="0"/>
                          <a:chExt cx="9169400" cy="6858000"/>
                        </a:xfrm>
                      </p:grpSpPr>
                      <p:grpSp>
                        <p:nvGrpSpPr>
                          <p:cNvPr id="5137" name="Group 2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-25400" y="0"/>
                            <a:ext cx="9169400" cy="6858000"/>
                            <a:chOff x="0" y="0"/>
                            <a:chExt cx="9169400" cy="6858000"/>
                          </a:xfrm>
                        </p:grpSpPr>
                        <p:grpSp>
                          <p:nvGrpSpPr>
                            <p:cNvPr id="5139" name="Group 1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8404" y="0"/>
                              <a:ext cx="9120996" cy="6858000"/>
                              <a:chOff x="25398" y="0"/>
                              <a:chExt cx="9120996" cy="6858000"/>
                            </a:xfrm>
                          </p:grpSpPr>
                          <p:grpSp>
                            <p:nvGrpSpPr>
                              <p:cNvPr id="5143" name="Group 1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5398" y="0"/>
                                <a:ext cx="9120996" cy="6858000"/>
                                <a:chOff x="25398" y="0"/>
                                <a:chExt cx="9120996" cy="6858000"/>
                              </a:xfrm>
                            </p:grpSpPr>
                            <p:grpSp>
                              <p:nvGrpSpPr>
                                <p:cNvPr id="5145" name="Group 1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5398" y="0"/>
                                  <a:ext cx="9120996" cy="5349776"/>
                                  <a:chOff x="25398" y="0"/>
                                  <a:chExt cx="9120996" cy="5349776"/>
                                </a:xfrm>
                              </p:grpSpPr>
                              <p:grpSp>
                                <p:nvGrpSpPr>
                                  <p:cNvPr id="5147" name="Group 1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5398" y="0"/>
                                    <a:ext cx="9120996" cy="5349776"/>
                                    <a:chOff x="25398" y="0"/>
                                    <a:chExt cx="9120996" cy="5349776"/>
                                  </a:xfrm>
                                </p:grpSpPr>
                                <p:grpSp>
                                  <p:nvGrpSpPr>
                                    <p:cNvPr id="5149" name="Group 6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5398" y="0"/>
                                      <a:ext cx="9120996" cy="5349776"/>
                                      <a:chOff x="25398" y="0"/>
                                      <a:chExt cx="9120996" cy="5349776"/>
                                    </a:xfrm>
                                  </p:grpSpPr>
                                  <p:grpSp>
                                    <p:nvGrpSpPr>
                                      <p:cNvPr id="5151" name="Group 3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25398" y="0"/>
                                        <a:ext cx="9120996" cy="5349776"/>
                                        <a:chOff x="25398" y="0"/>
                                        <a:chExt cx="9120996" cy="5349776"/>
                                      </a:xfrm>
                                    </p:grpSpPr>
                                    <p:pic>
                                      <p:nvPicPr>
                                        <p:cNvPr id="5153" name="Picture 2"/>
                                        <p:cNvPicPr>
                                          <a:picLocks noChangeAspect="1" noChangeArrowheads="1"/>
                                        </p:cNvPicPr>
                                        <p:nvPr/>
                                      </p:nvPicPr>
                                      <p:blipFill>
                                        <a:blip r:embed="rId2" cstate="print"/>
                                        <a:srcRect t="18867" r="18239" b="4404"/>
                                        <a:stretch>
                                          <a:fillRect/>
                                        </a:stretch>
                                      </p:blipFill>
                                      <p:spPr bwMode="auto">
                                        <a:xfrm>
                                          <a:off x="25398" y="0"/>
                                          <a:ext cx="9120996" cy="5349776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  <a:ln w="9525">
                                          <a:noFill/>
                                          <a:miter lim="800000"/>
                                          <a:headEnd/>
                                          <a:tailEnd/>
                                        </a:ln>
                                      </p:spPr>
                                    </p:pic>
                                    <p:sp>
                                      <p:nvSpPr>
                                        <p:cNvPr id="34" name="TextBox 2"/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1958194" y="3733800"/>
                                          <a:ext cx="1073150" cy="954088"/>
                                        </a:xfrm>
                                        <a:prstGeom prst="rect">
                                          <a:avLst/>
                                        </a:prstGeom>
                                      </p:spPr>
                                      <p:style>
                                        <a:lnRef idx="1">
                                          <a:schemeClr val="accent3"/>
                                        </a:lnRef>
                                        <a:fillRef idx="2">
                                          <a:schemeClr val="accent3"/>
                                        </a:fillRef>
                                        <a:effectRef idx="1">
                                          <a:schemeClr val="accent3"/>
                                        </a:effectRef>
                                        <a:fontRef idx="minor">
                                          <a:schemeClr val="dk1"/>
                                        </a:fontRef>
                                      </p:style>
                                      <p:txBody>
                                        <a:bodyPr wrap="none">
                                          <a:spAutoFit/>
                                        </a:bodyPr>
                                        <a:lstStyle/>
                                        <a:p>
                                          <a:pPr fontAlgn="auto">
                                            <a:spcBef>
                                              <a:spcPts val="0"/>
                                            </a:spcBef>
                                            <a:spcAft>
                                              <a:spcPts val="0"/>
                                            </a:spcAft>
                                            <a:defRPr/>
                                          </a:pPr>
                                          <a:r>
                                            <a:rPr lang="en-US" sz="1400" dirty="0"/>
                                            <a:t>SPCs  (1,2,3)</a:t>
                                          </a:r>
                                        </a:p>
                                        <a:p>
                                          <a:pPr fontAlgn="auto">
                                            <a:spcBef>
                                              <a:spcPts val="0"/>
                                            </a:spcBef>
                                            <a:spcAft>
                                              <a:spcPts val="0"/>
                                            </a:spcAft>
                                            <a:defRPr/>
                                          </a:pPr>
                                          <a:r>
                                            <a:rPr lang="en-US" sz="1400" dirty="0"/>
                                            <a:t>Fixity where</a:t>
                                          </a:r>
                                        </a:p>
                                        <a:p>
                                          <a:pPr fontAlgn="auto">
                                            <a:spcBef>
                                              <a:spcPts val="0"/>
                                            </a:spcBef>
                                            <a:spcAft>
                                              <a:spcPts val="0"/>
                                            </a:spcAft>
                                            <a:defRPr/>
                                          </a:pPr>
                                          <a:r>
                                            <a:rPr lang="en-US" sz="1400" dirty="0"/>
                                            <a:t>Braces are</a:t>
                                          </a:r>
                                        </a:p>
                                        <a:p>
                                          <a:pPr fontAlgn="auto">
                                            <a:spcBef>
                                              <a:spcPts val="0"/>
                                            </a:spcBef>
                                            <a:spcAft>
                                              <a:spcPts val="0"/>
                                            </a:spcAft>
                                            <a:defRPr/>
                                          </a:pPr>
                                          <a:r>
                                            <a:rPr lang="en-US" sz="1400" dirty="0"/>
                                            <a:t>located</a:t>
                                          </a:r>
                                        </a:p>
                                      </p:txBody>
                                    </p:sp>
                                  </p:grpSp>
                                  <p:cxnSp>
                                    <p:nvCxnSpPr>
                                      <p:cNvPr id="32" name="Straight Arrow Connector 31"/>
                                      <p:cNvCxnSpPr/>
                                      <p:nvPr/>
                                    </p:nvCxnSpPr>
                                    <p:spPr>
                                      <a:xfrm flipH="1">
                                        <a:off x="1729594" y="4572000"/>
                                        <a:ext cx="228600" cy="209550"/>
                                      </a:xfrm>
                                      <a:prstGeom prst="straightConnector1">
                                        <a:avLst/>
                                      </a:prstGeom>
                                      <a:ln>
                                        <a:tailEnd type="arrow"/>
                                      </a:ln>
                                    </p:spPr>
                                    <p:style>
                                      <a:lnRef idx="2">
                                        <a:schemeClr val="accent2"/>
                                      </a:lnRef>
                                      <a:fillRef idx="0">
                                        <a:schemeClr val="accent2"/>
                                      </a:fillRef>
                                      <a:effectRef idx="1">
                                        <a:schemeClr val="accent2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</p:grpSp>
                                <p:sp>
                                  <p:nvSpPr>
                                    <p:cNvPr id="30" name="TextBox 29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3504419" y="914400"/>
                                      <a:ext cx="1449388" cy="954088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style>
                                    <a:lnRef idx="1">
                                      <a:schemeClr val="accent3"/>
                                    </a:lnRef>
                                    <a:fillRef idx="2">
                                      <a:schemeClr val="accent3"/>
                                    </a:fillRef>
                                    <a:effectRef idx="1">
                                      <a:schemeClr val="accent3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 fontAlgn="auto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defRPr/>
                                      </a:pPr>
                                      <a:r>
                                        <a:rPr lang="en-US" sz="1400" dirty="0"/>
                                        <a:t>MPCs simulate</a:t>
                                      </a:r>
                                    </a:p>
                                    <a:p>
                                      <a:pPr fontAlgn="auto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defRPr/>
                                      </a:pPr>
                                      <a:r>
                                        <a:rPr lang="en-US" sz="1400" dirty="0"/>
                                        <a:t>Cyclic Symmetry</a:t>
                                      </a:r>
                                    </a:p>
                                    <a:p>
                                      <a:pPr fontAlgn="auto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defRPr/>
                                      </a:pPr>
                                      <a:r>
                                        <a:rPr lang="en-US" sz="1400" dirty="0"/>
                                        <a:t>3 – </a:t>
                                      </a:r>
                                      <a:r>
                                        <a:rPr lang="en-US" sz="1400" dirty="0" err="1"/>
                                        <a:t>dof</a:t>
                                      </a:r>
                                      <a:r>
                                        <a:rPr lang="en-US" sz="1400" dirty="0"/>
                                        <a:t> (1,2,3)</a:t>
                                      </a:r>
                                    </a:p>
                                    <a:p>
                                      <a:pPr fontAlgn="auto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defRPr/>
                                      </a:pPr>
                                      <a:r>
                                        <a:rPr lang="en-US" sz="1400" dirty="0" err="1"/>
                                        <a:t>Hexa</a:t>
                                      </a:r>
                                      <a:r>
                                        <a:rPr lang="en-US" sz="1400" dirty="0"/>
                                        <a:t> 8- elements</a:t>
                                      </a:r>
                                    </a:p>
                                  </p:txBody>
                                </p:sp>
                              </p:grpSp>
                              <p:cxnSp>
                                <p:nvCxnSpPr>
                                  <p:cNvPr id="28" name="Straight Arrow Connector 12"/>
                                  <p:cNvCxnSpPr>
                                    <a:stCxn id="30" idx="1"/>
                                  </p:cNvCxnSpPr>
                                  <p:nvPr/>
                                </p:nvCxnSpPr>
                                <p:spPr>
                                  <a:xfrm flipH="1" flipV="1">
                                    <a:off x="2666219" y="762000"/>
                                    <a:ext cx="838200" cy="630238"/>
                                  </a:xfrm>
                                  <a:prstGeom prst="straightConnector1">
                                    <a:avLst/>
                                  </a:prstGeom>
                                  <a:ln>
                                    <a:tailEnd type="arrow"/>
                                  </a:ln>
                                </p:spPr>
                                <p:style>
                                  <a:lnRef idx="2">
                                    <a:schemeClr val="accent2"/>
                                  </a:lnRef>
                                  <a:fillRef idx="0">
                                    <a:schemeClr val="accent2"/>
                                  </a:fillRef>
                                  <a:effectRef idx="1">
                                    <a:schemeClr val="accent2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pic>
                              <p:nvPicPr>
                                <p:cNvPr id="5146" name="Picture 3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3" cstate="print"/>
                                <a:srcRect l="39394" t="67879" r="21970" b="5455"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5260194" y="5181600"/>
                                  <a:ext cx="3886200" cy="1676400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</p:pic>
                          </p:grpSp>
                          <p:pic>
                            <p:nvPicPr>
                              <p:cNvPr id="5144" name="Picture 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 cstate="print"/>
                              <a:srcRect l="48729" t="59888" r="21609" b="17514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945994" y="3657600"/>
                                <a:ext cx="3200400" cy="1524000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  <p:pic>
                          <p:nvPicPr>
                            <p:cNvPr id="5140" name="Picture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/>
                            <a:srcRect l="27779" t="27161" r="46759" b="24692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095996" y="152400"/>
                              <a:ext cx="3073404" cy="363218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5141" name="Picture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 cstate="print"/>
                            <a:srcRect l="26042" t="50000" r="40228" b="17857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05000" y="4800600"/>
                              <a:ext cx="3454400" cy="205740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5142" name="Picture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 cstate="print"/>
                            <a:srcRect l="35323" t="42575" r="52367" b="41516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5257800"/>
                              <a:ext cx="1981200" cy="160020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grpSp>
                      <p:sp>
                        <p:nvSpPr>
                          <p:cNvPr id="18" name="TextBox 17"/>
                          <p:cNvSpPr txBox="1"/>
                          <p:nvPr/>
                        </p:nvSpPr>
                        <p:spPr>
                          <a:xfrm>
                            <a:off x="5562600" y="1752600"/>
                            <a:ext cx="1450975" cy="307975"/>
                          </a:xfrm>
                          <a:prstGeom prst="rect">
                            <a:avLst/>
                          </a:prstGeom>
                        </p:spPr>
                        <p:style>
                          <a:lnRef idx="1">
                            <a:schemeClr val="accent3"/>
                          </a:lnRef>
                          <a:fillRef idx="2">
                            <a:schemeClr val="accent3"/>
                          </a:fillRef>
                          <a:effectRef idx="1">
                            <a:schemeClr val="accent3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wrap="none">
                            <a:spAutoFit/>
                          </a:bodyPr>
                          <a:lstStyle/>
                          <a:p>
                            <a:pPr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r>
                              <a:rPr lang="en-US" sz="1400" dirty="0"/>
                              <a:t>Redesigned Chair</a:t>
                            </a:r>
                          </a:p>
                        </p:txBody>
                      </p:sp>
                    </p:grpSp>
                    <p:sp>
                      <p:nvSpPr>
                        <p:cNvPr id="16" name="TextBox 15"/>
                        <p:cNvSpPr txBox="1"/>
                        <p:nvPr/>
                      </p:nvSpPr>
                      <p:spPr>
                        <a:xfrm>
                          <a:off x="5105400" y="4114800"/>
                          <a:ext cx="1020763" cy="307975"/>
                        </a:xfrm>
                        <a:prstGeom prst="rect">
                          <a:avLst/>
                        </a:prstGeom>
                      </p:spPr>
                      <p:style>
                        <a:lnRef idx="1">
                          <a:schemeClr val="accent3"/>
                        </a:lnRef>
                        <a:fillRef idx="2">
                          <a:schemeClr val="accent3"/>
                        </a:fillRef>
                        <a:effectRef idx="1">
                          <a:schemeClr val="accent3"/>
                        </a:effectRef>
                        <a:fontRef idx="minor">
                          <a:schemeClr val="dk1"/>
                        </a:fontRef>
                      </p:style>
                      <p:txBody>
                        <a:bodyPr wrap="none">
                          <a:spAutoFit/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r>
                            <a:rPr lang="en-US" sz="1400" dirty="0"/>
                            <a:t>Slide plate</a:t>
                          </a:r>
                        </a:p>
                      </p:txBody>
                    </p:sp>
                  </p:grpSp>
                  <p:sp>
                    <p:nvSpPr>
                      <p:cNvPr id="14" name="TextBox 13"/>
                      <p:cNvSpPr txBox="1"/>
                      <p:nvPr/>
                    </p:nvSpPr>
                    <p:spPr>
                      <a:xfrm>
                        <a:off x="6934200" y="5486400"/>
                        <a:ext cx="712788" cy="307975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wrap="none">
                        <a:spAutoFit/>
                      </a:bodyPr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sz="1400" dirty="0"/>
                          <a:t>Cradle</a:t>
                        </a:r>
                      </a:p>
                    </p:txBody>
                  </p:sp>
                </p:grpSp>
                <p:cxnSp>
                  <p:nvCxnSpPr>
                    <p:cNvPr id="12" name="Straight Arrow Connector 11"/>
                    <p:cNvCxnSpPr/>
                    <p:nvPr/>
                  </p:nvCxnSpPr>
                  <p:spPr>
                    <a:xfrm>
                      <a:off x="4800600" y="5562600"/>
                      <a:ext cx="762000" cy="99060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3581400" y="228600"/>
                    <a:ext cx="2554288" cy="646113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/>
                      <a:t>VV Support configuration</a:t>
                    </a:r>
                  </a:p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/>
                      <a:t>         FEA simulation</a:t>
                    </a:r>
                  </a:p>
                </p:txBody>
              </p:sp>
            </p:grpSp>
            <p:cxnSp>
              <p:nvCxnSpPr>
                <p:cNvPr id="8" name="Straight Arrow Connector 7"/>
                <p:cNvCxnSpPr/>
                <p:nvPr/>
              </p:nvCxnSpPr>
              <p:spPr>
                <a:xfrm flipH="1" flipV="1">
                  <a:off x="1955800" y="6057900"/>
                  <a:ext cx="101600" cy="2667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Arrow Connector 5"/>
              <p:cNvCxnSpPr/>
              <p:nvPr/>
            </p:nvCxnSpPr>
            <p:spPr>
              <a:xfrm flipV="1">
                <a:off x="6781800" y="4876800"/>
                <a:ext cx="304800" cy="1066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4" name="Straight Arrow Connector 3"/>
            <p:cNvCxnSpPr/>
            <p:nvPr/>
          </p:nvCxnSpPr>
          <p:spPr>
            <a:xfrm flipV="1">
              <a:off x="7315200" y="3657600"/>
              <a:ext cx="3810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4"/>
          <p:cNvGrpSpPr>
            <a:grpSpLocks/>
          </p:cNvGrpSpPr>
          <p:nvPr/>
        </p:nvGrpSpPr>
        <p:grpSpPr bwMode="auto">
          <a:xfrm>
            <a:off x="-28575" y="0"/>
            <a:ext cx="9172575" cy="5657850"/>
            <a:chOff x="-28564" y="0"/>
            <a:chExt cx="9172564" cy="5657819"/>
          </a:xfrm>
        </p:grpSpPr>
        <p:grpSp>
          <p:nvGrpSpPr>
            <p:cNvPr id="6147" name="Group 22"/>
            <p:cNvGrpSpPr>
              <a:grpSpLocks/>
            </p:cNvGrpSpPr>
            <p:nvPr/>
          </p:nvGrpSpPr>
          <p:grpSpPr bwMode="auto">
            <a:xfrm>
              <a:off x="-28564" y="0"/>
              <a:ext cx="9172564" cy="5657819"/>
              <a:chOff x="-28564" y="0"/>
              <a:chExt cx="9172564" cy="5657819"/>
            </a:xfrm>
          </p:grpSpPr>
          <p:grpSp>
            <p:nvGrpSpPr>
              <p:cNvPr id="6149" name="Group 20"/>
              <p:cNvGrpSpPr>
                <a:grpSpLocks/>
              </p:cNvGrpSpPr>
              <p:nvPr/>
            </p:nvGrpSpPr>
            <p:grpSpPr bwMode="auto">
              <a:xfrm>
                <a:off x="-28564" y="0"/>
                <a:ext cx="9172564" cy="5657819"/>
                <a:chOff x="-28564" y="0"/>
                <a:chExt cx="9172564" cy="5657819"/>
              </a:xfrm>
            </p:grpSpPr>
            <p:grpSp>
              <p:nvGrpSpPr>
                <p:cNvPr id="6151" name="Group 17"/>
                <p:cNvGrpSpPr>
                  <a:grpSpLocks/>
                </p:cNvGrpSpPr>
                <p:nvPr/>
              </p:nvGrpSpPr>
              <p:grpSpPr bwMode="auto">
                <a:xfrm>
                  <a:off x="-28564" y="0"/>
                  <a:ext cx="9172564" cy="5657819"/>
                  <a:chOff x="-28564" y="0"/>
                  <a:chExt cx="9172564" cy="5657819"/>
                </a:xfrm>
              </p:grpSpPr>
              <p:grpSp>
                <p:nvGrpSpPr>
                  <p:cNvPr id="6153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-28564" y="0"/>
                    <a:ext cx="9172564" cy="5657819"/>
                    <a:chOff x="-28564" y="0"/>
                    <a:chExt cx="9172564" cy="5657819"/>
                  </a:xfrm>
                </p:grpSpPr>
                <p:grpSp>
                  <p:nvGrpSpPr>
                    <p:cNvPr id="6155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28564" y="0"/>
                      <a:ext cx="9172564" cy="5657819"/>
                      <a:chOff x="-28564" y="0"/>
                      <a:chExt cx="9172564" cy="5657819"/>
                    </a:xfrm>
                  </p:grpSpPr>
                  <p:grpSp>
                    <p:nvGrpSpPr>
                      <p:cNvPr id="6157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28564" y="0"/>
                        <a:ext cx="9172564" cy="5657819"/>
                        <a:chOff x="-28564" y="0"/>
                        <a:chExt cx="9172564" cy="5657819"/>
                      </a:xfrm>
                    </p:grpSpPr>
                    <p:grpSp>
                      <p:nvGrpSpPr>
                        <p:cNvPr id="6159" name="Group 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28564" y="0"/>
                          <a:ext cx="9172564" cy="5657819"/>
                          <a:chOff x="-28564" y="0"/>
                          <a:chExt cx="9172564" cy="5657819"/>
                        </a:xfrm>
                      </p:grpSpPr>
                      <p:grpSp>
                        <p:nvGrpSpPr>
                          <p:cNvPr id="6161" name="Group 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-28564" y="0"/>
                            <a:ext cx="9172564" cy="5657819"/>
                            <a:chOff x="-28564" y="0"/>
                            <a:chExt cx="9172564" cy="5657819"/>
                          </a:xfrm>
                        </p:grpSpPr>
                        <p:grpSp>
                          <p:nvGrpSpPr>
                            <p:cNvPr id="6163" name="Group 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-28564" y="0"/>
                              <a:ext cx="9172564" cy="5657819"/>
                              <a:chOff x="-1" y="-2"/>
                              <a:chExt cx="9172564" cy="5657819"/>
                            </a:xfrm>
                          </p:grpSpPr>
                          <p:pic>
                            <p:nvPicPr>
                              <p:cNvPr id="6165" name="Picture 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 l="745" t="16667" r="19643" b="4762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-1" y="-2"/>
                                <a:ext cx="9172564" cy="565781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sp>
                            <p:nvSpPr>
                              <p:cNvPr id="22" name="TextBox 2"/>
                              <p:cNvSpPr txBox="1"/>
                              <p:nvPr/>
                            </p:nvSpPr>
                            <p:spPr>
                              <a:xfrm>
                                <a:off x="1676397" y="228597"/>
                                <a:ext cx="5638793" cy="369886"/>
                              </a:xfrm>
                              <a:prstGeom prst="rect">
                                <a:avLst/>
                              </a:prstGeom>
                            </p:spPr>
                            <p:style>
                              <a:lnRef idx="1">
                                <a:schemeClr val="accent2"/>
                              </a:lnRef>
                              <a:fillRef idx="2">
                                <a:schemeClr val="accent2"/>
                              </a:fillRef>
                              <a:effectRef idx="1">
                                <a:schemeClr val="accent2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>
                                <a:spAutoFit/>
                              </a:bodyPr>
                              <a:lstStyle/>
                              <a:p>
                                <a:pPr fontAlgn="auto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defRPr/>
                                </a:pPr>
                                <a:r>
                                  <a:rPr lang="en-US" dirty="0"/>
                                  <a:t>Static Test run #1 and Simulation general loads and fixities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20" name="TextBox 4"/>
                            <p:cNvSpPr txBox="1"/>
                            <p:nvPr/>
                          </p:nvSpPr>
                          <p:spPr>
                            <a:xfrm>
                              <a:off x="6096004" y="990595"/>
                              <a:ext cx="2246310" cy="954083"/>
                            </a:xfrm>
                            <a:prstGeom prst="rect">
                              <a:avLst/>
                            </a:prstGeom>
                          </p:spPr>
                          <p:style>
                            <a:lnRef idx="1">
                              <a:schemeClr val="accent3"/>
                            </a:lnRef>
                            <a:fillRef idx="2">
                              <a:schemeClr val="accent3"/>
                            </a:fillRef>
                            <a:effectRef idx="1">
                              <a:schemeClr val="accent3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r>
                                <a:rPr lang="en-US" sz="1400" dirty="0"/>
                                <a:t>Db  --- Statics</a:t>
                              </a:r>
                            </a:p>
                            <a:p>
                              <a:pPr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r>
                                <a:rPr lang="en-US" sz="1400" dirty="0"/>
                                <a:t>File  -- ChairVVStatics.bdf</a:t>
                              </a:r>
                            </a:p>
                            <a:p>
                              <a:pPr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r>
                                <a:rPr lang="en-US" sz="1400" dirty="0"/>
                                <a:t>This is a test run to check</a:t>
                              </a:r>
                            </a:p>
                            <a:p>
                              <a:pPr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r>
                                <a:rPr lang="en-US" sz="1400" dirty="0"/>
                                <a:t>Connections to the VV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" name="TextBox 6"/>
                          <p:cNvSpPr txBox="1"/>
                          <p:nvPr/>
                        </p:nvSpPr>
                        <p:spPr>
                          <a:xfrm>
                            <a:off x="3657607" y="3047983"/>
                            <a:ext cx="2127247" cy="307973"/>
                          </a:xfrm>
                          <a:prstGeom prst="rect">
                            <a:avLst/>
                          </a:prstGeom>
                        </p:spPr>
                        <p:style>
                          <a:lnRef idx="1">
                            <a:schemeClr val="accent3"/>
                          </a:lnRef>
                          <a:fillRef idx="2">
                            <a:schemeClr val="accent3"/>
                          </a:fillRef>
                          <a:effectRef idx="1">
                            <a:schemeClr val="accent3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wrap="none">
                            <a:spAutoFit/>
                          </a:bodyPr>
                          <a:lstStyle/>
                          <a:p>
                            <a:pPr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r>
                              <a:rPr lang="en-US" sz="1400" dirty="0"/>
                              <a:t>SPCs in R-direction only</a:t>
                            </a:r>
                          </a:p>
                        </p:txBody>
                      </p:sp>
                    </p:grpSp>
                    <p:sp>
                      <p:nvSpPr>
                        <p:cNvPr id="16" name="TextBox 8"/>
                        <p:cNvSpPr txBox="1"/>
                        <p:nvPr/>
                      </p:nvSpPr>
                      <p:spPr>
                        <a:xfrm>
                          <a:off x="914410" y="4876773"/>
                          <a:ext cx="1628773" cy="523872"/>
                        </a:xfrm>
                        <a:prstGeom prst="rect">
                          <a:avLst/>
                        </a:prstGeom>
                      </p:spPr>
                      <p:style>
                        <a:lnRef idx="1">
                          <a:schemeClr val="accent3"/>
                        </a:lnRef>
                        <a:fillRef idx="2">
                          <a:schemeClr val="accent3"/>
                        </a:fillRef>
                        <a:effectRef idx="1">
                          <a:schemeClr val="accent3"/>
                        </a:effectRef>
                        <a:fontRef idx="minor">
                          <a:schemeClr val="dk1"/>
                        </a:fontRef>
                      </p:style>
                      <p:txBody>
                        <a:bodyPr wrap="none">
                          <a:spAutoFit/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r>
                            <a:rPr lang="en-US" sz="1400" dirty="0"/>
                            <a:t>SPCs at four bolts</a:t>
                          </a:r>
                        </a:p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r>
                            <a:rPr lang="en-US" sz="1400" dirty="0"/>
                            <a:t>In 1,2,3 direction</a:t>
                          </a:r>
                        </a:p>
                      </p:txBody>
                    </p:sp>
                  </p:grpSp>
                  <p:cxnSp>
                    <p:nvCxnSpPr>
                      <p:cNvPr id="14" name="Straight Arrow Connector 13"/>
                      <p:cNvCxnSpPr/>
                      <p:nvPr/>
                    </p:nvCxnSpPr>
                    <p:spPr>
                      <a:xfrm flipH="1" flipV="1">
                        <a:off x="2514608" y="3047983"/>
                        <a:ext cx="1142999" cy="153987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" name="Straight Arrow Connector 11"/>
                    <p:cNvCxnSpPr/>
                    <p:nvPr/>
                  </p:nvCxnSpPr>
                  <p:spPr>
                    <a:xfrm flipH="1">
                      <a:off x="3429007" y="3201970"/>
                      <a:ext cx="228600" cy="1370004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3200407" y="2057389"/>
                    <a:ext cx="5546718" cy="738184"/>
                  </a:xfrm>
                  <a:prstGeom prst="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dirty="0"/>
                      <a:t>40,000. lbs distributed over the VV  thickness and 45 degree sector.</a:t>
                    </a:r>
                  </a:p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dirty="0"/>
                      <a:t>This value was taken from the previous analyses estimates, It is</a:t>
                    </a:r>
                  </a:p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dirty="0"/>
                      <a:t>Applied as the distributed pressure. </a:t>
                    </a:r>
                  </a:p>
                </p:txBody>
              </p:sp>
            </p:grpSp>
            <p:cxnSp>
              <p:nvCxnSpPr>
                <p:cNvPr id="8" name="Straight Arrow Connector 7"/>
                <p:cNvCxnSpPr/>
                <p:nvPr/>
              </p:nvCxnSpPr>
              <p:spPr>
                <a:xfrm flipH="1" flipV="1">
                  <a:off x="1752609" y="1295393"/>
                  <a:ext cx="1447798" cy="91439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TextBox 5"/>
              <p:cNvSpPr txBox="1"/>
              <p:nvPr/>
            </p:nvSpPr>
            <p:spPr>
              <a:xfrm>
                <a:off x="5181605" y="4800574"/>
                <a:ext cx="2874960" cy="30797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/>
                  <a:t>Results are in ChairVVStatics.xdb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52411" y="380998"/>
              <a:ext cx="1069974" cy="36988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RUN # 1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9"/>
          <p:cNvGrpSpPr>
            <a:grpSpLocks/>
          </p:cNvGrpSpPr>
          <p:nvPr/>
        </p:nvGrpSpPr>
        <p:grpSpPr bwMode="auto">
          <a:xfrm>
            <a:off x="-7938" y="0"/>
            <a:ext cx="9151938" cy="6845300"/>
            <a:chOff x="-7938" y="0"/>
            <a:chExt cx="9151938" cy="6845300"/>
          </a:xfrm>
        </p:grpSpPr>
        <p:grpSp>
          <p:nvGrpSpPr>
            <p:cNvPr id="7171" name="Group 17"/>
            <p:cNvGrpSpPr>
              <a:grpSpLocks/>
            </p:cNvGrpSpPr>
            <p:nvPr/>
          </p:nvGrpSpPr>
          <p:grpSpPr bwMode="auto">
            <a:xfrm>
              <a:off x="-7938" y="0"/>
              <a:ext cx="9151938" cy="6845300"/>
              <a:chOff x="-7938" y="0"/>
              <a:chExt cx="9151938" cy="6845300"/>
            </a:xfrm>
          </p:grpSpPr>
          <p:grpSp>
            <p:nvGrpSpPr>
              <p:cNvPr id="7173" name="Group 15"/>
              <p:cNvGrpSpPr>
                <a:grpSpLocks/>
              </p:cNvGrpSpPr>
              <p:nvPr/>
            </p:nvGrpSpPr>
            <p:grpSpPr bwMode="auto">
              <a:xfrm>
                <a:off x="-7938" y="0"/>
                <a:ext cx="9151938" cy="6845300"/>
                <a:chOff x="-7938" y="0"/>
                <a:chExt cx="9151938" cy="6845300"/>
              </a:xfrm>
            </p:grpSpPr>
            <p:grpSp>
              <p:nvGrpSpPr>
                <p:cNvPr id="7175" name="Group 12"/>
                <p:cNvGrpSpPr>
                  <a:grpSpLocks/>
                </p:cNvGrpSpPr>
                <p:nvPr/>
              </p:nvGrpSpPr>
              <p:grpSpPr bwMode="auto">
                <a:xfrm>
                  <a:off x="-7938" y="0"/>
                  <a:ext cx="9151938" cy="6845300"/>
                  <a:chOff x="-7938" y="0"/>
                  <a:chExt cx="9151938" cy="6845300"/>
                </a:xfrm>
              </p:grpSpPr>
              <p:grpSp>
                <p:nvGrpSpPr>
                  <p:cNvPr id="7177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-7938" y="0"/>
                    <a:ext cx="9151938" cy="6845300"/>
                    <a:chOff x="-7938" y="0"/>
                    <a:chExt cx="9151938" cy="6845300"/>
                  </a:xfrm>
                </p:grpSpPr>
                <p:grpSp>
                  <p:nvGrpSpPr>
                    <p:cNvPr id="7179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7938" y="0"/>
                      <a:ext cx="9151938" cy="6845300"/>
                      <a:chOff x="0" y="12015"/>
                      <a:chExt cx="9152331" cy="6845985"/>
                    </a:xfrm>
                  </p:grpSpPr>
                  <p:grpSp>
                    <p:nvGrpSpPr>
                      <p:cNvPr id="7181" name="Group 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12015"/>
                        <a:ext cx="9152331" cy="6845985"/>
                        <a:chOff x="0" y="12015"/>
                        <a:chExt cx="9152331" cy="6845985"/>
                      </a:xfrm>
                    </p:grpSpPr>
                    <p:grpSp>
                      <p:nvGrpSpPr>
                        <p:cNvPr id="7183" name="Group 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0" y="12015"/>
                          <a:ext cx="9144000" cy="6845985"/>
                          <a:chOff x="-2" y="-3"/>
                          <a:chExt cx="9144000" cy="6845985"/>
                        </a:xfrm>
                      </p:grpSpPr>
                      <p:pic>
                        <p:nvPicPr>
                          <p:cNvPr id="7185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 cstate="print"/>
                          <a:srcRect l="719" t="19540" r="63362" b="28735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2" y="-3"/>
                            <a:ext cx="4532645" cy="407931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pic>
                        <p:nvPicPr>
                          <p:cNvPr id="7186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 cstate="print"/>
                          <a:srcRect l="745" t="19048" r="61879" b="28571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5800" y="0"/>
                            <a:ext cx="4648198" cy="407126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pic>
                        <p:nvPicPr>
                          <p:cNvPr id="7187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 cstate="print"/>
                          <a:srcRect l="731" t="19884" r="49269" b="30994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" y="4038602"/>
                            <a:ext cx="4571999" cy="280738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grpSp>
                    <p:pic>
                      <p:nvPicPr>
                        <p:cNvPr id="7184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 l="1515" t="20605" r="55302" b="36865"/>
                        <a:stretch>
                          <a:fillRect/>
                        </a:stretch>
                      </p:blipFill>
                      <p:spPr bwMode="auto">
                        <a:xfrm>
                          <a:off x="4571999" y="4038600"/>
                          <a:ext cx="4580332" cy="28194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sp>
                    <p:nvSpPr>
                      <p:cNvPr id="14" name="TextBox 8"/>
                      <p:cNvSpPr txBox="1"/>
                      <p:nvPr/>
                    </p:nvSpPr>
                    <p:spPr>
                      <a:xfrm>
                        <a:off x="381017" y="608975"/>
                        <a:ext cx="1665359" cy="369925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wrap="none">
                        <a:spAutoFit/>
                      </a:bodyPr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dirty="0"/>
                          <a:t>RUN # 1 Results</a:t>
                        </a:r>
                      </a:p>
                    </p:txBody>
                  </p:sp>
                </p:grpSp>
                <p:sp>
                  <p:nvSpPr>
                    <p:cNvPr id="7180" name="Text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24000" y="1676400"/>
                      <a:ext cx="2637260" cy="3077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400">
                          <a:latin typeface="Calibri" pitchFamily="34" charset="0"/>
                        </a:rPr>
                        <a:t>Max Displacement = .015 inch.</a:t>
                      </a:r>
                    </a:p>
                  </p:txBody>
                </p:sp>
              </p:grpSp>
              <p:sp>
                <p:nvSpPr>
                  <p:cNvPr id="7178" name="Text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6000" y="5867400"/>
                    <a:ext cx="2079415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latin typeface="Calibri" pitchFamily="34" charset="0"/>
                      </a:rPr>
                      <a:t>Max stress = 15,300.psi</a:t>
                    </a:r>
                  </a:p>
                </p:txBody>
              </p:sp>
            </p:grpSp>
            <p:cxnSp>
              <p:nvCxnSpPr>
                <p:cNvPr id="8" name="Straight Arrow Connector 7"/>
                <p:cNvCxnSpPr>
                  <a:stCxn id="7178" idx="1"/>
                </p:cNvCxnSpPr>
                <p:nvPr/>
              </p:nvCxnSpPr>
              <p:spPr>
                <a:xfrm flipH="1" flipV="1">
                  <a:off x="914400" y="5638800"/>
                  <a:ext cx="1371600" cy="382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74" name="TextBox 16"/>
              <p:cNvSpPr txBox="1">
                <a:spLocks noChangeArrowheads="1"/>
              </p:cNvSpPr>
              <p:nvPr/>
            </p:nvSpPr>
            <p:spPr bwMode="auto">
              <a:xfrm>
                <a:off x="6705600" y="4876800"/>
                <a:ext cx="2109873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Calibri" pitchFamily="34" charset="0"/>
                  </a:rPr>
                  <a:t>Max Stress = 56,700.psi</a:t>
                </a:r>
              </a:p>
              <a:p>
                <a:r>
                  <a:rPr lang="en-US" sz="1400">
                    <a:latin typeface="Calibri" pitchFamily="34" charset="0"/>
                  </a:rPr>
                  <a:t>Note:(not real)</a:t>
                </a:r>
              </a:p>
            </p:txBody>
          </p:sp>
        </p:grpSp>
        <p:sp>
          <p:nvSpPr>
            <p:cNvPr id="7172" name="TextBox 18"/>
            <p:cNvSpPr txBox="1">
              <a:spLocks noChangeArrowheads="1"/>
            </p:cNvSpPr>
            <p:nvPr/>
          </p:nvSpPr>
          <p:spPr bwMode="auto">
            <a:xfrm>
              <a:off x="4648200" y="3581400"/>
              <a:ext cx="210987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Max Stress = 10,800.psi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5"/>
          <p:cNvGrpSpPr>
            <a:grpSpLocks/>
          </p:cNvGrpSpPr>
          <p:nvPr/>
        </p:nvGrpSpPr>
        <p:grpSpPr bwMode="auto">
          <a:xfrm>
            <a:off x="0" y="0"/>
            <a:ext cx="9196388" cy="6681788"/>
            <a:chOff x="-4" y="-3"/>
            <a:chExt cx="9196541" cy="6681606"/>
          </a:xfrm>
        </p:grpSpPr>
        <p:grpSp>
          <p:nvGrpSpPr>
            <p:cNvPr id="8195" name="Group 3"/>
            <p:cNvGrpSpPr>
              <a:grpSpLocks/>
            </p:cNvGrpSpPr>
            <p:nvPr/>
          </p:nvGrpSpPr>
          <p:grpSpPr bwMode="auto">
            <a:xfrm>
              <a:off x="-4" y="-3"/>
              <a:ext cx="9196541" cy="6345593"/>
              <a:chOff x="-4" y="-3"/>
              <a:chExt cx="9196541" cy="6345593"/>
            </a:xfrm>
          </p:grpSpPr>
          <p:pic>
            <p:nvPicPr>
              <p:cNvPr id="819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155" t="16092" r="26006" b="4597"/>
              <a:stretch>
                <a:fillRect/>
              </a:stretch>
            </p:blipFill>
            <p:spPr bwMode="auto">
              <a:xfrm>
                <a:off x="-4" y="-3"/>
                <a:ext cx="9196541" cy="63455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TextBox 2"/>
              <p:cNvSpPr txBox="1"/>
              <p:nvPr/>
            </p:nvSpPr>
            <p:spPr>
              <a:xfrm>
                <a:off x="457204" y="609580"/>
                <a:ext cx="1004905" cy="36987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RUN #2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914411" y="5943435"/>
              <a:ext cx="4343472" cy="73816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Added the slide plate and connected it via RBE2s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to the chair with B.C. as shown. Sliding in the R- direction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nodes  at the center of the slide plate. (Y in coord1=0.)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7"/>
          <p:cNvGrpSpPr>
            <a:grpSpLocks/>
          </p:cNvGrpSpPr>
          <p:nvPr/>
        </p:nvGrpSpPr>
        <p:grpSpPr bwMode="auto">
          <a:xfrm>
            <a:off x="0" y="0"/>
            <a:ext cx="9144000" cy="6862763"/>
            <a:chOff x="-5" y="0"/>
            <a:chExt cx="9144005" cy="6862410"/>
          </a:xfrm>
        </p:grpSpPr>
        <p:grpSp>
          <p:nvGrpSpPr>
            <p:cNvPr id="9219" name="Group 25"/>
            <p:cNvGrpSpPr>
              <a:grpSpLocks/>
            </p:cNvGrpSpPr>
            <p:nvPr/>
          </p:nvGrpSpPr>
          <p:grpSpPr bwMode="auto">
            <a:xfrm>
              <a:off x="-5" y="0"/>
              <a:ext cx="9144005" cy="6862410"/>
              <a:chOff x="-5" y="0"/>
              <a:chExt cx="9144005" cy="6862410"/>
            </a:xfrm>
          </p:grpSpPr>
          <p:grpSp>
            <p:nvGrpSpPr>
              <p:cNvPr id="9221" name="Group 22"/>
              <p:cNvGrpSpPr>
                <a:grpSpLocks/>
              </p:cNvGrpSpPr>
              <p:nvPr/>
            </p:nvGrpSpPr>
            <p:grpSpPr bwMode="auto">
              <a:xfrm>
                <a:off x="-5" y="0"/>
                <a:ext cx="9144005" cy="6862410"/>
                <a:chOff x="-5" y="0"/>
                <a:chExt cx="9144005" cy="6862410"/>
              </a:xfrm>
            </p:grpSpPr>
            <p:grpSp>
              <p:nvGrpSpPr>
                <p:cNvPr id="9223" name="Group 19"/>
                <p:cNvGrpSpPr>
                  <a:grpSpLocks/>
                </p:cNvGrpSpPr>
                <p:nvPr/>
              </p:nvGrpSpPr>
              <p:grpSpPr bwMode="auto">
                <a:xfrm>
                  <a:off x="-5" y="0"/>
                  <a:ext cx="9144005" cy="6862410"/>
                  <a:chOff x="-5" y="0"/>
                  <a:chExt cx="9144005" cy="6862410"/>
                </a:xfrm>
              </p:grpSpPr>
              <p:grpSp>
                <p:nvGrpSpPr>
                  <p:cNvPr id="9225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-5" y="0"/>
                    <a:ext cx="9144005" cy="6862410"/>
                    <a:chOff x="-5" y="0"/>
                    <a:chExt cx="9144005" cy="6862410"/>
                  </a:xfrm>
                </p:grpSpPr>
                <p:grpSp>
                  <p:nvGrpSpPr>
                    <p:cNvPr id="9227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5" y="0"/>
                      <a:ext cx="9144005" cy="6862410"/>
                      <a:chOff x="-5" y="0"/>
                      <a:chExt cx="9144005" cy="6862410"/>
                    </a:xfrm>
                  </p:grpSpPr>
                  <p:grpSp>
                    <p:nvGrpSpPr>
                      <p:cNvPr id="9229" name="Group 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5" y="0"/>
                        <a:ext cx="9144005" cy="6862410"/>
                        <a:chOff x="-5" y="0"/>
                        <a:chExt cx="9144005" cy="6862410"/>
                      </a:xfrm>
                    </p:grpSpPr>
                    <p:grpSp>
                      <p:nvGrpSpPr>
                        <p:cNvPr id="9231" name="Group 1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5" y="0"/>
                          <a:ext cx="9144005" cy="3759205"/>
                          <a:chOff x="-5" y="0"/>
                          <a:chExt cx="9144005" cy="3759205"/>
                        </a:xfrm>
                      </p:grpSpPr>
                      <p:grpSp>
                        <p:nvGrpSpPr>
                          <p:cNvPr id="9233" name="Group 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-5" y="0"/>
                            <a:ext cx="9144005" cy="3759205"/>
                            <a:chOff x="-5" y="0"/>
                            <a:chExt cx="9144005" cy="3759205"/>
                          </a:xfrm>
                        </p:grpSpPr>
                        <p:grpSp>
                          <p:nvGrpSpPr>
                            <p:cNvPr id="9235" name="Group 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-5" y="0"/>
                              <a:ext cx="9144005" cy="3759205"/>
                              <a:chOff x="-5" y="0"/>
                              <a:chExt cx="9144005" cy="3759205"/>
                            </a:xfrm>
                          </p:grpSpPr>
                          <p:grpSp>
                            <p:nvGrpSpPr>
                              <p:cNvPr id="9237" name="Group 3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-5" y="0"/>
                                <a:ext cx="9144005" cy="3759205"/>
                                <a:chOff x="-5" y="0"/>
                                <a:chExt cx="9144005" cy="3759205"/>
                              </a:xfrm>
                            </p:grpSpPr>
                            <p:pic>
                              <p:nvPicPr>
                                <p:cNvPr id="9239" name="Picture 2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2" cstate="print"/>
                                <a:srcRect l="2138" t="20512" r="52190" b="16238"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-5" y="0"/>
                                  <a:ext cx="4343405" cy="375920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</p:pic>
                            <p:pic>
                              <p:nvPicPr>
                                <p:cNvPr id="9240" name="Picture 3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3" cstate="print"/>
                                <a:srcRect l="1666" t="20000" r="45833" b="14667"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4343400" y="0"/>
                                  <a:ext cx="4800600" cy="3733800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</p:pic>
                          </p:grpSp>
                          <p:sp>
                            <p:nvSpPr>
                              <p:cNvPr id="9238" name="TextBox 4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752600" y="1219200"/>
                                <a:ext cx="2547492" cy="307777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>
                                <a:spAutoFit/>
                              </a:bodyPr>
                              <a:lstStyle/>
                              <a:p>
                                <a:r>
                                  <a:rPr lang="en-US" sz="1400">
                                    <a:latin typeface="Calibri" pitchFamily="34" charset="0"/>
                                  </a:rPr>
                                  <a:t>Max displacement = .013 inch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9236" name="TextBox 6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419600" y="3048000"/>
                              <a:ext cx="2109873" cy="52322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r>
                                <a:rPr lang="en-US" sz="1400">
                                  <a:latin typeface="Calibri" pitchFamily="34" charset="0"/>
                                </a:rPr>
                                <a:t>Max Stress = 10,200.psi</a:t>
                              </a:r>
                            </a:p>
                            <a:p>
                              <a:r>
                                <a:rPr lang="en-US" sz="1400">
                                  <a:latin typeface="Calibri" pitchFamily="34" charset="0"/>
                                </a:rPr>
                                <a:t>Weld area</a:t>
                              </a:r>
                            </a:p>
                          </p:txBody>
                        </p:sp>
                      </p:grpSp>
                      <p:cxnSp>
                        <p:nvCxnSpPr>
                          <p:cNvPr id="18" name="Straight Arrow Connector 17"/>
                          <p:cNvCxnSpPr/>
                          <p:nvPr/>
                        </p:nvCxnSpPr>
                        <p:spPr>
                          <a:xfrm flipV="1">
                            <a:off x="4724398" y="1981098"/>
                            <a:ext cx="457200" cy="1142941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</p:spPr>
                        <p:style>
                          <a:lnRef idx="2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1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pic>
                      <p:nvPicPr>
                        <p:cNvPr id="9232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 cstate="print"/>
                        <a:srcRect l="1604" t="20512" r="56731" b="34615"/>
                        <a:stretch>
                          <a:fillRect/>
                        </a:stretch>
                      </p:blipFill>
                      <p:spPr bwMode="auto">
                        <a:xfrm>
                          <a:off x="-2" y="3733799"/>
                          <a:ext cx="4648126" cy="312861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cxnSp>
                    <p:nvCxnSpPr>
                      <p:cNvPr id="14" name="Straight Arrow Connector 13"/>
                      <p:cNvCxnSpPr/>
                      <p:nvPr/>
                    </p:nvCxnSpPr>
                    <p:spPr>
                      <a:xfrm flipH="1">
                        <a:off x="1447796" y="3505020"/>
                        <a:ext cx="3048002" cy="1904902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pic>
                  <p:nvPicPr>
                    <p:cNvPr id="9228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 l="1736" t="20833" r="49654" b="27779"/>
                    <a:stretch>
                      <a:fillRect/>
                    </a:stretch>
                  </p:blipFill>
                  <p:spPr bwMode="auto">
                    <a:xfrm>
                      <a:off x="4343400" y="3686168"/>
                      <a:ext cx="4800600" cy="31718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9226" name="Text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10400" y="5105400"/>
                    <a:ext cx="2109873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latin typeface="Calibri" pitchFamily="34" charset="0"/>
                      </a:rPr>
                      <a:t>Max Stress = 12,500.psi</a:t>
                    </a:r>
                  </a:p>
                </p:txBody>
              </p:sp>
            </p:grpSp>
            <p:cxnSp>
              <p:nvCxnSpPr>
                <p:cNvPr id="8" name="Straight Arrow Connector 7"/>
                <p:cNvCxnSpPr/>
                <p:nvPr/>
              </p:nvCxnSpPr>
              <p:spPr>
                <a:xfrm flipH="1">
                  <a:off x="6476999" y="5333726"/>
                  <a:ext cx="1752601" cy="91435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TextBox 5"/>
              <p:cNvSpPr txBox="1"/>
              <p:nvPr/>
            </p:nvSpPr>
            <p:spPr>
              <a:xfrm>
                <a:off x="2285996" y="457176"/>
                <a:ext cx="1612901" cy="36986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RUN #2 Results</a:t>
                </a:r>
              </a:p>
            </p:txBody>
          </p:sp>
        </p:grpSp>
        <p:sp>
          <p:nvSpPr>
            <p:cNvPr id="9220" name="TextBox 26"/>
            <p:cNvSpPr txBox="1">
              <a:spLocks noChangeArrowheads="1"/>
            </p:cNvSpPr>
            <p:nvPr/>
          </p:nvSpPr>
          <p:spPr bwMode="auto">
            <a:xfrm>
              <a:off x="381000" y="6400800"/>
              <a:ext cx="311809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Welds between the Chair and the VV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0"/>
          <p:cNvGrpSpPr>
            <a:grpSpLocks/>
          </p:cNvGrpSpPr>
          <p:nvPr/>
        </p:nvGrpSpPr>
        <p:grpSpPr bwMode="auto">
          <a:xfrm>
            <a:off x="0" y="0"/>
            <a:ext cx="9240838" cy="6858000"/>
            <a:chOff x="0" y="0"/>
            <a:chExt cx="9240838" cy="6858000"/>
          </a:xfrm>
        </p:grpSpPr>
        <p:grpSp>
          <p:nvGrpSpPr>
            <p:cNvPr id="10243" name="Group 18"/>
            <p:cNvGrpSpPr>
              <a:grpSpLocks/>
            </p:cNvGrpSpPr>
            <p:nvPr/>
          </p:nvGrpSpPr>
          <p:grpSpPr bwMode="auto">
            <a:xfrm>
              <a:off x="0" y="0"/>
              <a:ext cx="9240838" cy="5818188"/>
              <a:chOff x="0" y="0"/>
              <a:chExt cx="9240838" cy="5818188"/>
            </a:xfrm>
          </p:grpSpPr>
          <p:grpSp>
            <p:nvGrpSpPr>
              <p:cNvPr id="10245" name="Group 13"/>
              <p:cNvGrpSpPr>
                <a:grpSpLocks/>
              </p:cNvGrpSpPr>
              <p:nvPr/>
            </p:nvGrpSpPr>
            <p:grpSpPr bwMode="auto">
              <a:xfrm>
                <a:off x="0" y="0"/>
                <a:ext cx="9240838" cy="5818188"/>
                <a:chOff x="0" y="0"/>
                <a:chExt cx="9240838" cy="5818188"/>
              </a:xfrm>
            </p:grpSpPr>
            <p:grpSp>
              <p:nvGrpSpPr>
                <p:cNvPr id="10247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9240838" cy="5818188"/>
                  <a:chOff x="0" y="0"/>
                  <a:chExt cx="9240838" cy="5818188"/>
                </a:xfrm>
              </p:grpSpPr>
              <p:grpSp>
                <p:nvGrpSpPr>
                  <p:cNvPr id="10249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9240838" cy="5818188"/>
                    <a:chOff x="0" y="-3"/>
                    <a:chExt cx="9240209" cy="5817925"/>
                  </a:xfrm>
                </p:grpSpPr>
                <p:grpSp>
                  <p:nvGrpSpPr>
                    <p:cNvPr id="10251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-3"/>
                      <a:ext cx="9240209" cy="5817925"/>
                      <a:chOff x="0" y="-3"/>
                      <a:chExt cx="9240209" cy="5817925"/>
                    </a:xfrm>
                  </p:grpSpPr>
                  <p:grpSp>
                    <p:nvGrpSpPr>
                      <p:cNvPr id="10253" name="Group 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-3"/>
                        <a:ext cx="9240209" cy="5817925"/>
                        <a:chOff x="0" y="-3"/>
                        <a:chExt cx="9240209" cy="5817925"/>
                      </a:xfrm>
                    </p:grpSpPr>
                    <p:grpSp>
                      <p:nvGrpSpPr>
                        <p:cNvPr id="10255" name="Group 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0" y="-3"/>
                          <a:ext cx="9240209" cy="5817925"/>
                          <a:chOff x="0" y="-3"/>
                          <a:chExt cx="9240209" cy="5817925"/>
                        </a:xfrm>
                      </p:grpSpPr>
                      <p:pic>
                        <p:nvPicPr>
                          <p:cNvPr id="10257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 cstate="print"/>
                          <a:srcRect l="731" t="16374" r="20322" b="4094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-3"/>
                            <a:ext cx="9240209" cy="581792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sp>
                        <p:nvSpPr>
                          <p:cNvPr id="18" name="TextBox 2"/>
                          <p:cNvSpPr txBox="1"/>
                          <p:nvPr/>
                        </p:nvSpPr>
                        <p:spPr>
                          <a:xfrm>
                            <a:off x="533364" y="838159"/>
                            <a:ext cx="892114" cy="369871"/>
                          </a:xfrm>
                          <a:prstGeom prst="rect">
                            <a:avLst/>
                          </a:prstGeom>
                        </p:spPr>
                        <p:style>
                          <a:lnRef idx="2">
                            <a:schemeClr val="accent1"/>
                          </a:lnRef>
                          <a:fillRef idx="1">
                            <a:schemeClr val="l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wrap="none">
                            <a:spAutoFit/>
                          </a:bodyPr>
                          <a:lstStyle/>
                          <a:p>
                            <a:pPr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r>
                              <a:rPr lang="en-US" dirty="0"/>
                              <a:t>RUN #3</a:t>
                            </a:r>
                          </a:p>
                        </p:txBody>
                      </p:sp>
                    </p:grpSp>
                    <p:sp>
                      <p:nvSpPr>
                        <p:cNvPr id="10256" name="TextBox 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4800" y="1600200"/>
                          <a:ext cx="2484976" cy="73866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US" sz="1400">
                              <a:latin typeface="Calibri" pitchFamily="34" charset="0"/>
                            </a:rPr>
                            <a:t>Sol 101 – Linear static run</a:t>
                          </a:r>
                        </a:p>
                        <a:p>
                          <a:r>
                            <a:rPr lang="en-US" sz="1400">
                              <a:latin typeface="Calibri" pitchFamily="34" charset="0"/>
                            </a:rPr>
                            <a:t>With GAPs that become rigid</a:t>
                          </a:r>
                        </a:p>
                        <a:p>
                          <a:r>
                            <a:rPr lang="en-US" sz="1400">
                              <a:latin typeface="Calibri" pitchFamily="34" charset="0"/>
                            </a:rPr>
                            <a:t>in this solution.</a:t>
                          </a:r>
                        </a:p>
                      </p:txBody>
                    </p:sp>
                  </p:grpSp>
                  <p:sp>
                    <p:nvSpPr>
                      <p:cNvPr id="10254" name="Text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76600" y="4191000"/>
                        <a:ext cx="2754280" cy="5232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400">
                            <a:latin typeface="Calibri" pitchFamily="34" charset="0"/>
                          </a:rPr>
                          <a:t>GAPs for sliding in Solution 106 </a:t>
                        </a:r>
                      </a:p>
                      <a:p>
                        <a:r>
                          <a:rPr lang="en-US" sz="1400">
                            <a:latin typeface="Calibri" pitchFamily="34" charset="0"/>
                          </a:rPr>
                          <a:t>Static Non-Linear.</a:t>
                        </a:r>
                      </a:p>
                    </p:txBody>
                  </p:sp>
                </p:grpSp>
                <p:cxnSp>
                  <p:nvCxnSpPr>
                    <p:cNvPr id="12" name="Straight Arrow Connector 10"/>
                    <p:cNvCxnSpPr/>
                    <p:nvPr/>
                  </p:nvCxnSpPr>
                  <p:spPr>
                    <a:xfrm flipH="1" flipV="1">
                      <a:off x="3504961" y="3124056"/>
                      <a:ext cx="609559" cy="1219145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10250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19052" t="30190" r="33961" b="18239"/>
                  <a:stretch>
                    <a:fillRect/>
                  </a:stretch>
                </p:blipFill>
                <p:spPr bwMode="auto">
                  <a:xfrm>
                    <a:off x="5105400" y="152400"/>
                    <a:ext cx="4038600" cy="27705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0248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6629400" y="3200400"/>
                  <a:ext cx="2337499" cy="7386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latin typeface="Calibri" pitchFamily="34" charset="0"/>
                    </a:rPr>
                    <a:t>RBE2s replacing the GAPs</a:t>
                  </a:r>
                </a:p>
                <a:p>
                  <a:r>
                    <a:rPr lang="en-US" sz="1400">
                      <a:latin typeface="Calibri" pitchFamily="34" charset="0"/>
                    </a:rPr>
                    <a:t>For the Sol 101 linear run</a:t>
                  </a:r>
                </a:p>
                <a:p>
                  <a:r>
                    <a:rPr lang="en-US" sz="1400">
                      <a:latin typeface="Calibri" pitchFamily="34" charset="0"/>
                    </a:rPr>
                    <a:t>Note: zero length RBEs</a:t>
                  </a:r>
                </a:p>
              </p:txBody>
            </p:sp>
          </p:grpSp>
          <p:cxnSp>
            <p:nvCxnSpPr>
              <p:cNvPr id="6" name="Straight Arrow Connector 5"/>
              <p:cNvCxnSpPr/>
              <p:nvPr/>
            </p:nvCxnSpPr>
            <p:spPr>
              <a:xfrm flipH="1" flipV="1">
                <a:off x="7543800" y="2514600"/>
                <a:ext cx="152400" cy="762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10244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 l="2499" t="81332" r="20000" b="4308"/>
            <a:stretch>
              <a:fillRect/>
            </a:stretch>
          </p:blipFill>
          <p:spPr bwMode="auto">
            <a:xfrm>
              <a:off x="0" y="5791195"/>
              <a:ext cx="9212580" cy="1066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542</Words>
  <Application>Microsoft Office PowerPoint</Application>
  <PresentationFormat>On-screen Show (4:3)</PresentationFormat>
  <Paragraphs>95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Princeton Plasma Physics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progoff</dc:creator>
  <cp:lastModifiedBy>bsimmons</cp:lastModifiedBy>
  <cp:revision>6</cp:revision>
  <dcterms:created xsi:type="dcterms:W3CDTF">2012-03-02T16:35:18Z</dcterms:created>
  <dcterms:modified xsi:type="dcterms:W3CDTF">2012-03-02T18:57:26Z</dcterms:modified>
</cp:coreProperties>
</file>