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1" r:id="rId2"/>
    <p:sldId id="259" r:id="rId3"/>
    <p:sldId id="258" r:id="rId4"/>
    <p:sldId id="257" r:id="rId5"/>
    <p:sldId id="256" r:id="rId6"/>
    <p:sldId id="266" r:id="rId7"/>
    <p:sldId id="260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24" autoAdjust="0"/>
  </p:normalViewPr>
  <p:slideViewPr>
    <p:cSldViewPr>
      <p:cViewPr varScale="1">
        <p:scale>
          <a:sx n="96" d="100"/>
          <a:sy n="96" d="100"/>
        </p:scale>
        <p:origin x="-3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193BA-D237-458A-8549-6E309827E07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49AA1-2D88-4245-B823-AAC0729E69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A0B2-C39C-4E55-84D5-79B6B10877D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39E08-35B7-412C-BF13-8AF42757C39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EE500-2B55-4C0F-8F09-9FF5A17B920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F79A3-B70F-4809-A6FC-CCE91BA59A0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7B3D4-448F-4898-87E1-0AB5D742237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9BDF1-FA36-4F3F-A004-6F663CB446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E1071-8281-40EF-8446-E4435DFE93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9A8A0-FCDC-47BB-B420-1FBAD3BB21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87A9E-1AC8-4506-A3AD-BCB2E745F6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F2EB44-50BE-44DB-9F8D-8B0B3A940FA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3200" dirty="0" smtClean="0"/>
              <a:t>Inboard Diverter Tile </a:t>
            </a:r>
            <a:r>
              <a:rPr lang="en-US" sz="3200" dirty="0" smtClean="0"/>
              <a:t>Concepts Comparison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572000"/>
          </a:xfrm>
        </p:spPr>
        <p:txBody>
          <a:bodyPr/>
          <a:lstStyle/>
          <a:p>
            <a:r>
              <a:rPr lang="en-US" sz="2000" dirty="0" smtClean="0"/>
              <a:t>Design</a:t>
            </a:r>
          </a:p>
          <a:p>
            <a:pPr lvl="1"/>
            <a:r>
              <a:rPr lang="en-US" sz="2000" dirty="0" smtClean="0"/>
              <a:t>Baseline with crossing T-Bars</a:t>
            </a:r>
          </a:p>
          <a:p>
            <a:pPr lvl="1"/>
            <a:r>
              <a:rPr lang="en-US" sz="2000" dirty="0" smtClean="0"/>
              <a:t>Single Larger T-Bar</a:t>
            </a:r>
          </a:p>
          <a:p>
            <a:pPr lvl="1"/>
            <a:r>
              <a:rPr lang="en-US" sz="2000" dirty="0" smtClean="0"/>
              <a:t>Single Larger T-Bar Split and Pinned (ala TFTR)</a:t>
            </a:r>
          </a:p>
          <a:p>
            <a:pPr lvl="1"/>
            <a:r>
              <a:rPr lang="en-US" sz="2000" dirty="0" smtClean="0"/>
              <a:t>Three Point Rotating Supports </a:t>
            </a:r>
          </a:p>
          <a:p>
            <a:pPr lvl="1"/>
            <a:r>
              <a:rPr lang="en-US" sz="2000" dirty="0" smtClean="0"/>
              <a:t>Smaller Tiles – 7.5 </a:t>
            </a:r>
            <a:r>
              <a:rPr lang="en-US" sz="2000" dirty="0" err="1" smtClean="0"/>
              <a:t>vs</a:t>
            </a:r>
            <a:r>
              <a:rPr lang="en-US" sz="2000" dirty="0" smtClean="0"/>
              <a:t> 15 deg – with Single Larger </a:t>
            </a:r>
            <a:r>
              <a:rPr lang="en-US" sz="2000" dirty="0" smtClean="0"/>
              <a:t>T-Bar</a:t>
            </a:r>
          </a:p>
          <a:p>
            <a:pPr lvl="1"/>
            <a:r>
              <a:rPr lang="en-US" sz="2000" dirty="0" smtClean="0"/>
              <a:t>Smaller Tiles – 7.5 </a:t>
            </a:r>
            <a:r>
              <a:rPr lang="en-US" sz="2000" dirty="0" err="1" smtClean="0"/>
              <a:t>vs</a:t>
            </a:r>
            <a:r>
              <a:rPr lang="en-US" sz="2000" dirty="0" smtClean="0"/>
              <a:t> 15 deg – with Single Larger T-Bar – GRAFOIL under Base with 10 kN Preload on T-bar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All concepts subjected to the following:</a:t>
            </a:r>
          </a:p>
          <a:p>
            <a:pPr lvl="1"/>
            <a:r>
              <a:rPr lang="en-US" sz="2000" dirty="0" smtClean="0"/>
              <a:t>Thermal - 5 MW/m2 for 5 sec</a:t>
            </a:r>
          </a:p>
          <a:p>
            <a:pPr lvl="1"/>
            <a:r>
              <a:rPr lang="en-US" sz="2000" dirty="0" smtClean="0"/>
              <a:t>Eddy Currents – </a:t>
            </a:r>
            <a:r>
              <a:rPr lang="en-US" sz="2000" dirty="0" err="1" smtClean="0"/>
              <a:t>Br_dot</a:t>
            </a:r>
            <a:r>
              <a:rPr lang="en-US" sz="2000" dirty="0" smtClean="0"/>
              <a:t>= 520 T/s, </a:t>
            </a:r>
            <a:r>
              <a:rPr lang="en-US" sz="2000" dirty="0" err="1" smtClean="0"/>
              <a:t>Bz_dot</a:t>
            </a:r>
            <a:r>
              <a:rPr lang="en-US" sz="2000" dirty="0" smtClean="0"/>
              <a:t>=460 T/s for 1 ms</a:t>
            </a:r>
          </a:p>
          <a:p>
            <a:pPr lvl="1"/>
            <a:r>
              <a:rPr lang="en-US" sz="2000" dirty="0" smtClean="0"/>
              <a:t>Halo Currents – 35 kA per 15 deg Tile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Results driven by Tensile Stress at Supports in ATJ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572000"/>
          </a:xfrm>
        </p:spPr>
        <p:txBody>
          <a:bodyPr/>
          <a:lstStyle/>
          <a:p>
            <a:r>
              <a:rPr lang="en-US" sz="1800" dirty="0" smtClean="0"/>
              <a:t>Baseline with crossing </a:t>
            </a:r>
            <a:r>
              <a:rPr lang="en-US" sz="1800" dirty="0" smtClean="0"/>
              <a:t>T-Bars</a:t>
            </a:r>
          </a:p>
          <a:p>
            <a:pPr lvl="1"/>
            <a:r>
              <a:rPr lang="en-US" sz="1600" dirty="0" smtClean="0"/>
              <a:t>T-slot to small to carry launching force and over turning moments from EM loads. Over constrains tile from thermal load</a:t>
            </a:r>
          </a:p>
          <a:p>
            <a:pPr marL="342900" lvl="1" indent="-342900">
              <a:buFontTx/>
              <a:buChar char="•"/>
            </a:pPr>
            <a:r>
              <a:rPr lang="en-US" sz="1800" dirty="0" smtClean="0"/>
              <a:t>Single Larger T-Bar</a:t>
            </a:r>
          </a:p>
          <a:p>
            <a:pPr lvl="1"/>
            <a:r>
              <a:rPr lang="en-US" sz="1600" dirty="0" smtClean="0"/>
              <a:t>Show improvement over baseline (above) but still over constrains tile from thermal along T-bar axis</a:t>
            </a:r>
          </a:p>
          <a:p>
            <a:r>
              <a:rPr lang="en-US" sz="1800" dirty="0" smtClean="0"/>
              <a:t>Single </a:t>
            </a:r>
            <a:r>
              <a:rPr lang="en-US" sz="1800" dirty="0" smtClean="0"/>
              <a:t>Larger T-Bar Split and Pinned (ala TFTR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Attempt to relieve thermal stress along axis – While flexible for thermal, unable to distribute launching load</a:t>
            </a:r>
            <a:endParaRPr lang="en-US" sz="1600" dirty="0" smtClean="0"/>
          </a:p>
          <a:p>
            <a:r>
              <a:rPr lang="en-US" sz="1800" dirty="0" smtClean="0"/>
              <a:t>Three Point Rotating Supports </a:t>
            </a:r>
            <a:endParaRPr lang="en-US" sz="1800" dirty="0" smtClean="0"/>
          </a:p>
          <a:p>
            <a:pPr lvl="1"/>
            <a:r>
              <a:rPr lang="en-US" sz="1400" dirty="0" smtClean="0"/>
              <a:t>Allows fairly free thermal expansion. Stress dominated by EM launching forces</a:t>
            </a:r>
            <a:endParaRPr lang="en-US" sz="1800" dirty="0" smtClean="0"/>
          </a:p>
          <a:p>
            <a:r>
              <a:rPr lang="en-US" sz="1800" dirty="0" smtClean="0"/>
              <a:t>Smaller Tiles – 7.5 </a:t>
            </a:r>
            <a:r>
              <a:rPr lang="en-US" sz="1800" dirty="0" err="1" smtClean="0"/>
              <a:t>vs</a:t>
            </a:r>
            <a:r>
              <a:rPr lang="en-US" sz="1800" dirty="0" smtClean="0"/>
              <a:t> 15 deg – with Single Larger </a:t>
            </a:r>
            <a:r>
              <a:rPr lang="en-US" sz="1800" dirty="0" smtClean="0"/>
              <a:t>T-Bar</a:t>
            </a:r>
          </a:p>
          <a:p>
            <a:pPr lvl="1"/>
            <a:r>
              <a:rPr lang="en-US" sz="1400" dirty="0" smtClean="0"/>
              <a:t>Significant reduction compared to larger tile with </a:t>
            </a:r>
            <a:r>
              <a:rPr lang="en-US" sz="1400" dirty="0" smtClean="0"/>
              <a:t>Single Larger </a:t>
            </a:r>
            <a:r>
              <a:rPr lang="en-US" sz="1400" dirty="0" smtClean="0"/>
              <a:t>T-Bar</a:t>
            </a:r>
          </a:p>
          <a:p>
            <a:pPr lvl="1"/>
            <a:r>
              <a:rPr lang="en-US" sz="1600" dirty="0" smtClean="0"/>
              <a:t>Gain in thermal stress for smaller tile less than expected due Tile/</a:t>
            </a:r>
            <a:r>
              <a:rPr lang="en-US" sz="1600" dirty="0" err="1" smtClean="0"/>
              <a:t>Tbar</a:t>
            </a:r>
            <a:r>
              <a:rPr lang="en-US" sz="1600" dirty="0" smtClean="0"/>
              <a:t> relative stiffness</a:t>
            </a:r>
            <a:endParaRPr lang="en-US" sz="1600" dirty="0" smtClean="0"/>
          </a:p>
          <a:p>
            <a:r>
              <a:rPr lang="en-US" sz="1800" dirty="0" smtClean="0"/>
              <a:t>Smaller Tiles – 7.5 </a:t>
            </a:r>
            <a:r>
              <a:rPr lang="en-US" sz="1800" dirty="0" err="1" smtClean="0"/>
              <a:t>vs</a:t>
            </a:r>
            <a:r>
              <a:rPr lang="en-US" sz="1800" dirty="0" smtClean="0"/>
              <a:t> 15 deg – with Single Larger T-Bar – GRAFOIL under Base with 10 kN Preload on </a:t>
            </a:r>
            <a:r>
              <a:rPr lang="en-US" sz="1800" dirty="0" smtClean="0"/>
              <a:t>T-bar</a:t>
            </a:r>
          </a:p>
          <a:p>
            <a:pPr lvl="1"/>
            <a:r>
              <a:rPr lang="en-US" sz="1400" dirty="0" smtClean="0"/>
              <a:t>Reduces impact of EM loads (ie behaves like preloaded joint) but increases constraint from thermal load</a:t>
            </a:r>
          </a:p>
          <a:p>
            <a:pPr lvl="1"/>
            <a:endParaRPr lang="en-US" sz="14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60" y="1388165"/>
            <a:ext cx="7772400" cy="4572000"/>
          </a:xfrm>
        </p:spPr>
        <p:txBody>
          <a:bodyPr/>
          <a:lstStyle/>
          <a:p>
            <a:r>
              <a:rPr lang="en-US" dirty="0" smtClean="0"/>
              <a:t>Recommend  design that shows better performance for thermal loads, while still performing adequately with EM loads</a:t>
            </a:r>
          </a:p>
          <a:p>
            <a:pPr lvl="1"/>
            <a:r>
              <a:rPr lang="en-US" dirty="0" smtClean="0"/>
              <a:t>Thermal loads are more predictable. Better thermal margin may allow for higher heat fluxes if EM loads prove to be less severe</a:t>
            </a:r>
          </a:p>
          <a:p>
            <a:pPr lvl="1"/>
            <a:r>
              <a:rPr lang="en-US" dirty="0" smtClean="0"/>
              <a:t>EM loads are less certain and analysis has assumed the worse</a:t>
            </a:r>
            <a:endParaRPr lang="en-US" dirty="0"/>
          </a:p>
        </p:txBody>
      </p:sp>
      <p:pic>
        <p:nvPicPr>
          <p:cNvPr id="4" name="Picture 3" descr="ibdhs703_struct000.bmp"/>
          <p:cNvPicPr>
            <a:picLocks noChangeAspect="1"/>
          </p:cNvPicPr>
          <p:nvPr/>
        </p:nvPicPr>
        <p:blipFill>
          <a:blip r:embed="rId2" cstate="print"/>
          <a:srcRect l="9852" t="12315" r="9360" b="11330"/>
          <a:stretch>
            <a:fillRect/>
          </a:stretch>
        </p:blipFill>
        <p:spPr>
          <a:xfrm>
            <a:off x="3200400" y="4495800"/>
            <a:ext cx="2667000" cy="20165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ibdhs001_struct00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25" y="266700"/>
            <a:ext cx="7905750" cy="632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6248400"/>
            <a:ext cx="2640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Ibdhs102810/Ibdhs001_struct</a:t>
            </a:r>
            <a:endParaRPr lang="en-US" sz="1600" dirty="0"/>
          </a:p>
        </p:txBody>
      </p:sp>
      <p:pic>
        <p:nvPicPr>
          <p:cNvPr id="11" name="Picture 10" descr="ibdhs001_struct00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834128"/>
            <a:ext cx="2529840" cy="2023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6019800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Baseline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bdhs009_structx00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25" y="266700"/>
            <a:ext cx="7905750" cy="6324600"/>
          </a:xfrm>
          <a:prstGeom prst="rect">
            <a:avLst/>
          </a:prstGeom>
        </p:spPr>
      </p:pic>
      <p:pic>
        <p:nvPicPr>
          <p:cNvPr id="4" name="Picture 3" descr="ibdhs009_structx0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648200"/>
            <a:ext cx="2529840" cy="2023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6248400"/>
            <a:ext cx="2735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Ibdhs112410/Ibdhs009_structx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800600"/>
            <a:ext cx="1248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Larger T-Bar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bdhs804_struct0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7905750" cy="6324600"/>
          </a:xfrm>
          <a:prstGeom prst="rect">
            <a:avLst/>
          </a:prstGeom>
        </p:spPr>
      </p:pic>
      <p:pic>
        <p:nvPicPr>
          <p:cNvPr id="5" name="Picture 4" descr="ibdhs804_struct00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0"/>
            <a:ext cx="2529840" cy="2023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6248400"/>
            <a:ext cx="2625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Ibdhs011011/Ibdhs804_struct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800600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Split and Pinned</a:t>
            </a:r>
          </a:p>
          <a:p>
            <a:r>
              <a:rPr lang="en-US" sz="1400" dirty="0" smtClean="0"/>
              <a:t>T-Bar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bdhs703_struct00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7905750" cy="6324600"/>
          </a:xfrm>
          <a:prstGeom prst="rect">
            <a:avLst/>
          </a:prstGeom>
        </p:spPr>
      </p:pic>
      <p:pic>
        <p:nvPicPr>
          <p:cNvPr id="7" name="Picture 6" descr="ibdhs703_struct0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724400"/>
            <a:ext cx="2495550" cy="1996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800" y="6248400"/>
            <a:ext cx="2632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Ibdhs010511/Ibdhs703_struct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2624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Three point pivoting supports</a:t>
            </a:r>
          </a:p>
          <a:p>
            <a:endParaRPr lang="en-US" sz="1600" dirty="0"/>
          </a:p>
        </p:txBody>
      </p:sp>
      <p:grpSp>
        <p:nvGrpSpPr>
          <p:cNvPr id="128" name="Group 127"/>
          <p:cNvGrpSpPr>
            <a:grpSpLocks noChangeAspect="1"/>
          </p:cNvGrpSpPr>
          <p:nvPr/>
        </p:nvGrpSpPr>
        <p:grpSpPr>
          <a:xfrm>
            <a:off x="6553200" y="152400"/>
            <a:ext cx="2400300" cy="1815762"/>
            <a:chOff x="1143000" y="2387599"/>
            <a:chExt cx="4800600" cy="3631524"/>
          </a:xfrm>
        </p:grpSpPr>
        <p:grpSp>
          <p:nvGrpSpPr>
            <p:cNvPr id="129" name="Group 151"/>
            <p:cNvGrpSpPr/>
            <p:nvPr/>
          </p:nvGrpSpPr>
          <p:grpSpPr>
            <a:xfrm>
              <a:off x="1143000" y="2387599"/>
              <a:ext cx="4800600" cy="2794001"/>
              <a:chOff x="1143000" y="2419894"/>
              <a:chExt cx="4800600" cy="2794001"/>
            </a:xfrm>
          </p:grpSpPr>
          <p:sp>
            <p:nvSpPr>
              <p:cNvPr id="131" name="Rectangle 130"/>
              <p:cNvSpPr/>
              <p:nvPr/>
            </p:nvSpPr>
            <p:spPr>
              <a:xfrm flipH="1">
                <a:off x="2322095" y="2419894"/>
                <a:ext cx="2358189" cy="798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643006" y="2445212"/>
                <a:ext cx="1300594" cy="140121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flipV="1">
                <a:off x="4343401" y="2447660"/>
                <a:ext cx="951282" cy="15688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143000" y="2445212"/>
                <a:ext cx="1469036" cy="140121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816768" y="3457666"/>
                <a:ext cx="3502767" cy="172052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258190" y="3599152"/>
                <a:ext cx="651678" cy="2472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flipH="1">
                <a:off x="3080084" y="3457666"/>
                <a:ext cx="842211" cy="1114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995863" y="4894580"/>
                <a:ext cx="1010653" cy="478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258190" y="2774909"/>
                <a:ext cx="570217" cy="7418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4303" t="36288" r="47260" b="58262"/>
              <a:stretch>
                <a:fillRect/>
              </a:stretch>
            </p:blipFill>
            <p:spPr bwMode="auto">
              <a:xfrm>
                <a:off x="2743200" y="4345117"/>
                <a:ext cx="1523304" cy="868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4390" t="36288" r="47260" b="58763"/>
              <a:stretch>
                <a:fillRect/>
              </a:stretch>
            </p:blipFill>
            <p:spPr bwMode="auto">
              <a:xfrm rot="10800000">
                <a:off x="2724281" y="2769726"/>
                <a:ext cx="1534898" cy="68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2" name="Rectangle 141"/>
              <p:cNvSpPr/>
              <p:nvPr/>
            </p:nvSpPr>
            <p:spPr>
              <a:xfrm>
                <a:off x="2710244" y="2585336"/>
                <a:ext cx="1600200" cy="393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110294" y="2499723"/>
                <a:ext cx="800100" cy="15965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910394" y="2499723"/>
                <a:ext cx="400050" cy="15965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2710244" y="2499723"/>
                <a:ext cx="400050" cy="15965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743200" y="2574923"/>
                <a:ext cx="1600200" cy="393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rot="5400000">
                <a:off x="2497368" y="2765818"/>
                <a:ext cx="42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>
                <a:off x="2897418" y="2765818"/>
                <a:ext cx="42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2710244" y="2978694"/>
                <a:ext cx="16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>
                <a:off x="3697518" y="2765818"/>
                <a:ext cx="42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>
                <a:off x="4097568" y="2765818"/>
                <a:ext cx="42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45" idx="0"/>
                <a:endCxn id="144" idx="0"/>
              </p:cNvCxnSpPr>
              <p:nvPr/>
            </p:nvCxnSpPr>
            <p:spPr>
              <a:xfrm rot="5400000" flipH="1" flipV="1">
                <a:off x="3510344" y="1899648"/>
                <a:ext cx="0" cy="12001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/>
              <p:cNvSpPr/>
              <p:nvPr/>
            </p:nvSpPr>
            <p:spPr>
              <a:xfrm flipV="1">
                <a:off x="1816768" y="2447658"/>
                <a:ext cx="842211" cy="15688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flipH="1">
                <a:off x="2590800" y="2773017"/>
                <a:ext cx="76200" cy="304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flipH="1">
                <a:off x="2667000" y="4724400"/>
                <a:ext cx="76200" cy="304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 flipH="1">
                <a:off x="4267200" y="4724400"/>
                <a:ext cx="76200" cy="304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 flipH="1">
                <a:off x="4343400" y="2773017"/>
                <a:ext cx="76200" cy="304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8" name="Group 136"/>
              <p:cNvGrpSpPr/>
              <p:nvPr/>
            </p:nvGrpSpPr>
            <p:grpSpPr>
              <a:xfrm>
                <a:off x="2590800" y="4846983"/>
                <a:ext cx="1752600" cy="76200"/>
                <a:chOff x="2590800" y="4876800"/>
                <a:chExt cx="1752600" cy="152400"/>
              </a:xfrm>
            </p:grpSpPr>
            <p:sp>
              <p:nvSpPr>
                <p:cNvPr id="162" name="Rectangle 161"/>
                <p:cNvSpPr/>
                <p:nvPr/>
              </p:nvSpPr>
              <p:spPr>
                <a:xfrm flipH="1">
                  <a:off x="2590800" y="4876800"/>
                  <a:ext cx="17526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 flipH="1">
                  <a:off x="2971800" y="4876800"/>
                  <a:ext cx="10668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37"/>
              <p:cNvGrpSpPr/>
              <p:nvPr/>
            </p:nvGrpSpPr>
            <p:grpSpPr>
              <a:xfrm>
                <a:off x="2590800" y="2895600"/>
                <a:ext cx="1828800" cy="76200"/>
                <a:chOff x="2590800" y="4876800"/>
                <a:chExt cx="1752600" cy="152400"/>
              </a:xfrm>
            </p:grpSpPr>
            <p:sp>
              <p:nvSpPr>
                <p:cNvPr id="160" name="Rectangle 159"/>
                <p:cNvSpPr/>
                <p:nvPr/>
              </p:nvSpPr>
              <p:spPr>
                <a:xfrm flipH="1">
                  <a:off x="2590800" y="4876800"/>
                  <a:ext cx="17526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 flipH="1">
                  <a:off x="2971800" y="4876800"/>
                  <a:ext cx="10668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0" name="Rectangle 129"/>
            <p:cNvSpPr/>
            <p:nvPr/>
          </p:nvSpPr>
          <p:spPr>
            <a:xfrm>
              <a:off x="3164305" y="2895600"/>
              <a:ext cx="673768" cy="31235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Pivoting Supports Details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986589" y="4114800"/>
            <a:ext cx="502920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914400" y="5867400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to scale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6248400" y="2514600"/>
            <a:ext cx="24515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Bolt</a:t>
            </a:r>
          </a:p>
          <a:p>
            <a:endParaRPr lang="en-US" dirty="0" smtClean="0"/>
          </a:p>
          <a:p>
            <a:r>
              <a:rPr lang="en-US" dirty="0" smtClean="0"/>
              <a:t>T-Bar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Spherical Washers</a:t>
            </a:r>
          </a:p>
          <a:p>
            <a:endParaRPr lang="en-US" dirty="0" smtClean="0"/>
          </a:p>
          <a:p>
            <a:r>
              <a:rPr lang="en-US" dirty="0" smtClean="0"/>
              <a:t>Retaining Clips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 flipH="1">
            <a:off x="2743200" y="2238829"/>
            <a:ext cx="1515979" cy="66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/>
          <p:cNvCxnSpPr/>
          <p:nvPr/>
        </p:nvCxnSpPr>
        <p:spPr>
          <a:xfrm rot="10800000">
            <a:off x="4114800" y="3200400"/>
            <a:ext cx="20574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0800000" flipV="1">
            <a:off x="4038600" y="4191000"/>
            <a:ext cx="2133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10800000">
            <a:off x="4267200" y="2743200"/>
            <a:ext cx="1905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10800000">
            <a:off x="4191000" y="4876800"/>
            <a:ext cx="1981200" cy="77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1143000" y="2387599"/>
            <a:ext cx="4800600" cy="3631524"/>
            <a:chOff x="1143000" y="2387599"/>
            <a:chExt cx="4800600" cy="3631524"/>
          </a:xfrm>
        </p:grpSpPr>
        <p:grpSp>
          <p:nvGrpSpPr>
            <p:cNvPr id="152" name="Group 151"/>
            <p:cNvGrpSpPr/>
            <p:nvPr/>
          </p:nvGrpSpPr>
          <p:grpSpPr>
            <a:xfrm>
              <a:off x="1143000" y="2387599"/>
              <a:ext cx="4800600" cy="2794001"/>
              <a:chOff x="1143000" y="2419894"/>
              <a:chExt cx="4800600" cy="2794001"/>
            </a:xfrm>
          </p:grpSpPr>
          <p:sp>
            <p:nvSpPr>
              <p:cNvPr id="94" name="Rectangle 93"/>
              <p:cNvSpPr/>
              <p:nvPr/>
            </p:nvSpPr>
            <p:spPr>
              <a:xfrm flipH="1">
                <a:off x="2322095" y="2419894"/>
                <a:ext cx="2358189" cy="798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643006" y="2445212"/>
                <a:ext cx="1300594" cy="140121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343401" y="2447660"/>
                <a:ext cx="951282" cy="15688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143000" y="2445212"/>
                <a:ext cx="1469036" cy="140121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816768" y="3457666"/>
                <a:ext cx="3502767" cy="172052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258190" y="3599152"/>
                <a:ext cx="651678" cy="2472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flipH="1">
                <a:off x="3080084" y="3457666"/>
                <a:ext cx="842211" cy="1114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995863" y="4894580"/>
                <a:ext cx="1010653" cy="478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258190" y="2774909"/>
                <a:ext cx="570217" cy="7418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4303" t="36288" r="47260" b="58262"/>
              <a:stretch>
                <a:fillRect/>
              </a:stretch>
            </p:blipFill>
            <p:spPr bwMode="auto">
              <a:xfrm>
                <a:off x="2743200" y="4345117"/>
                <a:ext cx="1523304" cy="868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4390" t="36288" r="47260" b="58763"/>
              <a:stretch>
                <a:fillRect/>
              </a:stretch>
            </p:blipFill>
            <p:spPr bwMode="auto">
              <a:xfrm rot="10800000">
                <a:off x="2724281" y="2769726"/>
                <a:ext cx="1534898" cy="68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" name="Rectangle 105"/>
              <p:cNvSpPr/>
              <p:nvPr/>
            </p:nvSpPr>
            <p:spPr>
              <a:xfrm>
                <a:off x="2710244" y="2585336"/>
                <a:ext cx="1600200" cy="393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110294" y="2499723"/>
                <a:ext cx="800100" cy="15965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910394" y="2499723"/>
                <a:ext cx="400050" cy="15965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710244" y="2499723"/>
                <a:ext cx="400050" cy="15965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743200" y="2574923"/>
                <a:ext cx="1600200" cy="393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 rot="5400000">
                <a:off x="2497368" y="2765818"/>
                <a:ext cx="42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2897418" y="2765818"/>
                <a:ext cx="42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710244" y="2978694"/>
                <a:ext cx="16002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3697518" y="2765818"/>
                <a:ext cx="42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>
                <a:off x="4097568" y="2765818"/>
                <a:ext cx="42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9" idx="0"/>
                <a:endCxn id="108" idx="0"/>
              </p:cNvCxnSpPr>
              <p:nvPr/>
            </p:nvCxnSpPr>
            <p:spPr>
              <a:xfrm rot="5400000" flipH="1" flipV="1">
                <a:off x="3510344" y="1899648"/>
                <a:ext cx="0" cy="12001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ctangle 117"/>
              <p:cNvSpPr/>
              <p:nvPr/>
            </p:nvSpPr>
            <p:spPr>
              <a:xfrm flipV="1">
                <a:off x="1816768" y="2447658"/>
                <a:ext cx="842211" cy="15688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flipH="1">
                <a:off x="2590800" y="2773017"/>
                <a:ext cx="76200" cy="304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flipH="1">
                <a:off x="2667000" y="4724400"/>
                <a:ext cx="76200" cy="304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flipH="1">
                <a:off x="4267200" y="4724400"/>
                <a:ext cx="76200" cy="304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flipH="1">
                <a:off x="4343400" y="2773017"/>
                <a:ext cx="76200" cy="304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2590800" y="4846983"/>
                <a:ext cx="1752600" cy="76200"/>
                <a:chOff x="2590800" y="4876800"/>
                <a:chExt cx="1752600" cy="152400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 flipH="1">
                  <a:off x="2590800" y="4876800"/>
                  <a:ext cx="17526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 flipH="1">
                  <a:off x="2971800" y="4876800"/>
                  <a:ext cx="10668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2590800" y="2895600"/>
                <a:ext cx="1828800" cy="76200"/>
                <a:chOff x="2590800" y="4876800"/>
                <a:chExt cx="1752600" cy="152400"/>
              </a:xfrm>
            </p:grpSpPr>
            <p:sp>
              <p:nvSpPr>
                <p:cNvPr id="139" name="Rectangle 138"/>
                <p:cNvSpPr/>
                <p:nvPr/>
              </p:nvSpPr>
              <p:spPr>
                <a:xfrm flipH="1">
                  <a:off x="2590800" y="4876800"/>
                  <a:ext cx="17526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 flipH="1">
                  <a:off x="2971800" y="4876800"/>
                  <a:ext cx="10668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7" name="Rectangle 116"/>
            <p:cNvSpPr/>
            <p:nvPr/>
          </p:nvSpPr>
          <p:spPr>
            <a:xfrm>
              <a:off x="3164305" y="2895600"/>
              <a:ext cx="673768" cy="31235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4" name="Straight Arrow Connector 123"/>
          <p:cNvCxnSpPr>
            <a:endCxn id="96" idx="3"/>
          </p:cNvCxnSpPr>
          <p:nvPr/>
        </p:nvCxnSpPr>
        <p:spPr>
          <a:xfrm rot="10800000">
            <a:off x="5294684" y="3199767"/>
            <a:ext cx="953717" cy="2731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bdhs101_struct190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25" y="266700"/>
            <a:ext cx="7905750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6248400"/>
            <a:ext cx="2640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Ibdhs120810/Ibdhs101_struct</a:t>
            </a:r>
            <a:endParaRPr lang="en-US" sz="1600" dirty="0"/>
          </a:p>
        </p:txBody>
      </p:sp>
      <p:pic>
        <p:nvPicPr>
          <p:cNvPr id="5" name="Picture 4" descr="ibdhs101_struct190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34128"/>
            <a:ext cx="2529840" cy="2023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6248400"/>
            <a:ext cx="2845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Ibdhs120810/Ibdhs101_struct19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953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Smaller 7.5deg Tile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bdhs101_struct2100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790575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6248400"/>
            <a:ext cx="2845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Ibdhs120810/Ibdhs101_struct21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4834128"/>
            <a:ext cx="2529840" cy="2023872"/>
            <a:chOff x="0" y="4834128"/>
            <a:chExt cx="2529840" cy="2023872"/>
          </a:xfrm>
        </p:grpSpPr>
        <p:pic>
          <p:nvPicPr>
            <p:cNvPr id="4" name="Picture 3" descr="ibdhs101_struct19001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34128"/>
              <a:ext cx="2529840" cy="202387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3400" y="4953000"/>
              <a:ext cx="190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Smaller 7.5deg Tile</a:t>
              </a:r>
              <a:endParaRPr lang="en-US" sz="16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57400" y="2133600"/>
            <a:ext cx="4608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Grafoil</a:t>
            </a:r>
            <a:r>
              <a:rPr lang="en-US" dirty="0" smtClean="0"/>
              <a:t> under base of Tile and T-bar</a:t>
            </a:r>
          </a:p>
          <a:p>
            <a:r>
              <a:rPr lang="en-US" dirty="0" smtClean="0"/>
              <a:t>T-bar Preloaded to 10 kN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429375" y="3124200"/>
            <a:ext cx="2714625" cy="2171700"/>
            <a:chOff x="6429375" y="3124200"/>
            <a:chExt cx="2714625" cy="2171700"/>
          </a:xfrm>
        </p:grpSpPr>
        <p:pic>
          <p:nvPicPr>
            <p:cNvPr id="8" name="Picture 7" descr="ibdhs101_struct21pre000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375" y="3124200"/>
              <a:ext cx="2714625" cy="21717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81800" y="4495800"/>
              <a:ext cx="19944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Preload only much lower</a:t>
              </a:r>
              <a:endParaRPr lang="en-US" sz="140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685800"/>
          <a:ext cx="792480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369"/>
                <a:gridCol w="1999716"/>
                <a:gridCol w="19997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Design Concept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Peak Principal Tensile Stress, 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Th+EM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Peak Principal Tensile Stress, 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Th</a:t>
                      </a:r>
                      <a:r>
                        <a:rPr lang="en-US" dirty="0" smtClean="0"/>
                        <a:t> Only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Baseline with crossing T-Bars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Single* </a:t>
                      </a:r>
                      <a:r>
                        <a:rPr lang="en-US" sz="1800" dirty="0" smtClean="0"/>
                        <a:t>Larger </a:t>
                      </a:r>
                      <a:r>
                        <a:rPr lang="en-US" sz="1800" dirty="0" smtClean="0"/>
                        <a:t>T-Bar</a:t>
                      </a:r>
                      <a:endParaRPr lang="en-US" sz="18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Single Larger T-Bar Split and Pinned (ala TFTR)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Three Point Pivoting Supports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7.44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Smaller Tiles – 7.5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15 deg – with Single Larger T-Bar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37.7</a:t>
                      </a: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14.1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Smaller Tiles – 7.5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15 deg – with Single Larger T-Bar – GRAFOIL under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Base with 10 kN Preload on T-bar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23.6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6334780"/>
            <a:ext cx="602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*Single </a:t>
            </a:r>
            <a:r>
              <a:rPr lang="en-US" sz="1400" dirty="0" smtClean="0"/>
              <a:t>T-Bar Concepts need to provide radial constraint not explicitly modeled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1750</TotalTime>
  <Words>474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</vt:lpstr>
      <vt:lpstr>Inboard Diverter Tile Concepts Comparison</vt:lpstr>
      <vt:lpstr>Slide 2</vt:lpstr>
      <vt:lpstr>Slide 3</vt:lpstr>
      <vt:lpstr>Slide 4</vt:lpstr>
      <vt:lpstr>Slide 5</vt:lpstr>
      <vt:lpstr>Pivoting Supports Details</vt:lpstr>
      <vt:lpstr>Slide 7</vt:lpstr>
      <vt:lpstr>Slide 8</vt:lpstr>
      <vt:lpstr>Summary</vt:lpstr>
      <vt:lpstr>Conclusions</vt:lpstr>
      <vt:lpstr>Conclusions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Arthur W Brooks</dc:creator>
  <cp:lastModifiedBy>Arthur W Brooks</cp:lastModifiedBy>
  <cp:revision>174</cp:revision>
  <dcterms:created xsi:type="dcterms:W3CDTF">2011-01-10T20:28:43Z</dcterms:created>
  <dcterms:modified xsi:type="dcterms:W3CDTF">2011-01-12T18:49:10Z</dcterms:modified>
</cp:coreProperties>
</file>