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Default Extension="pdf" ContentType="application/pd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p:scale>
          <a:sx n="100" d="100"/>
          <a:sy n="100" d="100"/>
        </p:scale>
        <p:origin x="-2480" y="-11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182E1-AC86-A240-96A3-E8ADDAAAA70E}" type="datetimeFigureOut">
              <a:rPr lang="en-US" smtClean="0"/>
              <a:pPr/>
              <a:t>1/13/11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EA49F-2E34-BD4E-ABE2-239FD689B0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182E1-AC86-A240-96A3-E8ADDAAAA70E}" type="datetimeFigureOut">
              <a:rPr lang="en-US" smtClean="0"/>
              <a:pPr/>
              <a:t>1/13/11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EA49F-2E34-BD4E-ABE2-239FD689B0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182E1-AC86-A240-96A3-E8ADDAAAA70E}" type="datetimeFigureOut">
              <a:rPr lang="en-US" smtClean="0"/>
              <a:pPr/>
              <a:t>1/13/11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EA49F-2E34-BD4E-ABE2-239FD689B0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182E1-AC86-A240-96A3-E8ADDAAAA70E}" type="datetimeFigureOut">
              <a:rPr lang="en-US" smtClean="0"/>
              <a:pPr/>
              <a:t>1/13/11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EA49F-2E34-BD4E-ABE2-239FD689B0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182E1-AC86-A240-96A3-E8ADDAAAA70E}" type="datetimeFigureOut">
              <a:rPr lang="en-US" smtClean="0"/>
              <a:pPr/>
              <a:t>1/13/11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EA49F-2E34-BD4E-ABE2-239FD689B0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182E1-AC86-A240-96A3-E8ADDAAAA70E}" type="datetimeFigureOut">
              <a:rPr lang="en-US" smtClean="0"/>
              <a:pPr/>
              <a:t>1/13/11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EA49F-2E34-BD4E-ABE2-239FD689B0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182E1-AC86-A240-96A3-E8ADDAAAA70E}" type="datetimeFigureOut">
              <a:rPr lang="en-US" smtClean="0"/>
              <a:pPr/>
              <a:t>1/13/11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EA49F-2E34-BD4E-ABE2-239FD689B0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182E1-AC86-A240-96A3-E8ADDAAAA70E}" type="datetimeFigureOut">
              <a:rPr lang="en-US" smtClean="0"/>
              <a:pPr/>
              <a:t>1/13/11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EA49F-2E34-BD4E-ABE2-239FD689B0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182E1-AC86-A240-96A3-E8ADDAAAA70E}" type="datetimeFigureOut">
              <a:rPr lang="en-US" smtClean="0"/>
              <a:pPr/>
              <a:t>1/13/11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EA49F-2E34-BD4E-ABE2-239FD689B0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182E1-AC86-A240-96A3-E8ADDAAAA70E}" type="datetimeFigureOut">
              <a:rPr lang="en-US" smtClean="0"/>
              <a:pPr/>
              <a:t>1/13/11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EA49F-2E34-BD4E-ABE2-239FD689B0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182E1-AC86-A240-96A3-E8ADDAAAA70E}" type="datetimeFigureOut">
              <a:rPr lang="en-US" smtClean="0"/>
              <a:pPr/>
              <a:t>1/13/11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EA49F-2E34-BD4E-ABE2-239FD689B0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182E1-AC86-A240-96A3-E8ADDAAAA70E}" type="datetimeFigureOut">
              <a:rPr lang="en-US" smtClean="0"/>
              <a:pPr/>
              <a:t>1/13/11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EA49F-2E34-BD4E-ABE2-239FD689B0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df"/><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df"/><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Proposed Update to Force Calculation Method in DP Spreadsheet</a:t>
            </a:r>
            <a:endParaRPr lang="en-US" dirty="0"/>
          </a:p>
        </p:txBody>
      </p:sp>
      <p:sp>
        <p:nvSpPr>
          <p:cNvPr id="3" name="Subtitle 2"/>
          <p:cNvSpPr>
            <a:spLocks noGrp="1"/>
          </p:cNvSpPr>
          <p:nvPr>
            <p:ph type="subTitle" idx="1"/>
          </p:nvPr>
        </p:nvSpPr>
        <p:spPr/>
        <p:txBody>
          <a:bodyPr/>
          <a:lstStyle/>
          <a:p>
            <a:r>
              <a:rPr lang="en-US" dirty="0" smtClean="0"/>
              <a:t>C Neumeyer</a:t>
            </a:r>
          </a:p>
          <a:p>
            <a:r>
              <a:rPr lang="en-US" dirty="0" smtClean="0"/>
              <a:t>Jan 13,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descr="Fz_Combo_Various_Cases.jpg"/>
          <p:cNvPicPr>
            <a:picLocks noChangeAspect="1"/>
          </p:cNvPicPr>
          <p:nvPr/>
        </p:nvPicPr>
        <p:blipFill>
          <a:blip r:embed="rId2"/>
          <a:stretch>
            <a:fillRect/>
          </a:stretch>
        </p:blipFill>
        <p:spPr>
          <a:xfrm>
            <a:off x="118382" y="2036652"/>
            <a:ext cx="8943550" cy="2784696"/>
          </a:xfrm>
          <a:prstGeom prst="rect">
            <a:avLst/>
          </a:prstGeom>
        </p:spPr>
      </p:pic>
      <p:sp>
        <p:nvSpPr>
          <p:cNvPr id="2" name="Title 1"/>
          <p:cNvSpPr>
            <a:spLocks noGrp="1"/>
          </p:cNvSpPr>
          <p:nvPr>
            <p:ph type="title"/>
          </p:nvPr>
        </p:nvSpPr>
        <p:spPr/>
        <p:txBody>
          <a:bodyPr/>
          <a:lstStyle/>
          <a:p>
            <a:r>
              <a:rPr lang="en-US" dirty="0" smtClean="0"/>
              <a:t>Preliminary DP Findings (2)</a:t>
            </a:r>
            <a:endParaRPr lang="en-US" dirty="0"/>
          </a:p>
        </p:txBody>
      </p:sp>
      <p:cxnSp>
        <p:nvCxnSpPr>
          <p:cNvPr id="7" name="Straight Arrow Connector 6"/>
          <p:cNvCxnSpPr/>
          <p:nvPr/>
        </p:nvCxnSpPr>
        <p:spPr>
          <a:xfrm rot="16200000" flipV="1">
            <a:off x="6652964" y="4379105"/>
            <a:ext cx="884580" cy="2374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6200000" flipV="1">
            <a:off x="6043544" y="4234989"/>
            <a:ext cx="797337" cy="2098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1768163" y="2376102"/>
            <a:ext cx="629106" cy="3811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6385282" y="2139981"/>
            <a:ext cx="533716" cy="3270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V="1">
            <a:off x="879796" y="3983149"/>
            <a:ext cx="739913" cy="19657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7005253" y="2507049"/>
            <a:ext cx="309035" cy="17173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529070" y="5944468"/>
            <a:ext cx="5806022" cy="369332"/>
          </a:xfrm>
          <a:prstGeom prst="rect">
            <a:avLst/>
          </a:prstGeom>
          <a:noFill/>
        </p:spPr>
        <p:txBody>
          <a:bodyPr wrap="none" rtlCol="0">
            <a:spAutoFit/>
          </a:bodyPr>
          <a:lstStyle/>
          <a:p>
            <a:r>
              <a:rPr lang="en-US" dirty="0" smtClean="0"/>
              <a:t>New results will dominate over prior criteria in several cases</a:t>
            </a:r>
            <a:endParaRPr lang="en-US" dirty="0"/>
          </a:p>
        </p:txBody>
      </p:sp>
      <p:cxnSp>
        <p:nvCxnSpPr>
          <p:cNvPr id="19" name="Straight Arrow Connector 18"/>
          <p:cNvCxnSpPr/>
          <p:nvPr/>
        </p:nvCxnSpPr>
        <p:spPr>
          <a:xfrm rot="5400000">
            <a:off x="7627552" y="2735648"/>
            <a:ext cx="309035" cy="17173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a:off x="5483080" y="2890165"/>
            <a:ext cx="309035" cy="17173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6079977" y="2899089"/>
            <a:ext cx="309035" cy="17173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 Spreadsheet Revision</a:t>
            </a:r>
            <a:endParaRPr lang="en-US" dirty="0"/>
          </a:p>
        </p:txBody>
      </p:sp>
      <p:sp>
        <p:nvSpPr>
          <p:cNvPr id="22" name="TextBox 21"/>
          <p:cNvSpPr txBox="1"/>
          <p:nvPr/>
        </p:nvSpPr>
        <p:spPr>
          <a:xfrm>
            <a:off x="297182" y="1553001"/>
            <a:ext cx="8542018" cy="5632310"/>
          </a:xfrm>
          <a:prstGeom prst="rect">
            <a:avLst/>
          </a:prstGeom>
          <a:noFill/>
        </p:spPr>
        <p:txBody>
          <a:bodyPr wrap="square" rtlCol="0">
            <a:spAutoFit/>
          </a:bodyPr>
          <a:lstStyle/>
          <a:p>
            <a:pPr>
              <a:buFont typeface="Arial"/>
              <a:buChar char="•"/>
            </a:pPr>
            <a:r>
              <a:rPr lang="en-US" sz="2400" dirty="0" smtClean="0"/>
              <a:t> Worst of the three cases will be reported on the web page for</a:t>
            </a:r>
          </a:p>
          <a:p>
            <a:r>
              <a:rPr lang="en-US" sz="2400" dirty="0" smtClean="0"/>
              <a:t>the nominal condition</a:t>
            </a:r>
          </a:p>
          <a:p>
            <a:endParaRPr lang="en-US" sz="2400" dirty="0" smtClean="0"/>
          </a:p>
          <a:p>
            <a:pPr>
              <a:buFont typeface="Arial"/>
              <a:buChar char="•"/>
            </a:pPr>
            <a:r>
              <a:rPr lang="en-US" sz="2400" dirty="0" smtClean="0"/>
              <a:t> Will continue to publish worst case PS combo cases (saved current</a:t>
            </a:r>
            <a:endParaRPr lang="en-US" sz="2400" dirty="0" smtClean="0"/>
          </a:p>
          <a:p>
            <a:r>
              <a:rPr lang="en-US" sz="2400" dirty="0" smtClean="0"/>
              <a:t>sets </a:t>
            </a:r>
            <a:r>
              <a:rPr lang="en-US" sz="2400" dirty="0" smtClean="0"/>
              <a:t>from prior revision avoids need to re-run XL solver for all cases)</a:t>
            </a:r>
          </a:p>
          <a:p>
            <a:endParaRPr lang="en-US" sz="2400" dirty="0" smtClean="0"/>
          </a:p>
          <a:p>
            <a:pPr>
              <a:buFont typeface="Arial"/>
              <a:buChar char="•"/>
            </a:pPr>
            <a:r>
              <a:rPr lang="en-US" sz="2400" dirty="0" smtClean="0"/>
              <a:t> Will utilize circular plasma model for now (may require later revision)</a:t>
            </a:r>
          </a:p>
          <a:p>
            <a:pPr>
              <a:buFont typeface="Arial"/>
              <a:buChar char="•"/>
            </a:pPr>
            <a:endParaRPr lang="en-US" sz="2400" dirty="0" smtClean="0"/>
          </a:p>
          <a:p>
            <a:pPr>
              <a:buFont typeface="Arial"/>
              <a:buChar char="•"/>
            </a:pPr>
            <a:r>
              <a:rPr lang="en-US" sz="2400" dirty="0" smtClean="0"/>
              <a:t> Will incorporate minor changes in PF1a conductor cross section as requested by J </a:t>
            </a:r>
            <a:r>
              <a:rPr lang="en-US" sz="2400" dirty="0" err="1" smtClean="0"/>
              <a:t>Chrz</a:t>
            </a:r>
            <a:endParaRPr lang="en-US" sz="2400" dirty="0" smtClean="0"/>
          </a:p>
          <a:p>
            <a:pPr>
              <a:buFont typeface="Arial"/>
              <a:buChar char="•"/>
            </a:pPr>
            <a:endParaRPr lang="en-US" sz="2400" dirty="0" smtClean="0"/>
          </a:p>
          <a:p>
            <a:pPr>
              <a:buFont typeface="Arial"/>
              <a:buChar char="•"/>
            </a:pPr>
            <a:endParaRPr lang="en-US" sz="2400" dirty="0" smtClean="0"/>
          </a:p>
          <a:p>
            <a:endParaRPr lang="en-US" sz="2400" dirty="0"/>
          </a:p>
          <a:p>
            <a:endParaRPr lang="en-US" sz="2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Summary/Conclusions</a:t>
            </a:r>
            <a:endParaRPr lang="en-US" dirty="0"/>
          </a:p>
        </p:txBody>
      </p:sp>
      <p:sp>
        <p:nvSpPr>
          <p:cNvPr id="3" name="Content Placeholder 2"/>
          <p:cNvSpPr>
            <a:spLocks noGrp="1"/>
          </p:cNvSpPr>
          <p:nvPr>
            <p:ph idx="1"/>
          </p:nvPr>
        </p:nvSpPr>
        <p:spPr>
          <a:xfrm>
            <a:off x="457200" y="1600200"/>
            <a:ext cx="8407400" cy="4525963"/>
          </a:xfrm>
        </p:spPr>
        <p:txBody>
          <a:bodyPr>
            <a:normAutofit fontScale="92500"/>
          </a:bodyPr>
          <a:lstStyle/>
          <a:p>
            <a:r>
              <a:rPr lang="en-US" dirty="0" smtClean="0"/>
              <a:t>Method is proposed for improved force calculations</a:t>
            </a:r>
          </a:p>
          <a:p>
            <a:r>
              <a:rPr lang="en-US" dirty="0" smtClean="0"/>
              <a:t>Plasma model needs refinement</a:t>
            </a:r>
          </a:p>
          <a:p>
            <a:r>
              <a:rPr lang="en-US" dirty="0" smtClean="0"/>
              <a:t>Might be prudent to put a safety margin on the forces and/or the </a:t>
            </a:r>
            <a:r>
              <a:rPr lang="en-US" dirty="0" err="1" smtClean="0"/>
              <a:t>allowables</a:t>
            </a:r>
            <a:r>
              <a:rPr lang="en-US" dirty="0" smtClean="0"/>
              <a:t> considering limitations on calculation accuracy</a:t>
            </a:r>
          </a:p>
          <a:p>
            <a:r>
              <a:rPr lang="en-US" dirty="0" smtClean="0"/>
              <a:t>Difference between flux-conserving current shift and more complex actual behavior should be investigated to determine level of conservatism</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483600" cy="4525963"/>
          </a:xfrm>
        </p:spPr>
        <p:txBody>
          <a:bodyPr>
            <a:normAutofit fontScale="62500" lnSpcReduction="20000"/>
          </a:bodyPr>
          <a:lstStyle/>
          <a:p>
            <a:r>
              <a:rPr lang="en-US" dirty="0" smtClean="0"/>
              <a:t>Prior versions of DP spreadsheet present forces based on 96 sets of OH/PF currents, multiplied by a 1.1 “headroom” factor,  without plasma and without consideration of post-disruption current distribution</a:t>
            </a:r>
          </a:p>
          <a:p>
            <a:r>
              <a:rPr lang="en-US" dirty="0" smtClean="0"/>
              <a:t>The headroom factor was intended to cover uncertainties which were not defined</a:t>
            </a:r>
          </a:p>
          <a:p>
            <a:r>
              <a:rPr lang="en-US" dirty="0" smtClean="0"/>
              <a:t>More comprehensive force calculations are appropriate to ensure that design basis brackets nominal conditions:</a:t>
            </a:r>
          </a:p>
          <a:p>
            <a:pPr marL="1828800" lvl="3" indent="-514350">
              <a:buFont typeface="+mj-lt"/>
              <a:buAutoNum type="arabicPeriod"/>
            </a:pPr>
            <a:r>
              <a:rPr lang="en-US" sz="2697" dirty="0" smtClean="0"/>
              <a:t>Coil currents only</a:t>
            </a:r>
          </a:p>
          <a:p>
            <a:pPr marL="1828800" lvl="3" indent="-514350">
              <a:buFont typeface="+mj-lt"/>
              <a:buAutoNum type="arabicPeriod"/>
            </a:pPr>
            <a:r>
              <a:rPr lang="en-US" sz="2697" dirty="0" smtClean="0"/>
              <a:t>Coil currents with plasma</a:t>
            </a:r>
          </a:p>
          <a:p>
            <a:pPr marL="1828800" lvl="3" indent="-514350">
              <a:buFont typeface="+mj-lt"/>
              <a:buAutoNum type="arabicPeriod"/>
            </a:pPr>
            <a:r>
              <a:rPr lang="en-US" sz="2697" dirty="0" smtClean="0"/>
              <a:t>Post-disruption coil currents</a:t>
            </a:r>
          </a:p>
          <a:p>
            <a:r>
              <a:rPr lang="en-US" dirty="0" smtClean="0"/>
              <a:t>Headroom should be retained in all three cases to provide margin over </a:t>
            </a:r>
            <a:r>
              <a:rPr lang="en-US" dirty="0" err="1" smtClean="0"/>
              <a:t>equilibria</a:t>
            </a:r>
            <a:r>
              <a:rPr lang="en-US" dirty="0" smtClean="0"/>
              <a:t> calculations which have some error bar</a:t>
            </a:r>
          </a:p>
          <a:p>
            <a:pPr lvl="1"/>
            <a:r>
              <a:rPr lang="en-US" dirty="0" smtClean="0"/>
              <a:t>Error bar is unknown (to writer)</a:t>
            </a:r>
          </a:p>
          <a:p>
            <a:pPr lvl="1"/>
            <a:r>
              <a:rPr lang="en-US" dirty="0" smtClean="0"/>
              <a:t>Various physics assumptions are inherent in </a:t>
            </a:r>
            <a:r>
              <a:rPr lang="en-US" dirty="0" err="1" smtClean="0"/>
              <a:t>equilibria</a:t>
            </a:r>
            <a:r>
              <a:rPr lang="en-US" dirty="0" smtClean="0"/>
              <a:t> calculations</a:t>
            </a:r>
          </a:p>
          <a:p>
            <a:pPr lvl="1"/>
            <a:r>
              <a:rPr lang="en-US" dirty="0" smtClean="0"/>
              <a:t>10% margin is chosen lacking other guidance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 Modeling (1)</a:t>
            </a:r>
            <a:endParaRPr lang="en-US" dirty="0"/>
          </a:p>
        </p:txBody>
      </p:sp>
      <p:sp>
        <p:nvSpPr>
          <p:cNvPr id="3" name="Content Placeholder 2"/>
          <p:cNvSpPr>
            <a:spLocks noGrp="1"/>
          </p:cNvSpPr>
          <p:nvPr>
            <p:ph idx="1"/>
          </p:nvPr>
        </p:nvSpPr>
        <p:spPr>
          <a:xfrm>
            <a:off x="457200" y="1346190"/>
            <a:ext cx="8229600" cy="4525963"/>
          </a:xfrm>
        </p:spPr>
        <p:txBody>
          <a:bodyPr>
            <a:normAutofit/>
          </a:bodyPr>
          <a:lstStyle/>
          <a:p>
            <a:r>
              <a:rPr lang="en-US" sz="1800" dirty="0" smtClean="0"/>
              <a:t>Two versions of influence matrices have been computed</a:t>
            </a:r>
          </a:p>
          <a:p>
            <a:pPr lvl="1"/>
            <a:r>
              <a:rPr lang="en-US" sz="1600" dirty="0" smtClean="0"/>
              <a:t>R Hatcher using circular plasma (</a:t>
            </a:r>
            <a:r>
              <a:rPr lang="en-US" sz="1600" dirty="0" err="1" smtClean="0"/>
              <a:t>r</a:t>
            </a:r>
            <a:r>
              <a:rPr lang="en-US" sz="1600" dirty="0" smtClean="0"/>
              <a:t>=0.934m a=0.570m, same as  nominal NSTX CSU plasma) with constant current density</a:t>
            </a:r>
          </a:p>
          <a:p>
            <a:pPr lvl="1"/>
            <a:r>
              <a:rPr lang="en-US" sz="1600" dirty="0" smtClean="0"/>
              <a:t>R Woolley using rectangular plasma (</a:t>
            </a:r>
            <a:r>
              <a:rPr lang="en-US" sz="1600" dirty="0" err="1" smtClean="0"/>
              <a:t>r</a:t>
            </a:r>
            <a:r>
              <a:rPr lang="en-US" sz="1600" dirty="0" smtClean="0"/>
              <a:t>=1.07m </a:t>
            </a:r>
            <a:r>
              <a:rPr lang="en-US" sz="1600" dirty="0" err="1" smtClean="0"/>
              <a:t>dr</a:t>
            </a:r>
            <a:r>
              <a:rPr lang="en-US" sz="1600" dirty="0" smtClean="0"/>
              <a:t>=1.1m </a:t>
            </a:r>
            <a:r>
              <a:rPr lang="en-US" sz="1600" dirty="0" err="1" smtClean="0"/>
              <a:t>dz</a:t>
            </a:r>
            <a:r>
              <a:rPr lang="en-US" sz="1600" dirty="0" smtClean="0"/>
              <a:t>=2.0m) with constant current density (same area as inside last closed flux surface of actual plasma)</a:t>
            </a:r>
          </a:p>
          <a:p>
            <a:pPr lvl="1"/>
            <a:r>
              <a:rPr lang="en-US" sz="1600" dirty="0" smtClean="0"/>
              <a:t>Comparison of effect of PF5U, e.g., on the plasma indicates -2.6lb/kA^2 for circular and -2.2lb/k^2 for rectangular (~20% discrepancy)</a:t>
            </a:r>
          </a:p>
          <a:p>
            <a:pPr lvl="1"/>
            <a:r>
              <a:rPr lang="en-US" sz="1600" dirty="0" smtClean="0"/>
              <a:t>Differences probably differ on various coils</a:t>
            </a:r>
          </a:p>
          <a:p>
            <a:r>
              <a:rPr lang="en-US" sz="1800" dirty="0" smtClean="0"/>
              <a:t>Mutual inductance matrix (on which flux-conserving post-disruption current shifts are based) also differs depending on the plasma model</a:t>
            </a:r>
          </a:p>
          <a:p>
            <a:pPr lvl="1"/>
            <a:r>
              <a:rPr lang="en-US" sz="1600" dirty="0" smtClean="0"/>
              <a:t>Comparison of current shifts due to 2MA disruption is as follows</a:t>
            </a:r>
          </a:p>
          <a:p>
            <a:pPr lvl="1"/>
            <a:endParaRPr lang="en-US" sz="1600" dirty="0"/>
          </a:p>
        </p:txBody>
      </p:sp>
      <p:pic>
        <p:nvPicPr>
          <p:cNvPr id="4" name="Picture 3" descr="dI_kA.jpg"/>
          <p:cNvPicPr>
            <a:picLocks noChangeAspect="1"/>
          </p:cNvPicPr>
          <p:nvPr/>
        </p:nvPicPr>
        <p:blipFill>
          <a:blip r:embed="rId2"/>
          <a:stretch>
            <a:fillRect/>
          </a:stretch>
        </p:blipFill>
        <p:spPr>
          <a:xfrm>
            <a:off x="2683933" y="4616058"/>
            <a:ext cx="2802468" cy="1996135"/>
          </a:xfrm>
          <a:prstGeom prst="rect">
            <a:avLst/>
          </a:prstGeom>
        </p:spPr>
      </p:pic>
      <p:sp>
        <p:nvSpPr>
          <p:cNvPr id="5" name="TextBox 4"/>
          <p:cNvSpPr txBox="1"/>
          <p:nvPr/>
        </p:nvSpPr>
        <p:spPr>
          <a:xfrm>
            <a:off x="6079067" y="5225822"/>
            <a:ext cx="2006642" cy="646331"/>
          </a:xfrm>
          <a:prstGeom prst="rect">
            <a:avLst/>
          </a:prstGeom>
          <a:solidFill>
            <a:srgbClr val="FFFF00"/>
          </a:solidFill>
        </p:spPr>
        <p:txBody>
          <a:bodyPr wrap="none" rtlCol="0">
            <a:spAutoFit/>
          </a:bodyPr>
          <a:lstStyle/>
          <a:p>
            <a:pPr algn="ctr"/>
            <a:r>
              <a:rPr lang="en-US" dirty="0" smtClean="0"/>
              <a:t>Large discrepancies</a:t>
            </a:r>
          </a:p>
          <a:p>
            <a:pPr algn="ctr"/>
            <a:r>
              <a:rPr lang="en-US" dirty="0"/>
              <a:t>a</a:t>
            </a:r>
            <a:r>
              <a:rPr lang="en-US" dirty="0" smtClean="0"/>
              <a:t>re noted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 Modeling (2)</a:t>
            </a:r>
            <a:endParaRPr lang="en-US" dirty="0"/>
          </a:p>
        </p:txBody>
      </p:sp>
      <p:sp>
        <p:nvSpPr>
          <p:cNvPr id="3" name="Content Placeholder 2"/>
          <p:cNvSpPr>
            <a:spLocks noGrp="1"/>
          </p:cNvSpPr>
          <p:nvPr>
            <p:ph idx="1"/>
          </p:nvPr>
        </p:nvSpPr>
        <p:spPr>
          <a:xfrm>
            <a:off x="457200" y="1346190"/>
            <a:ext cx="8229600" cy="4525963"/>
          </a:xfrm>
        </p:spPr>
        <p:txBody>
          <a:bodyPr>
            <a:normAutofit lnSpcReduction="10000"/>
          </a:bodyPr>
          <a:lstStyle/>
          <a:p>
            <a:r>
              <a:rPr lang="en-US" sz="2000" dirty="0" smtClean="0"/>
              <a:t>Comparison of results for three cases is recommended to guide choice of model and calculation of influence matrix and current shifts</a:t>
            </a:r>
          </a:p>
          <a:p>
            <a:endParaRPr lang="en-US" sz="1800" dirty="0" smtClean="0"/>
          </a:p>
          <a:p>
            <a:pPr lvl="2">
              <a:buFont typeface="+mj-lt"/>
              <a:buAutoNum type="arabicPeriod"/>
            </a:pPr>
            <a:r>
              <a:rPr lang="en-US" sz="1600" dirty="0" smtClean="0"/>
              <a:t>Circular model as used by R Hatcher</a:t>
            </a:r>
          </a:p>
          <a:p>
            <a:pPr lvl="2">
              <a:buFont typeface="+mj-lt"/>
              <a:buAutoNum type="arabicPeriod"/>
            </a:pPr>
            <a:r>
              <a:rPr lang="en-US" sz="1600" dirty="0" smtClean="0"/>
              <a:t>Rectangular model as used by R Woolley</a:t>
            </a:r>
          </a:p>
          <a:p>
            <a:pPr lvl="2">
              <a:buFont typeface="+mj-lt"/>
              <a:buAutoNum type="arabicPeriod"/>
            </a:pPr>
            <a:r>
              <a:rPr lang="en-US" sz="1600" dirty="0" smtClean="0"/>
              <a:t>Typical plasma </a:t>
            </a:r>
            <a:r>
              <a:rPr lang="en-US" sz="1600" dirty="0" err="1" smtClean="0"/>
              <a:t>equilibria</a:t>
            </a:r>
            <a:r>
              <a:rPr lang="en-US" sz="1600" dirty="0" smtClean="0"/>
              <a:t> from J Menard with non-uniform current density</a:t>
            </a:r>
            <a:endParaRPr lang="en-US" sz="2400" dirty="0" smtClean="0"/>
          </a:p>
          <a:p>
            <a:pPr lvl="2">
              <a:buFont typeface="+mj-lt"/>
              <a:buAutoNum type="arabicPeriod"/>
            </a:pPr>
            <a:endParaRPr lang="en-US" sz="1600" dirty="0" smtClean="0"/>
          </a:p>
          <a:p>
            <a:r>
              <a:rPr lang="en-US" sz="2000" dirty="0" smtClean="0"/>
              <a:t>Force influence matrices should probably be based on 3. above, but it would be interesting to understand how 1. and 2. compare to 3.</a:t>
            </a:r>
          </a:p>
          <a:p>
            <a:pPr lvl="1"/>
            <a:r>
              <a:rPr lang="en-US" sz="1600" dirty="0" smtClean="0"/>
              <a:t>Models 1. and 2. are easy to implement for various purposes, 3. is not</a:t>
            </a:r>
          </a:p>
          <a:p>
            <a:pPr lvl="1"/>
            <a:endParaRPr lang="en-US" sz="1600" dirty="0" smtClean="0"/>
          </a:p>
          <a:p>
            <a:r>
              <a:rPr lang="en-US" sz="2000" dirty="0" smtClean="0"/>
              <a:t>Same for mutual between plasma and each coil</a:t>
            </a:r>
          </a:p>
          <a:p>
            <a:endParaRPr lang="en-US" sz="2000" dirty="0" smtClean="0"/>
          </a:p>
          <a:p>
            <a:r>
              <a:rPr lang="en-US" sz="2000" dirty="0" smtClean="0"/>
              <a:t>The result from 3. probably falls between 1. and 2. because actual plasma current density is closer to 1. but plasma geometry is closer to 2. </a:t>
            </a:r>
          </a:p>
          <a:p>
            <a:endParaRPr lang="en-US" sz="2000" dirty="0" smtClean="0"/>
          </a:p>
          <a:p>
            <a:pPr lvl="1"/>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Shifts (1)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Flux-conserving calculation (developed by R. Woolley) can be used to estimate current shifts</a:t>
            </a:r>
          </a:p>
          <a:p>
            <a:pPr lvl="1"/>
            <a:r>
              <a:rPr lang="en-US" dirty="0" smtClean="0"/>
              <a:t>Conservative because it ignores energy dissipation in passive structures and coils as flux disappearing from plasma is replaced by flux from coils with shifted </a:t>
            </a:r>
            <a:r>
              <a:rPr lang="en-US" dirty="0" smtClean="0"/>
              <a:t>currents</a:t>
            </a:r>
          </a:p>
          <a:p>
            <a:pPr lvl="1"/>
            <a:r>
              <a:rPr lang="en-US" dirty="0" smtClean="0"/>
              <a:t>Difference between flux-conservation vs. complex behavior should be investigated and understood</a:t>
            </a:r>
            <a:endParaRPr lang="en-US" dirty="0" smtClean="0"/>
          </a:p>
          <a:p>
            <a:r>
              <a:rPr lang="en-US" dirty="0" smtClean="0"/>
              <a:t>Calculation is based on mutual inductance matrix </a:t>
            </a:r>
          </a:p>
          <a:p>
            <a:pPr lvl="1"/>
            <a:r>
              <a:rPr lang="en-US" dirty="0" smtClean="0"/>
              <a:t>However, mutual inductance matrix depends on which coil circuits are active</a:t>
            </a:r>
          </a:p>
          <a:p>
            <a:pPr lvl="1"/>
            <a:r>
              <a:rPr lang="en-US" dirty="0" smtClean="0"/>
              <a:t>Some coil circuits are often left open when not needed for plasma shaping</a:t>
            </a:r>
          </a:p>
          <a:p>
            <a:pPr lvl="2"/>
            <a:r>
              <a:rPr lang="en-US" dirty="0" smtClean="0"/>
              <a:t>PF4, PF1bU/L, PF1cU/L</a:t>
            </a:r>
          </a:p>
          <a:p>
            <a:pPr lvl="1"/>
            <a:r>
              <a:rPr lang="en-US" dirty="0" smtClean="0"/>
              <a:t>How to deal with mutual inductance matrix which may vary depending on experiment underway?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Shifts (2)</a:t>
            </a:r>
            <a:endParaRPr lang="en-US" dirty="0"/>
          </a:p>
        </p:txBody>
      </p:sp>
      <p:sp>
        <p:nvSpPr>
          <p:cNvPr id="3" name="Content Placeholder 2"/>
          <p:cNvSpPr>
            <a:spLocks noGrp="1"/>
          </p:cNvSpPr>
          <p:nvPr>
            <p:ph idx="1"/>
          </p:nvPr>
        </p:nvSpPr>
        <p:spPr>
          <a:xfrm>
            <a:off x="483120" y="4468309"/>
            <a:ext cx="8229600" cy="1776981"/>
          </a:xfrm>
        </p:spPr>
        <p:txBody>
          <a:bodyPr>
            <a:noAutofit/>
          </a:bodyPr>
          <a:lstStyle/>
          <a:p>
            <a:r>
              <a:rPr lang="en-US" sz="1400" dirty="0" smtClean="0"/>
              <a:t>J. Menard’s 96 cases include some where PF4, PF1bU/L, PF1cU/L have zero current</a:t>
            </a:r>
          </a:p>
          <a:p>
            <a:r>
              <a:rPr lang="en-US" sz="1400" dirty="0" smtClean="0"/>
              <a:t>In practice, zero current is achieved by configuring for open circuit conditions</a:t>
            </a:r>
          </a:p>
          <a:p>
            <a:pPr lvl="1"/>
            <a:r>
              <a:rPr lang="en-US" sz="1200" dirty="0" smtClean="0"/>
              <a:t>Using bus links in the “Safety Disconnect Switches” (SDS)</a:t>
            </a:r>
          </a:p>
          <a:p>
            <a:pPr lvl="1"/>
            <a:r>
              <a:rPr lang="en-US" sz="1200" dirty="0" smtClean="0"/>
              <a:t>Leaving the SDS line switches in the open position</a:t>
            </a:r>
          </a:p>
          <a:p>
            <a:r>
              <a:rPr lang="en-US" sz="1400" dirty="0" smtClean="0"/>
              <a:t>Zero current is not reliably achieved with circuit closed and power supply feedback control set to a zero reference</a:t>
            </a:r>
          </a:p>
          <a:p>
            <a:pPr lvl="1"/>
            <a:r>
              <a:rPr lang="en-US" sz="1200" dirty="0" smtClean="0"/>
              <a:t>Induced voltages can transiently overpower the power supply</a:t>
            </a:r>
          </a:p>
          <a:p>
            <a:r>
              <a:rPr lang="en-US" sz="1400" dirty="0" smtClean="0"/>
              <a:t>If zero current operation is attempted with closed circuit then mutual inductance matrix is preserved</a:t>
            </a:r>
          </a:p>
          <a:p>
            <a:r>
              <a:rPr lang="en-US" sz="1400" dirty="0" smtClean="0"/>
              <a:t>Current shifts are less if inductance matrix is preserved</a:t>
            </a:r>
            <a:endParaRPr lang="en-US" sz="1400" dirty="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59276" y="1260128"/>
            <a:ext cx="8425448" cy="31352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Shifts (3)</a:t>
            </a:r>
            <a:endParaRPr lang="en-US" dirty="0"/>
          </a:p>
        </p:txBody>
      </p:sp>
      <p:sp>
        <p:nvSpPr>
          <p:cNvPr id="3" name="Content Placeholder 2"/>
          <p:cNvSpPr>
            <a:spLocks noGrp="1"/>
          </p:cNvSpPr>
          <p:nvPr>
            <p:ph idx="1"/>
          </p:nvPr>
        </p:nvSpPr>
        <p:spPr>
          <a:xfrm>
            <a:off x="483120" y="1652019"/>
            <a:ext cx="8229600" cy="1776981"/>
          </a:xfrm>
        </p:spPr>
        <p:txBody>
          <a:bodyPr>
            <a:noAutofit/>
          </a:bodyPr>
          <a:lstStyle/>
          <a:p>
            <a:r>
              <a:rPr lang="en-US" sz="2400" dirty="0" smtClean="0"/>
              <a:t>Inconvenient to use different set of current shifts for each combo of PF4, PF1bU/L and PF1cU/L for 96 cases in DP spreadsheet</a:t>
            </a:r>
          </a:p>
          <a:p>
            <a:r>
              <a:rPr lang="en-US" sz="2400" dirty="0" smtClean="0"/>
              <a:t>Alternate method is used and is conservative</a:t>
            </a:r>
          </a:p>
          <a:p>
            <a:pPr lvl="1"/>
            <a:r>
              <a:rPr lang="en-US" sz="1600" dirty="0" smtClean="0"/>
              <a:t>Compute worst case current shift for each coil based on all combos of PF4, PF1bU/L, PF1cU/L open and use that value for all 96 cases (based on 2MA disruption)</a:t>
            </a:r>
          </a:p>
        </p:txBody>
      </p:sp>
      <p:sp>
        <p:nvSpPr>
          <p:cNvPr id="6" name="TextBox 5"/>
          <p:cNvSpPr txBox="1"/>
          <p:nvPr/>
        </p:nvSpPr>
        <p:spPr>
          <a:xfrm>
            <a:off x="1061787" y="6148711"/>
            <a:ext cx="1851789" cy="369332"/>
          </a:xfrm>
          <a:prstGeom prst="rect">
            <a:avLst/>
          </a:prstGeom>
          <a:solidFill>
            <a:srgbClr val="FFFF00"/>
          </a:solidFill>
        </p:spPr>
        <p:txBody>
          <a:bodyPr wrap="none" rtlCol="0">
            <a:spAutoFit/>
          </a:bodyPr>
          <a:lstStyle/>
          <a:p>
            <a:r>
              <a:rPr lang="en-US" dirty="0" smtClean="0"/>
              <a:t>Worst case values</a:t>
            </a:r>
            <a:endParaRPr lang="en-US" dirty="0"/>
          </a:p>
        </p:txBody>
      </p:sp>
      <p:cxnSp>
        <p:nvCxnSpPr>
          <p:cNvPr id="8" name="Straight Arrow Connector 7"/>
          <p:cNvCxnSpPr/>
          <p:nvPr/>
        </p:nvCxnSpPr>
        <p:spPr>
          <a:xfrm rot="5400000" flipH="1" flipV="1">
            <a:off x="1831440" y="5992469"/>
            <a:ext cx="307231" cy="525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87398" y="3961834"/>
            <a:ext cx="7721600" cy="18203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Shifts (4)</a:t>
            </a:r>
            <a:endParaRPr lang="en-US" dirty="0"/>
          </a:p>
        </p:txBody>
      </p:sp>
      <p:sp>
        <p:nvSpPr>
          <p:cNvPr id="3" name="Content Placeholder 2"/>
          <p:cNvSpPr>
            <a:spLocks noGrp="1"/>
          </p:cNvSpPr>
          <p:nvPr>
            <p:ph idx="1"/>
          </p:nvPr>
        </p:nvSpPr>
        <p:spPr>
          <a:xfrm>
            <a:off x="483120" y="1652019"/>
            <a:ext cx="8229600" cy="1776981"/>
          </a:xfrm>
        </p:spPr>
        <p:txBody>
          <a:bodyPr>
            <a:noAutofit/>
          </a:bodyPr>
          <a:lstStyle/>
          <a:p>
            <a:r>
              <a:rPr lang="en-US" sz="2400" dirty="0" smtClean="0"/>
              <a:t>Various DCPS options exist to deal with open circuited coils </a:t>
            </a:r>
          </a:p>
          <a:p>
            <a:pPr lvl="1"/>
            <a:r>
              <a:rPr lang="en-US" sz="2000" dirty="0" smtClean="0"/>
              <a:t>Use worst case values per DP spreadsheet method</a:t>
            </a:r>
          </a:p>
          <a:p>
            <a:pPr lvl="1"/>
            <a:r>
              <a:rPr lang="en-US" sz="2000" dirty="0" smtClean="0"/>
              <a:t>Monitor SDS link and switch positions</a:t>
            </a:r>
          </a:p>
          <a:p>
            <a:pPr lvl="1"/>
            <a:endParaRPr lang="en-US" sz="2000" dirty="0" smtClean="0"/>
          </a:p>
          <a:p>
            <a:r>
              <a:rPr lang="en-US" sz="2400" dirty="0" smtClean="0"/>
              <a:t>Nuances</a:t>
            </a:r>
          </a:p>
          <a:p>
            <a:pPr lvl="1"/>
            <a:r>
              <a:rPr lang="en-US" sz="1800" dirty="0" err="1" smtClean="0"/>
              <a:t>Uni</a:t>
            </a:r>
            <a:r>
              <a:rPr lang="en-US" sz="1800" dirty="0" smtClean="0"/>
              <a:t>-polar circuits (PF1b, PF1c, PF4, and PF5) can effectively transition from closed to open when induction tries to drive current backwards through </a:t>
            </a:r>
            <a:r>
              <a:rPr lang="en-US" sz="1800" dirty="0" err="1" smtClean="0"/>
              <a:t>thyristors</a:t>
            </a:r>
            <a:endParaRPr lang="en-US" sz="1800" dirty="0" smtClean="0"/>
          </a:p>
          <a:p>
            <a:pPr lvl="1"/>
            <a:r>
              <a:rPr lang="en-US" sz="1800" dirty="0" smtClean="0"/>
              <a:t>If SDS monitoring is not used then may need to prohibit plasma operations when circuits other than PF1b, PF1c, and PF4 are open. Such situations would be highly unusual and in most cases impossible.</a:t>
            </a:r>
          </a:p>
          <a:p>
            <a:pPr lvl="1"/>
            <a:r>
              <a:rPr lang="en-US" sz="1800" dirty="0" smtClean="0"/>
              <a:t>Perhaps DCPS could (conservatively) modify mutual matrix (exclude appropriate row and column) in real time whenever a coil current is zero (which could be due to open circuit or happenstance with closed circuit)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DP Findings (1)</a:t>
            </a:r>
            <a:endParaRPr lang="en-US" dirty="0"/>
          </a:p>
        </p:txBody>
      </p:sp>
      <p:pic>
        <p:nvPicPr>
          <p:cNvPr id="4" name="Picture 3" descr="Fz_Various_Cases.jpg"/>
          <p:cNvPicPr>
            <a:picLocks noChangeAspect="1"/>
          </p:cNvPicPr>
          <p:nvPr/>
        </p:nvPicPr>
        <p:blipFill>
          <a:blip r:embed="rId2"/>
          <a:stretch>
            <a:fillRect/>
          </a:stretch>
        </p:blipFill>
        <p:spPr>
          <a:xfrm>
            <a:off x="410700" y="1408252"/>
            <a:ext cx="8460921" cy="4400618"/>
          </a:xfrm>
          <a:prstGeom prst="rect">
            <a:avLst/>
          </a:prstGeom>
        </p:spPr>
      </p:pic>
      <p:cxnSp>
        <p:nvCxnSpPr>
          <p:cNvPr id="7" name="Straight Arrow Connector 6"/>
          <p:cNvCxnSpPr/>
          <p:nvPr/>
        </p:nvCxnSpPr>
        <p:spPr>
          <a:xfrm rot="16200000" flipV="1">
            <a:off x="1067916" y="4696791"/>
            <a:ext cx="884580" cy="2374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6200000" flipV="1">
            <a:off x="4706743" y="4830418"/>
            <a:ext cx="797337" cy="2098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H="1">
            <a:off x="3312505" y="2583623"/>
            <a:ext cx="739910" cy="144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H="1">
            <a:off x="3747618" y="2485336"/>
            <a:ext cx="739910" cy="144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V="1">
            <a:off x="4208684" y="4941958"/>
            <a:ext cx="739913" cy="19657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6200000" flipH="1">
            <a:off x="6948018" y="2736022"/>
            <a:ext cx="739910" cy="144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529070" y="5944468"/>
            <a:ext cx="5806022" cy="369332"/>
          </a:xfrm>
          <a:prstGeom prst="rect">
            <a:avLst/>
          </a:prstGeom>
          <a:noFill/>
        </p:spPr>
        <p:txBody>
          <a:bodyPr wrap="none" rtlCol="0">
            <a:spAutoFit/>
          </a:bodyPr>
          <a:lstStyle/>
          <a:p>
            <a:r>
              <a:rPr lang="en-US" dirty="0" smtClean="0"/>
              <a:t>New results will dominate over prior criteria in several cases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TotalTime>
  <Words>1036</Words>
  <Application>Microsoft Macintosh PowerPoint</Application>
  <PresentationFormat>On-screen Show (4:3)</PresentationFormat>
  <Paragraphs>90</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Proposed Update to Force Calculation Method in DP Spreadsheet</vt:lpstr>
      <vt:lpstr>Introduction</vt:lpstr>
      <vt:lpstr>Plasma Modeling (1)</vt:lpstr>
      <vt:lpstr>Plasma Modeling (2)</vt:lpstr>
      <vt:lpstr>Current Shifts (1)</vt:lpstr>
      <vt:lpstr>Current Shifts (2)</vt:lpstr>
      <vt:lpstr>Current Shifts (3)</vt:lpstr>
      <vt:lpstr>Current Shifts (4)</vt:lpstr>
      <vt:lpstr>Preliminary DP Findings (1)</vt:lpstr>
      <vt:lpstr>Preliminary DP Findings (2)</vt:lpstr>
      <vt:lpstr>DP Spreadsheet Revision</vt:lpstr>
      <vt:lpstr>Summary/Conclusions</vt:lpstr>
    </vt:vector>
  </TitlesOfParts>
  <Company>Princeton Plasma Physics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Update to Force Calculation Method in DP Spreadsheet</dc:title>
  <dc:creator>Charles Neumeyer</dc:creator>
  <cp:lastModifiedBy>Charles Neumeyer</cp:lastModifiedBy>
  <cp:revision>12</cp:revision>
  <dcterms:created xsi:type="dcterms:W3CDTF">2011-01-13T19:12:32Z</dcterms:created>
  <dcterms:modified xsi:type="dcterms:W3CDTF">2011-01-13T19:26:52Z</dcterms:modified>
</cp:coreProperties>
</file>