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4"/>
  </p:notesMasterIdLst>
  <p:handoutMasterIdLst>
    <p:handoutMasterId r:id="rId35"/>
  </p:handoutMasterIdLst>
  <p:sldIdLst>
    <p:sldId id="317" r:id="rId2"/>
    <p:sldId id="294" r:id="rId3"/>
    <p:sldId id="361" r:id="rId4"/>
    <p:sldId id="362" r:id="rId5"/>
    <p:sldId id="363" r:id="rId6"/>
    <p:sldId id="364" r:id="rId7"/>
    <p:sldId id="365" r:id="rId8"/>
    <p:sldId id="372" r:id="rId9"/>
    <p:sldId id="373" r:id="rId10"/>
    <p:sldId id="374" r:id="rId11"/>
    <p:sldId id="375" r:id="rId12"/>
    <p:sldId id="376" r:id="rId13"/>
    <p:sldId id="357" r:id="rId14"/>
    <p:sldId id="358" r:id="rId15"/>
    <p:sldId id="359" r:id="rId16"/>
    <p:sldId id="360" r:id="rId17"/>
    <p:sldId id="347" r:id="rId18"/>
    <p:sldId id="348" r:id="rId19"/>
    <p:sldId id="350" r:id="rId20"/>
    <p:sldId id="352" r:id="rId21"/>
    <p:sldId id="349" r:id="rId22"/>
    <p:sldId id="351" r:id="rId23"/>
    <p:sldId id="353" r:id="rId24"/>
    <p:sldId id="356" r:id="rId25"/>
    <p:sldId id="354" r:id="rId26"/>
    <p:sldId id="355" r:id="rId27"/>
    <p:sldId id="366" r:id="rId28"/>
    <p:sldId id="367" r:id="rId29"/>
    <p:sldId id="368" r:id="rId30"/>
    <p:sldId id="369" r:id="rId31"/>
    <p:sldId id="370" r:id="rId32"/>
    <p:sldId id="371" r:id="rId33"/>
  </p:sldIdLst>
  <p:sldSz cx="9144000" cy="6858000" type="letter"/>
  <p:notesSz cx="6881813" cy="9296400"/>
  <p:defaultTextStyle>
    <a:defPPr>
      <a:defRPr lang="en-US"/>
    </a:defPPr>
    <a:lvl1pPr algn="l"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sz="1200" b="1" kern="1200">
        <a:solidFill>
          <a:schemeClr val="tx1"/>
        </a:solidFill>
        <a:latin typeface="Arial" charset="0"/>
        <a:ea typeface="+mn-ea"/>
        <a:cs typeface="+mn-cs"/>
      </a:defRPr>
    </a:lvl2pPr>
    <a:lvl3pPr marL="914400" algn="l" rtl="0" fontAlgn="base">
      <a:spcBef>
        <a:spcPct val="0"/>
      </a:spcBef>
      <a:spcAft>
        <a:spcPct val="0"/>
      </a:spcAft>
      <a:defRPr sz="1200" b="1" kern="1200">
        <a:solidFill>
          <a:schemeClr val="tx1"/>
        </a:solidFill>
        <a:latin typeface="Arial" charset="0"/>
        <a:ea typeface="+mn-ea"/>
        <a:cs typeface="+mn-cs"/>
      </a:defRPr>
    </a:lvl3pPr>
    <a:lvl4pPr marL="1371600" algn="l" rtl="0" fontAlgn="base">
      <a:spcBef>
        <a:spcPct val="0"/>
      </a:spcBef>
      <a:spcAft>
        <a:spcPct val="0"/>
      </a:spcAft>
      <a:defRPr sz="1200" b="1" kern="1200">
        <a:solidFill>
          <a:schemeClr val="tx1"/>
        </a:solidFill>
        <a:latin typeface="Arial" charset="0"/>
        <a:ea typeface="+mn-ea"/>
        <a:cs typeface="+mn-cs"/>
      </a:defRPr>
    </a:lvl4pPr>
    <a:lvl5pPr marL="1828800" algn="l" rtl="0" fontAlgn="base">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99"/>
    <a:srgbClr val="C0C0C0"/>
    <a:srgbClr val="777777"/>
    <a:srgbClr val="808080"/>
    <a:srgbClr val="009900"/>
    <a:srgbClr val="00FF00"/>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236" autoAdjust="0"/>
    <p:restoredTop sz="94660" autoAdjust="0"/>
  </p:normalViewPr>
  <p:slideViewPr>
    <p:cSldViewPr snapToGrid="0">
      <p:cViewPr>
        <p:scale>
          <a:sx n="100" d="100"/>
          <a:sy n="100" d="100"/>
        </p:scale>
        <p:origin x="-1770" y="-492"/>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9" d="100"/>
          <a:sy n="79" d="100"/>
        </p:scale>
        <p:origin x="-1992" y="-84"/>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Common\Local%20Settings\Temporary%20Internet%20Files\Content.IE5\63P2R7BW\NSTX_Labor_Matl_SC%2520%25283%2529%5b1%5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4187725631768953"/>
          <c:y val="0.19736873806399396"/>
          <c:w val="0.33393501805054182"/>
          <c:h val="0.60855360903064759"/>
        </c:manualLayout>
      </c:layout>
      <c:pieChart>
        <c:varyColors val="1"/>
        <c:ser>
          <c:idx val="0"/>
          <c:order val="0"/>
          <c:spPr>
            <a:solidFill>
              <a:srgbClr val="9999FF"/>
            </a:solidFill>
            <a:ln w="12700">
              <a:solidFill>
                <a:srgbClr val="000000"/>
              </a:solidFill>
              <a:prstDash val="solid"/>
            </a:ln>
          </c:spPr>
          <c:dPt>
            <c:idx val="1"/>
            <c:spPr>
              <a:solidFill>
                <a:srgbClr val="993366"/>
              </a:solidFill>
              <a:ln w="12700">
                <a:solidFill>
                  <a:srgbClr val="000000"/>
                </a:solidFill>
                <a:prstDash val="solid"/>
              </a:ln>
            </c:spPr>
          </c:dPt>
          <c:dPt>
            <c:idx val="2"/>
            <c:spPr>
              <a:solidFill>
                <a:srgbClr val="FFFFCC"/>
              </a:solidFill>
              <a:ln w="12700">
                <a:solidFill>
                  <a:srgbClr val="000000"/>
                </a:solidFill>
                <a:prstDash val="solid"/>
              </a:ln>
            </c:spPr>
          </c:dPt>
          <c:dLbls>
            <c:numFmt formatCode="0%" sourceLinked="0"/>
            <c:spPr>
              <a:noFill/>
              <a:ln w="25400">
                <a:noFill/>
              </a:ln>
            </c:spPr>
            <c:txPr>
              <a:bodyPr/>
              <a:lstStyle/>
              <a:p>
                <a:pPr>
                  <a:defRPr sz="1000" b="0" i="0" u="none" strike="noStrike" baseline="0">
                    <a:solidFill>
                      <a:srgbClr val="000000"/>
                    </a:solidFill>
                    <a:latin typeface="Arial"/>
                    <a:ea typeface="Arial"/>
                    <a:cs typeface="Arial"/>
                  </a:defRPr>
                </a:pPr>
                <a:endParaRPr lang="en-US"/>
              </a:p>
            </c:txPr>
            <c:showPercent val="1"/>
            <c:showLeaderLines val="1"/>
          </c:dLbls>
          <c:cat>
            <c:strRef>
              <c:f>Summary!$B$11:$B$13</c:f>
              <c:strCache>
                <c:ptCount val="3"/>
                <c:pt idx="0">
                  <c:v>Labor</c:v>
                </c:pt>
                <c:pt idx="1">
                  <c:v>Material</c:v>
                </c:pt>
                <c:pt idx="2">
                  <c:v>Sub-Contract</c:v>
                </c:pt>
              </c:strCache>
            </c:strRef>
          </c:cat>
          <c:val>
            <c:numRef>
              <c:f>Summary!$C$11:$C$13</c:f>
              <c:numCache>
                <c:formatCode>"$"#,##0</c:formatCode>
                <c:ptCount val="3"/>
                <c:pt idx="0">
                  <c:v>54373.69999999999</c:v>
                </c:pt>
                <c:pt idx="1">
                  <c:v>7299.1000000000113</c:v>
                </c:pt>
                <c:pt idx="2">
                  <c:v>8581.1999999999862</c:v>
                </c:pt>
              </c:numCache>
            </c:numRef>
          </c:val>
        </c:ser>
        <c:dLbls>
          <c:showPercent val="1"/>
        </c:dLbls>
        <c:firstSliceAng val="0"/>
      </c:pieChart>
      <c:spPr>
        <a:noFill/>
        <a:ln w="25400">
          <a:noFill/>
        </a:ln>
      </c:spPr>
    </c:plotArea>
    <c:legend>
      <c:legendPos val="r"/>
      <c:layout>
        <c:manualLayout>
          <c:xMode val="edge"/>
          <c:yMode val="edge"/>
          <c:x val="0.81227436823104648"/>
          <c:y val="0.39802695509572183"/>
          <c:w val="0.17328519855595695"/>
          <c:h val="0.21052665393492678"/>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zero"/>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7675"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eaLnBrk="0" hangingPunct="0">
              <a:defRPr sz="1800" b="0">
                <a:latin typeface="Times New Roman" pitchFamily="18" charset="0"/>
              </a:defRPr>
            </a:lvl1pPr>
          </a:lstStyle>
          <a:p>
            <a:pPr>
              <a:defRPr/>
            </a:pPr>
            <a:endParaRPr lang="en-US"/>
          </a:p>
        </p:txBody>
      </p:sp>
      <p:sp>
        <p:nvSpPr>
          <p:cNvPr id="7171" name="Rectangle 3"/>
          <p:cNvSpPr>
            <a:spLocks noGrp="1" noChangeArrowheads="1"/>
          </p:cNvSpPr>
          <p:nvPr>
            <p:ph type="dt" sz="quarter" idx="1"/>
          </p:nvPr>
        </p:nvSpPr>
        <p:spPr bwMode="auto">
          <a:xfrm>
            <a:off x="3894138" y="0"/>
            <a:ext cx="2987675"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eaLnBrk="0" hangingPunct="0">
              <a:defRPr sz="1800" b="0">
                <a:latin typeface="Times New Roman" pitchFamily="18" charset="0"/>
              </a:defRPr>
            </a:lvl1pPr>
          </a:lstStyle>
          <a:p>
            <a:pPr>
              <a:defRPr/>
            </a:pPr>
            <a:endParaRPr lang="en-US"/>
          </a:p>
        </p:txBody>
      </p:sp>
      <p:sp>
        <p:nvSpPr>
          <p:cNvPr id="7172" name="Rectangle 4"/>
          <p:cNvSpPr>
            <a:spLocks noGrp="1" noChangeArrowheads="1"/>
          </p:cNvSpPr>
          <p:nvPr>
            <p:ph type="ftr" sz="quarter" idx="2"/>
          </p:nvPr>
        </p:nvSpPr>
        <p:spPr bwMode="auto">
          <a:xfrm>
            <a:off x="0" y="8845550"/>
            <a:ext cx="2987675"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eaLnBrk="0" hangingPunct="0">
              <a:defRPr sz="1800" b="0">
                <a:latin typeface="Times New Roman" pitchFamily="18" charset="0"/>
              </a:defRPr>
            </a:lvl1pPr>
          </a:lstStyle>
          <a:p>
            <a:pPr>
              <a:defRPr/>
            </a:pPr>
            <a:endParaRPr lang="en-US"/>
          </a:p>
        </p:txBody>
      </p:sp>
      <p:sp>
        <p:nvSpPr>
          <p:cNvPr id="7173" name="Rectangle 5"/>
          <p:cNvSpPr>
            <a:spLocks noGrp="1" noChangeArrowheads="1"/>
          </p:cNvSpPr>
          <p:nvPr>
            <p:ph type="sldNum" sz="quarter" idx="3"/>
          </p:nvPr>
        </p:nvSpPr>
        <p:spPr bwMode="auto">
          <a:xfrm>
            <a:off x="3894138" y="8845550"/>
            <a:ext cx="2987675"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eaLnBrk="0" hangingPunct="0">
              <a:defRPr sz="1800" b="0">
                <a:latin typeface="Times New Roman" pitchFamily="18" charset="0"/>
              </a:defRPr>
            </a:lvl1pPr>
          </a:lstStyle>
          <a:p>
            <a:pPr>
              <a:defRPr/>
            </a:pPr>
            <a:fld id="{B50AFE45-8E77-4C96-921C-E4F95DA1E64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7675"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eaLnBrk="0" hangingPunct="0">
              <a:defRPr sz="1800" b="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94138" y="0"/>
            <a:ext cx="2987675"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eaLnBrk="0" hangingPunct="0">
              <a:defRPr sz="1800" b="0">
                <a:latin typeface="Times New Roman" pitchFamily="18"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16013" y="7096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8050" y="4422775"/>
            <a:ext cx="5065713" cy="4164013"/>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5550"/>
            <a:ext cx="2987675"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eaLnBrk="0" hangingPunct="0">
              <a:defRPr sz="1800" b="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94138" y="8845550"/>
            <a:ext cx="2987675"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eaLnBrk="0" hangingPunct="0">
              <a:defRPr sz="1800" b="0">
                <a:latin typeface="Times New Roman" pitchFamily="18" charset="0"/>
              </a:defRPr>
            </a:lvl1pPr>
          </a:lstStyle>
          <a:p>
            <a:pPr>
              <a:defRPr/>
            </a:pPr>
            <a:fld id="{B54CC951-48CE-4F0A-A23D-DB37A6C5B8D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p:spPr>
        <p:txBody>
          <a:bodyPr/>
          <a:lstStyle/>
          <a:p>
            <a:fld id="{DFDEF826-7BC9-476E-B148-CAD65FD3BCC0}" type="slidenum">
              <a:rPr lang="en-US" smtClean="0"/>
              <a:pPr/>
              <a:t>1</a:t>
            </a:fld>
            <a:endParaRPr lang="en-US" smtClean="0"/>
          </a:p>
        </p:txBody>
      </p:sp>
      <p:sp>
        <p:nvSpPr>
          <p:cNvPr id="7170" name="Rectangle 2"/>
          <p:cNvSpPr>
            <a:spLocks noGrp="1" noRot="1" noChangeAspect="1" noChangeArrowheads="1" noTextEdit="1"/>
          </p:cNvSpPr>
          <p:nvPr>
            <p:ph type="sldImg"/>
          </p:nvPr>
        </p:nvSpPr>
        <p:spPr>
          <a:xfrm>
            <a:off x="1116013" y="696913"/>
            <a:ext cx="4648200" cy="3486150"/>
          </a:xfrm>
          <a:ln/>
        </p:spPr>
      </p:sp>
      <p:sp>
        <p:nvSpPr>
          <p:cNvPr id="7171" name="Rectangle 3"/>
          <p:cNvSpPr>
            <a:spLocks noGrp="1" noChangeArrowheads="1"/>
          </p:cNvSpPr>
          <p:nvPr>
            <p:ph type="body" idx="1"/>
          </p:nvPr>
        </p:nvSpPr>
        <p:spPr>
          <a:xfrm>
            <a:off x="688975" y="4416425"/>
            <a:ext cx="5505450" cy="4183063"/>
          </a:xfrm>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63A391EB-E9B2-4F27-8DBB-58EA4F414A68}" type="slidenum">
              <a:rPr lang="en-US" smtClean="0"/>
              <a:pPr/>
              <a:t>10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9459" name="Slide Number Placeholder 3"/>
          <p:cNvSpPr>
            <a:spLocks noGrp="1"/>
          </p:cNvSpPr>
          <p:nvPr>
            <p:ph type="sldNum" sz="quarter" idx="5"/>
          </p:nvPr>
        </p:nvSpPr>
        <p:spPr>
          <a:noFill/>
        </p:spPr>
        <p:txBody>
          <a:bodyPr/>
          <a:lstStyle/>
          <a:p>
            <a:fld id="{03AF8C2B-FE59-4B42-9896-36B699186E22}"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gn="ctr" eaLnBrk="0" hangingPunct="0">
              <a:lnSpc>
                <a:spcPct val="85000"/>
              </a:lnSpc>
              <a:defRPr/>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Slide Number Placeholder 3"/>
          <p:cNvSpPr>
            <a:spLocks noGrp="1"/>
          </p:cNvSpPr>
          <p:nvPr>
            <p:ph type="sldNum" sz="quarter" idx="10"/>
          </p:nvPr>
        </p:nvSpPr>
        <p:spPr/>
        <p:txBody>
          <a:bodyPr/>
          <a:lstStyle>
            <a:lvl1pPr>
              <a:defRPr/>
            </a:lvl1pPr>
          </a:lstStyle>
          <a:p>
            <a:pPr>
              <a:defRPr/>
            </a:pPr>
            <a:fld id="{9A94A8CA-3D28-4371-93A9-00D206AFD3A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gn="ctr" eaLnBrk="0" hangingPunct="0">
              <a:lnSpc>
                <a:spcPct val="85000"/>
              </a:lnSpc>
              <a:defRPr/>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10"/>
          </p:nvPr>
        </p:nvSpPr>
        <p:spPr/>
        <p:txBody>
          <a:bodyPr/>
          <a:lstStyle>
            <a:lvl1pPr>
              <a:defRPr/>
            </a:lvl1pPr>
          </a:lstStyle>
          <a:p>
            <a:pPr>
              <a:defRPr/>
            </a:pPr>
            <a:fld id="{E451855D-1FDF-4128-B6E7-AE58C42F02F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19059A9-6A51-4545-A0EC-0FC9B30F464F}" type="slidenum">
              <a:rPr lang="en-US"/>
              <a:pPr>
                <a:defRPr/>
              </a:pPr>
              <a:t>‹#›</a:t>
            </a:fld>
            <a:endParaRPr lang="en-US" dirty="0"/>
          </a:p>
        </p:txBody>
      </p:sp>
      <p:sp>
        <p:nvSpPr>
          <p:cNvPr id="207877" name="Rectangle 5"/>
          <p:cNvSpPr>
            <a:spLocks noChangeArrowheads="1"/>
          </p:cNvSpPr>
          <p:nvPr userDrawn="1"/>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algn="ctr" defTabSz="866775" eaLnBrk="0" hangingPunct="0">
              <a:lnSpc>
                <a:spcPct val="85000"/>
              </a:lnSpc>
              <a:defRPr/>
            </a:pPr>
            <a:endParaRPr lang="en-US" sz="2200" i="1" dirty="0">
              <a:effectLst>
                <a:outerShdw blurRad="38100" dist="38100" dir="2700000" algn="tl">
                  <a:srgbClr val="FFFFFF"/>
                </a:outerShdw>
              </a:effectLst>
              <a:latin typeface="Book Antiqua" pitchFamily="18" charset="0"/>
            </a:endParaRPr>
          </a:p>
        </p:txBody>
      </p:sp>
      <p:pic>
        <p:nvPicPr>
          <p:cNvPr id="1030" name="Picture 6" descr="New_DOE_Logo_Color_042808"/>
          <p:cNvPicPr>
            <a:picLocks noChangeAspect="1" noChangeArrowheads="1"/>
          </p:cNvPicPr>
          <p:nvPr userDrawn="1"/>
        </p:nvPicPr>
        <p:blipFill>
          <a:blip r:embed="rId4"/>
          <a:srcRect/>
          <a:stretch>
            <a:fillRect/>
          </a:stretch>
        </p:blipFill>
        <p:spPr bwMode="auto">
          <a:xfrm>
            <a:off x="161925" y="171450"/>
            <a:ext cx="2563813" cy="646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chart" Target="../charts/char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36550" y="1068388"/>
            <a:ext cx="8499475" cy="4270375"/>
          </a:xfrm>
          <a:prstGeom prst="rect">
            <a:avLst/>
          </a:prstGeom>
          <a:noFill/>
          <a:ln w="9525" algn="ctr">
            <a:noFill/>
            <a:miter lim="800000"/>
            <a:headEnd/>
            <a:tailEnd/>
          </a:ln>
        </p:spPr>
        <p:txBody>
          <a:bodyPr anchor="ctr"/>
          <a:lstStyle/>
          <a:p>
            <a:pPr algn="ctr" eaLnBrk="0" hangingPunct="0"/>
            <a:r>
              <a:rPr lang="en-US" sz="3600">
                <a:solidFill>
                  <a:srgbClr val="000000"/>
                </a:solidFill>
                <a:latin typeface="Times New Roman" pitchFamily="18" charset="0"/>
                <a:cs typeface="Times New Roman" pitchFamily="18" charset="0"/>
              </a:rPr>
              <a:t>Closeout</a:t>
            </a:r>
          </a:p>
          <a:p>
            <a:pPr algn="ctr" eaLnBrk="0" hangingPunct="0"/>
            <a:r>
              <a:rPr lang="en-US" sz="2400" b="0">
                <a:solidFill>
                  <a:srgbClr val="000000"/>
                </a:solidFill>
                <a:latin typeface="Times New Roman" pitchFamily="18" charset="0"/>
                <a:cs typeface="Times New Roman" pitchFamily="18" charset="0"/>
              </a:rPr>
              <a:t>of the</a:t>
            </a:r>
            <a:r>
              <a:rPr lang="en-US" sz="3600" b="0">
                <a:solidFill>
                  <a:srgbClr val="000000"/>
                </a:solidFill>
                <a:latin typeface="Times New Roman" pitchFamily="18" charset="0"/>
                <a:cs typeface="Times New Roman" pitchFamily="18" charset="0"/>
              </a:rPr>
              <a:t> </a:t>
            </a:r>
          </a:p>
          <a:p>
            <a:pPr algn="ctr" eaLnBrk="0" hangingPunct="0"/>
            <a:r>
              <a:rPr lang="en-US" sz="4000">
                <a:solidFill>
                  <a:schemeClr val="accent2"/>
                </a:solidFill>
                <a:latin typeface="Times New Roman" pitchFamily="18" charset="0"/>
                <a:cs typeface="Times New Roman" pitchFamily="18" charset="0"/>
              </a:rPr>
              <a:t>National Spherical Torus </a:t>
            </a:r>
          </a:p>
          <a:p>
            <a:pPr algn="ctr" eaLnBrk="0" hangingPunct="0"/>
            <a:r>
              <a:rPr lang="en-US" sz="4000">
                <a:solidFill>
                  <a:schemeClr val="accent2"/>
                </a:solidFill>
                <a:latin typeface="Times New Roman" pitchFamily="18" charset="0"/>
                <a:cs typeface="Times New Roman" pitchFamily="18" charset="0"/>
              </a:rPr>
              <a:t>Experiment (NSTX)</a:t>
            </a:r>
          </a:p>
          <a:p>
            <a:pPr algn="ctr" eaLnBrk="0" hangingPunct="0"/>
            <a:r>
              <a:rPr lang="en-US" sz="2400" b="0">
                <a:latin typeface="Times New Roman" pitchFamily="18" charset="0"/>
                <a:cs typeface="Times New Roman" pitchFamily="18" charset="0"/>
              </a:rPr>
              <a:t>at</a:t>
            </a:r>
          </a:p>
          <a:p>
            <a:pPr algn="ctr" eaLnBrk="0" hangingPunct="0">
              <a:spcBef>
                <a:spcPct val="20000"/>
              </a:spcBef>
              <a:buFont typeface="Wingdings" pitchFamily="2" charset="2"/>
              <a:buNone/>
            </a:pPr>
            <a:r>
              <a:rPr lang="en-US" sz="2800">
                <a:latin typeface="Times New Roman" pitchFamily="18" charset="0"/>
                <a:cs typeface="Times New Roman" pitchFamily="18" charset="0"/>
              </a:rPr>
              <a:t>Princeton Plasma Physics Laboratory</a:t>
            </a:r>
          </a:p>
          <a:p>
            <a:pPr algn="ctr" eaLnBrk="0" hangingPunct="0"/>
            <a:r>
              <a:rPr lang="en-US" sz="2800">
                <a:latin typeface="Times New Roman" pitchFamily="18" charset="0"/>
                <a:cs typeface="Times New Roman" pitchFamily="18" charset="0"/>
              </a:rPr>
              <a:t>December 16, 2009</a:t>
            </a:r>
            <a:endParaRPr lang="en-US" sz="2800" b="0">
              <a:solidFill>
                <a:srgbClr val="0033CC"/>
              </a:solidFill>
              <a:latin typeface="Times New Roman" pitchFamily="18" charset="0"/>
              <a:cs typeface="Times New Roman" pitchFamily="18" charset="0"/>
            </a:endParaRPr>
          </a:p>
        </p:txBody>
      </p:sp>
      <p:sp>
        <p:nvSpPr>
          <p:cNvPr id="208900" name="Rectangle 4"/>
          <p:cNvSpPr>
            <a:spLocks noGrp="1" noChangeArrowheads="1"/>
          </p:cNvSpPr>
          <p:nvPr>
            <p:ph type="subTitle" idx="1"/>
          </p:nvPr>
        </p:nvSpPr>
        <p:spPr>
          <a:xfrm>
            <a:off x="0" y="5280025"/>
            <a:ext cx="9086850" cy="1314450"/>
          </a:xfrm>
        </p:spPr>
        <p:txBody>
          <a:bodyPr lIns="82039" tIns="41020" rIns="82039" bIns="41020">
            <a:spAutoFit/>
          </a:bodyPr>
          <a:lstStyle/>
          <a:p>
            <a:pPr eaLnBrk="1" hangingPunct="1">
              <a:spcBef>
                <a:spcPts val="0"/>
              </a:spcBef>
              <a:defRPr/>
            </a:pPr>
            <a:r>
              <a:rPr lang="de-DE" dirty="0" smtClean="0">
                <a:latin typeface="Times New Roman" pitchFamily="18" charset="0"/>
                <a:cs typeface="Times New Roman" pitchFamily="18" charset="0"/>
              </a:rPr>
              <a:t>Daniel R. Lehman</a:t>
            </a:r>
          </a:p>
          <a:p>
            <a:pPr eaLnBrk="1" hangingPunct="1">
              <a:spcBef>
                <a:spcPts val="0"/>
              </a:spcBef>
              <a:defRPr/>
            </a:pPr>
            <a:r>
              <a:rPr lang="en-US" dirty="0" smtClean="0">
                <a:latin typeface="Times New Roman" pitchFamily="18" charset="0"/>
                <a:cs typeface="Times New Roman" pitchFamily="18" charset="0"/>
              </a:rPr>
              <a:t>Review </a:t>
            </a:r>
            <a:r>
              <a:rPr lang="en-US" dirty="0">
                <a:latin typeface="Times New Roman" pitchFamily="18" charset="0"/>
                <a:cs typeface="Times New Roman" pitchFamily="18" charset="0"/>
              </a:rPr>
              <a:t>Committee Chair </a:t>
            </a:r>
          </a:p>
          <a:p>
            <a:pPr eaLnBrk="1" hangingPunct="1">
              <a:spcBef>
                <a:spcPts val="0"/>
              </a:spcBef>
              <a:defRPr/>
            </a:pPr>
            <a:r>
              <a:rPr lang="en-US" dirty="0">
                <a:effectLst>
                  <a:outerShdw blurRad="38100" dist="38100" dir="2700000" algn="tl">
                    <a:srgbClr val="C0C0C0"/>
                  </a:outerShdw>
                </a:effectLst>
                <a:latin typeface="Times New Roman" pitchFamily="18" charset="0"/>
                <a:cs typeface="Times New Roman" pitchFamily="18" charset="0"/>
              </a:rPr>
              <a:t>Office of Science, U.S. Department of Energy</a:t>
            </a:r>
          </a:p>
          <a:p>
            <a:pPr eaLnBrk="1" hangingPunct="1">
              <a:spcBef>
                <a:spcPts val="0"/>
              </a:spcBef>
              <a:defRPr/>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225425"/>
            <a:ext cx="5165725" cy="723900"/>
          </a:xfrm>
        </p:spPr>
        <p:txBody>
          <a:bodyPr/>
          <a:lstStyle/>
          <a:p>
            <a:pPr eaLnBrk="1" hangingPunct="1">
              <a:defRPr/>
            </a:pPr>
            <a:r>
              <a:rPr lang="en-US" sz="2000" b="1" smtClean="0">
                <a:latin typeface="Times New Roman" charset="0"/>
                <a:ea typeface="ＭＳ Ｐゴシック" charset="-128"/>
                <a:cs typeface="Times New Roman" charset="0"/>
              </a:rPr>
              <a:t>2.2  Neutral Beams</a:t>
            </a:r>
            <a:r>
              <a:rPr lang="en-US" b="1" smtClean="0">
                <a:latin typeface="Times New Roman" charset="0"/>
                <a:ea typeface="ＭＳ Ｐゴシック" charset="-128"/>
                <a:cs typeface="Times New Roman" charset="0"/>
              </a:rPr>
              <a:t/>
            </a:r>
            <a:br>
              <a:rPr lang="en-US" b="1" smtClean="0">
                <a:latin typeface="Times New Roman" charset="0"/>
                <a:ea typeface="ＭＳ Ｐゴシック" charset="-128"/>
                <a:cs typeface="Times New Roman" charset="0"/>
              </a:rPr>
            </a:br>
            <a:r>
              <a:rPr lang="en-US" sz="1600" smtClean="0">
                <a:latin typeface="Times New Roman" charset="0"/>
                <a:ea typeface="ＭＳ Ｐゴシック" charset="-128"/>
                <a:cs typeface="Times New Roman" charset="0"/>
              </a:rPr>
              <a:t>Arnie  Kellman, GA; Charles Greenfield, GA </a:t>
            </a:r>
            <a:r>
              <a:rPr lang="en-US" smtClean="0">
                <a:latin typeface="Times New Roman" charset="0"/>
                <a:ea typeface="ＭＳ Ｐゴシック" charset="-128"/>
                <a:cs typeface="Times New Roman" charset="0"/>
              </a:rPr>
              <a:t/>
            </a:r>
            <a:br>
              <a:rPr lang="en-US" smtClean="0">
                <a:latin typeface="Times New Roman" charset="0"/>
                <a:ea typeface="ＭＳ Ｐゴシック" charset="-128"/>
                <a:cs typeface="Times New Roman" charset="0"/>
              </a:rPr>
            </a:br>
            <a:endParaRPr lang="en-US" smtClean="0">
              <a:ea typeface="ＭＳ Ｐゴシック" charset="-128"/>
            </a:endParaRPr>
          </a:p>
        </p:txBody>
      </p:sp>
      <p:sp>
        <p:nvSpPr>
          <p:cNvPr id="16386" name="Content Placeholder 2"/>
          <p:cNvSpPr>
            <a:spLocks noGrp="1"/>
          </p:cNvSpPr>
          <p:nvPr>
            <p:ph idx="1"/>
          </p:nvPr>
        </p:nvSpPr>
        <p:spPr>
          <a:xfrm>
            <a:off x="419100" y="1219200"/>
            <a:ext cx="8229600" cy="5199063"/>
          </a:xfrm>
        </p:spPr>
        <p:txBody>
          <a:bodyPr/>
          <a:lstStyle/>
          <a:p>
            <a:pPr marL="342900" indent="-342900" eaLnBrk="1" hangingPunct="1"/>
            <a:r>
              <a:rPr lang="en-US" b="0" smtClean="0">
                <a:solidFill>
                  <a:srgbClr val="000000"/>
                </a:solidFill>
                <a:latin typeface="Times New Roman" pitchFamily="18" charset="0"/>
                <a:ea typeface="ＭＳ Ｐゴシック" pitchFamily="34" charset="-128"/>
                <a:cs typeface="Times New Roman" pitchFamily="18" charset="0"/>
              </a:rPr>
              <a:t>Comments:</a:t>
            </a:r>
          </a:p>
          <a:p>
            <a:pPr marL="800100" lvl="1" indent="-342900" eaLnBrk="1" hangingPunct="1"/>
            <a:r>
              <a:rPr lang="en-US" i="1" smtClean="0">
                <a:solidFill>
                  <a:srgbClr val="000000"/>
                </a:solidFill>
                <a:latin typeface="Times New Roman" pitchFamily="18" charset="0"/>
                <a:ea typeface="ＭＳ Ｐゴシック" pitchFamily="34" charset="-128"/>
                <a:cs typeface="Times New Roman" pitchFamily="18" charset="0"/>
              </a:rPr>
              <a:t>The plan presented by the NSTX on the NB upgrade team was clear, technically sound, and well advanced at this stage in the design process. The major technical issues have been sufficiently addressed to provide confidence in the success of this upgrade.  </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The prior experience of low contamination of the NSTX vessel using  decontaminated TFTR ion sources on BL1 provides confidence that the use of the three additional sources will not significantly impact NSTX contamination levels.  </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Data presented on the progress on decontamination of ex-TFTR beamline for BL2 indicated that the process is successfully lowering contamination levels and indications are that these levels remain low.  If this trend continues and the cleanup of the copper pieces remains low, this should provide cost saving opportunities to the project.</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Present decontamination efforts indicate that most of the copper parts can be reused because reappearance of surface contamination has not occurred. However, additional releases due to heating during operation cannot be ruled out based on experience so far. </a:t>
            </a:r>
          </a:p>
        </p:txBody>
      </p:sp>
      <p:sp>
        <p:nvSpPr>
          <p:cNvPr id="16387" name="Slide Number Placeholder 3"/>
          <p:cNvSpPr>
            <a:spLocks noGrp="1"/>
          </p:cNvSpPr>
          <p:nvPr>
            <p:ph type="sldNum" sz="quarter" idx="10"/>
          </p:nvPr>
        </p:nvSpPr>
        <p:spPr>
          <a:noFill/>
        </p:spPr>
        <p:txBody>
          <a:bodyPr/>
          <a:lstStyle/>
          <a:p>
            <a:fld id="{95AE06F8-F457-464D-83D3-C3181D410E4E}"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225425"/>
            <a:ext cx="5165725" cy="723900"/>
          </a:xfrm>
        </p:spPr>
        <p:txBody>
          <a:bodyPr/>
          <a:lstStyle/>
          <a:p>
            <a:pPr eaLnBrk="1" hangingPunct="1">
              <a:defRPr/>
            </a:pPr>
            <a:r>
              <a:rPr lang="en-US" sz="2000" b="1" smtClean="0">
                <a:latin typeface="Times New Roman" charset="0"/>
                <a:ea typeface="ＭＳ Ｐゴシック" charset="-128"/>
                <a:cs typeface="Times New Roman" charset="0"/>
              </a:rPr>
              <a:t>2.2  Neutral Beams</a:t>
            </a:r>
            <a:r>
              <a:rPr lang="en-US" b="1" smtClean="0">
                <a:latin typeface="Times New Roman" charset="0"/>
                <a:ea typeface="ＭＳ Ｐゴシック" charset="-128"/>
                <a:cs typeface="Times New Roman" charset="0"/>
              </a:rPr>
              <a:t/>
            </a:r>
            <a:br>
              <a:rPr lang="en-US" b="1" smtClean="0">
                <a:latin typeface="Times New Roman" charset="0"/>
                <a:ea typeface="ＭＳ Ｐゴシック" charset="-128"/>
                <a:cs typeface="Times New Roman" charset="0"/>
              </a:rPr>
            </a:br>
            <a:r>
              <a:rPr lang="en-US" sz="1600" smtClean="0">
                <a:latin typeface="Times New Roman" charset="0"/>
                <a:ea typeface="ＭＳ Ｐゴシック" charset="-128"/>
                <a:cs typeface="Times New Roman" charset="0"/>
              </a:rPr>
              <a:t>Arnie  Kellman, GA; Charles Greenfield, GA </a:t>
            </a:r>
            <a:r>
              <a:rPr lang="en-US" smtClean="0">
                <a:latin typeface="Times New Roman" charset="0"/>
                <a:ea typeface="ＭＳ Ｐゴシック" charset="-128"/>
                <a:cs typeface="Times New Roman" charset="0"/>
              </a:rPr>
              <a:t/>
            </a:r>
            <a:br>
              <a:rPr lang="en-US" smtClean="0">
                <a:latin typeface="Times New Roman" charset="0"/>
                <a:ea typeface="ＭＳ Ｐゴシック" charset="-128"/>
                <a:cs typeface="Times New Roman" charset="0"/>
              </a:rPr>
            </a:br>
            <a:endParaRPr lang="en-US" smtClean="0">
              <a:ea typeface="ＭＳ Ｐゴシック" charset="-128"/>
            </a:endParaRPr>
          </a:p>
        </p:txBody>
      </p:sp>
      <p:sp>
        <p:nvSpPr>
          <p:cNvPr id="18434" name="Content Placeholder 2"/>
          <p:cNvSpPr>
            <a:spLocks noGrp="1"/>
          </p:cNvSpPr>
          <p:nvPr>
            <p:ph idx="1"/>
          </p:nvPr>
        </p:nvSpPr>
        <p:spPr>
          <a:xfrm>
            <a:off x="419100" y="1219200"/>
            <a:ext cx="8229600" cy="5199063"/>
          </a:xfrm>
        </p:spPr>
        <p:txBody>
          <a:bodyPr/>
          <a:lstStyle/>
          <a:p>
            <a:pPr marL="342900" indent="-342900" eaLnBrk="1" hangingPunct="1"/>
            <a:r>
              <a:rPr lang="en-US" b="0" smtClean="0">
                <a:solidFill>
                  <a:srgbClr val="000000"/>
                </a:solidFill>
                <a:latin typeface="Times New Roman" pitchFamily="18" charset="0"/>
                <a:ea typeface="ＭＳ Ｐゴシック" pitchFamily="34" charset="-128"/>
                <a:cs typeface="Times New Roman" pitchFamily="18" charset="0"/>
              </a:rPr>
              <a:t>Comments:</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The evaluation of the tasks to move and reinstall the second beamline was thorough. Control and support systems will largely duplicate the systems on BL1 so there are no significant technical concerns associated with this task.</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The concern expressed by the CDR review panel on the large vessel cutout was well addressed by the design of the port cap.  This design provides improved vessel strength and an improved margin between beam edge and the side of the port.    </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The project should resist any inclination to delay reinstallation of existing diagnostics in order to save money</a:t>
            </a:r>
            <a:r>
              <a:rPr lang="en-US" smtClean="0">
                <a:solidFill>
                  <a:srgbClr val="FF3300"/>
                </a:solidFill>
                <a:latin typeface="Times New Roman" pitchFamily="18" charset="0"/>
                <a:ea typeface="ＭＳ Ｐゴシック" pitchFamily="34" charset="-128"/>
                <a:cs typeface="Times New Roman" pitchFamily="18" charset="0"/>
              </a:rPr>
              <a:t> </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Protection of the neutral beam armor based on plasma current or density is less reliable than real-time monitoring of the surface temperature</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Although it is not on critical path, the two large bellows are long lead and expensive items and early vendor searches and evaluations may be able to reduce cost and schedule risk. Large cost variations and levels of experience exist among  manufacturers of large bellows in the US and abroad.</a:t>
            </a:r>
          </a:p>
          <a:p>
            <a:pPr marL="342900" indent="-342900" eaLnBrk="1" hangingPunct="1">
              <a:buFont typeface="Wingdings" pitchFamily="2" charset="2"/>
              <a:buNone/>
            </a:pPr>
            <a:endParaRPr lang="en-US" smtClean="0">
              <a:ea typeface="ＭＳ Ｐゴシック" pitchFamily="34" charset="-128"/>
              <a:cs typeface="Times New Roman" pitchFamily="18" charset="0"/>
            </a:endParaRPr>
          </a:p>
        </p:txBody>
      </p:sp>
      <p:sp>
        <p:nvSpPr>
          <p:cNvPr id="18435" name="Slide Number Placeholder 3"/>
          <p:cNvSpPr>
            <a:spLocks noGrp="1"/>
          </p:cNvSpPr>
          <p:nvPr>
            <p:ph type="sldNum" sz="quarter" idx="10"/>
          </p:nvPr>
        </p:nvSpPr>
        <p:spPr>
          <a:noFill/>
        </p:spPr>
        <p:txBody>
          <a:bodyPr/>
          <a:lstStyle/>
          <a:p>
            <a:fld id="{FAC6014B-2565-44FD-A54F-B07825C36348}"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8050" y="241300"/>
            <a:ext cx="5165725" cy="723900"/>
          </a:xfrm>
        </p:spPr>
        <p:txBody>
          <a:bodyPr/>
          <a:lstStyle/>
          <a:p>
            <a:pPr eaLnBrk="1" hangingPunct="1">
              <a:defRPr/>
            </a:pPr>
            <a:r>
              <a:rPr lang="en-US" sz="2000" b="1" smtClean="0">
                <a:latin typeface="Times New Roman" charset="0"/>
                <a:ea typeface="ＭＳ Ｐゴシック" charset="-128"/>
                <a:cs typeface="Times New Roman" charset="0"/>
              </a:rPr>
              <a:t>2.2  Neutral Beams</a:t>
            </a:r>
            <a:r>
              <a:rPr lang="en-US" sz="1600" b="1" smtClean="0">
                <a:latin typeface="Times New Roman" charset="0"/>
                <a:ea typeface="ＭＳ Ｐゴシック" charset="-128"/>
                <a:cs typeface="Times New Roman" charset="0"/>
              </a:rPr>
              <a:t/>
            </a:r>
            <a:br>
              <a:rPr lang="en-US" sz="1600" b="1" smtClean="0">
                <a:latin typeface="Times New Roman" charset="0"/>
                <a:ea typeface="ＭＳ Ｐゴシック" charset="-128"/>
                <a:cs typeface="Times New Roman" charset="0"/>
              </a:rPr>
            </a:br>
            <a:r>
              <a:rPr lang="en-US" sz="1600" smtClean="0">
                <a:latin typeface="Times New Roman" charset="0"/>
                <a:ea typeface="ＭＳ Ｐゴシック" charset="-128"/>
                <a:cs typeface="Times New Roman" charset="0"/>
              </a:rPr>
              <a:t>Arnie  Kellman, GA; Charles Greenfield, GA </a:t>
            </a:r>
            <a:endParaRPr lang="en-US" sz="1600" smtClean="0">
              <a:ea typeface="ＭＳ Ｐゴシック" charset="-128"/>
            </a:endParaRPr>
          </a:p>
        </p:txBody>
      </p:sp>
      <p:sp>
        <p:nvSpPr>
          <p:cNvPr id="20482" name="Content Placeholder 2"/>
          <p:cNvSpPr>
            <a:spLocks noGrp="1"/>
          </p:cNvSpPr>
          <p:nvPr>
            <p:ph idx="1"/>
          </p:nvPr>
        </p:nvSpPr>
        <p:spPr>
          <a:xfrm>
            <a:off x="457200" y="1117600"/>
            <a:ext cx="8229600" cy="5486400"/>
          </a:xfrm>
        </p:spPr>
        <p:txBody>
          <a:bodyPr/>
          <a:lstStyle/>
          <a:p>
            <a:pPr marL="342900" indent="-342900" eaLnBrk="1" hangingPunct="1"/>
            <a:r>
              <a:rPr lang="en-US" b="0" smtClean="0">
                <a:solidFill>
                  <a:srgbClr val="000000"/>
                </a:solidFill>
                <a:latin typeface="Times New Roman" pitchFamily="18" charset="0"/>
                <a:ea typeface="ＭＳ Ｐゴシック" pitchFamily="34" charset="-128"/>
                <a:cs typeface="Times New Roman" pitchFamily="18" charset="0"/>
              </a:rPr>
              <a:t>Recommendations (</a:t>
            </a:r>
            <a:r>
              <a:rPr lang="en-US" b="0" i="1" smtClean="0">
                <a:solidFill>
                  <a:srgbClr val="000000"/>
                </a:solidFill>
                <a:latin typeface="Times New Roman" pitchFamily="18" charset="0"/>
                <a:ea typeface="ＭＳ Ｐゴシック" pitchFamily="34" charset="-128"/>
                <a:cs typeface="Times New Roman" pitchFamily="18" charset="0"/>
              </a:rPr>
              <a:t>Before CD-2)</a:t>
            </a:r>
            <a:r>
              <a:rPr lang="en-US" b="0" smtClean="0">
                <a:solidFill>
                  <a:srgbClr val="000000"/>
                </a:solidFill>
                <a:latin typeface="Times New Roman" pitchFamily="18" charset="0"/>
                <a:ea typeface="ＭＳ Ｐゴシック" pitchFamily="34" charset="-128"/>
                <a:cs typeface="Times New Roman" pitchFamily="18" charset="0"/>
              </a:rPr>
              <a:t>:</a:t>
            </a:r>
            <a:endParaRPr lang="en-US" b="0" i="1" smtClean="0">
              <a:solidFill>
                <a:srgbClr val="000000"/>
              </a:solidFill>
              <a:latin typeface="Times New Roman" pitchFamily="18" charset="0"/>
              <a:ea typeface="ＭＳ Ｐゴシック" pitchFamily="34" charset="-128"/>
              <a:cs typeface="Times New Roman" pitchFamily="18" charset="0"/>
            </a:endParaRP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Perform tests of a heated decontaminated copper part to confirm that tritium levels remain low</a:t>
            </a: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Consider methods to improve estimates of contamination levels in NSTX due to residual NBI source and beamline contamination and evaluate impact on operation and maintenance of NSTX</a:t>
            </a: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Estimate the increased activation level of the vessel due to the longer pulse and high power operation and the resulting increased dose to workers</a:t>
            </a: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Consider alternative methods of protecting the NB armor tiles from excessive heating using real time monitoring of the surface temperature</a:t>
            </a: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Consider replacing old CAMAC hardware with modern technology</a:t>
            </a: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Additional effort should be directed at evaluating the process of machining and installation of the large midplane port to reduce schedule and cost risk   </a:t>
            </a: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Perform early vendor (both domestic and foreign) search for the large bellows</a:t>
            </a: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Re-examine the design to determine whether one of the large bellows can be eliminated</a:t>
            </a:r>
          </a:p>
          <a:p>
            <a:pPr lvl="1" eaLnBrk="1" hangingPunct="1"/>
            <a:r>
              <a:rPr lang="en-US" smtClean="0">
                <a:solidFill>
                  <a:srgbClr val="000000"/>
                </a:solidFill>
                <a:latin typeface="Times New Roman" pitchFamily="18" charset="0"/>
                <a:ea typeface="ＭＳ Ｐゴシック" pitchFamily="34" charset="-128"/>
                <a:cs typeface="Times New Roman" pitchFamily="18" charset="0"/>
              </a:rPr>
              <a:t>The full cost of all diagnostic relocations should be included in the project costs</a:t>
            </a:r>
          </a:p>
        </p:txBody>
      </p:sp>
      <p:sp>
        <p:nvSpPr>
          <p:cNvPr id="20483" name="Slide Number Placeholder 3"/>
          <p:cNvSpPr>
            <a:spLocks noGrp="1"/>
          </p:cNvSpPr>
          <p:nvPr>
            <p:ph type="sldNum" sz="quarter" idx="10"/>
          </p:nvPr>
        </p:nvSpPr>
        <p:spPr>
          <a:noFill/>
        </p:spPr>
        <p:txBody>
          <a:bodyPr/>
          <a:lstStyle/>
          <a:p>
            <a:fld id="{05DB6ED5-2926-4A1D-A0EA-739D01F7C783}" type="slidenum">
              <a:rPr lang="en-US" smtClean="0"/>
              <a:pPr/>
              <a:t>12</a:t>
            </a:fld>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5" y="152400"/>
            <a:ext cx="5165725" cy="723900"/>
          </a:xfrm>
        </p:spPr>
        <p:txBody>
          <a:bodyPr/>
          <a:lstStyle/>
          <a:p>
            <a:pPr eaLnBrk="1" hangingPunct="1">
              <a:defRPr/>
            </a:pPr>
            <a:r>
              <a:rPr lang="en-US" sz="2000" b="1" dirty="0" smtClean="0">
                <a:latin typeface="Times New Roman" pitchFamily="18" charset="0"/>
                <a:cs typeface="Times New Roman" pitchFamily="18" charset="0"/>
              </a:rPr>
              <a:t>2.3  Ancillary</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endParaRPr lang="en-US" sz="1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342900" indent="-342900" eaLnBrk="1" hangingPunct="1">
              <a:buFont typeface="Wingdings" pitchFamily="2" charset="2"/>
              <a:buNone/>
              <a:defRPr/>
            </a:pPr>
            <a:r>
              <a:rPr lang="en-US" b="0" dirty="0" smtClean="0">
                <a:solidFill>
                  <a:srgbClr val="000000"/>
                </a:solidFill>
                <a:latin typeface="Times New Roman" pitchFamily="18" charset="0"/>
                <a:cs typeface="Times New Roman" pitchFamily="18" charset="0"/>
              </a:rPr>
              <a:t>.  Is the selected approach to upgrade the NSTX device technically sound?</a:t>
            </a:r>
          </a:p>
          <a:p>
            <a:pPr marL="342900" indent="-342900" eaLnBrk="1" hangingPunct="1">
              <a:defRPr/>
            </a:pPr>
            <a:r>
              <a:rPr lang="en-US" b="0" i="1" dirty="0" smtClean="0">
                <a:solidFill>
                  <a:srgbClr val="000000"/>
                </a:solidFill>
                <a:latin typeface="Times New Roman" pitchFamily="18" charset="0"/>
                <a:cs typeface="Times New Roman" pitchFamily="18" charset="0"/>
              </a:rPr>
              <a:t>Yes – there is a very good basis from NSTX experience</a:t>
            </a:r>
          </a:p>
          <a:p>
            <a:pPr marL="457200" indent="-457200" eaLnBrk="1" hangingPunct="1">
              <a:buFont typeface="Wingdings" pitchFamily="2" charset="2"/>
              <a:buAutoNum type="arabicPeriod" startAt="2"/>
              <a:defRPr/>
            </a:pPr>
            <a:r>
              <a:rPr lang="en-US" b="0" dirty="0" smtClean="0">
                <a:solidFill>
                  <a:srgbClr val="000000"/>
                </a:solidFill>
                <a:latin typeface="Times New Roman" pitchFamily="18" charset="0"/>
                <a:cs typeface="Times New Roman" pitchFamily="18" charset="0"/>
              </a:rPr>
              <a:t>Based on the current stage of project, have all the appropriate project risks been identified?</a:t>
            </a:r>
          </a:p>
          <a:p>
            <a:pPr marL="457200" indent="-457200" eaLnBrk="1" hangingPunct="1">
              <a:defRPr/>
            </a:pPr>
            <a:r>
              <a:rPr lang="en-US" b="0" i="1" dirty="0" smtClean="0">
                <a:solidFill>
                  <a:srgbClr val="000000"/>
                </a:solidFill>
                <a:latin typeface="Times New Roman" pitchFamily="18" charset="0"/>
                <a:cs typeface="Times New Roman" pitchFamily="18" charset="0"/>
              </a:rPr>
              <a:t>Yes – good development of risks</a:t>
            </a:r>
          </a:p>
          <a:p>
            <a:pPr marL="342900" indent="-342900" eaLnBrk="1" hangingPunct="1">
              <a:defRPr/>
            </a:pPr>
            <a:endParaRPr lang="en-US" b="0" dirty="0" smtClean="0">
              <a:solidFill>
                <a:srgbClr val="000000"/>
              </a:solidFill>
              <a:latin typeface="Times New Roman" pitchFamily="18" charset="0"/>
              <a:cs typeface="Times New Roman" pitchFamily="18" charset="0"/>
            </a:endParaRPr>
          </a:p>
          <a:p>
            <a:pPr marL="457200" indent="-457200" eaLnBrk="1" hangingPunct="1">
              <a:buFont typeface="Wingdings" pitchFamily="2" charset="2"/>
              <a:buAutoNum type="arabicPeriod" startAt="5"/>
              <a:defRPr/>
            </a:pPr>
            <a:r>
              <a:rPr lang="en-US" b="0" dirty="0" smtClean="0">
                <a:solidFill>
                  <a:srgbClr val="000000"/>
                </a:solidFill>
                <a:latin typeface="Times New Roman" pitchFamily="18" charset="0"/>
                <a:cs typeface="Times New Roman" pitchFamily="18" charset="0"/>
              </a:rPr>
              <a:t>Has the project satisfied the documentation requirements for CD-1 as required by DOE Order 413.3A?</a:t>
            </a:r>
          </a:p>
          <a:p>
            <a:pPr marL="457200" indent="-457200" eaLnBrk="1" hangingPunct="1">
              <a:defRPr/>
            </a:pPr>
            <a:r>
              <a:rPr lang="en-US" b="0" i="1" dirty="0" smtClean="0">
                <a:solidFill>
                  <a:srgbClr val="000000"/>
                </a:solidFill>
                <a:latin typeface="Times New Roman" pitchFamily="18" charset="0"/>
                <a:cs typeface="Times New Roman" pitchFamily="18" charset="0"/>
              </a:rPr>
              <a:t>Yes – the level of documentation is actually more detailed then is typical for this stage</a:t>
            </a:r>
          </a:p>
          <a:p>
            <a:pPr marL="457200" indent="-457200" eaLnBrk="1" hangingPunct="1">
              <a:buFont typeface="+mj-lt"/>
              <a:buAutoNum type="arabicPeriod"/>
              <a:defRPr/>
            </a:pPr>
            <a:endParaRPr lang="en-US" b="0" dirty="0" smtClean="0">
              <a:solidFill>
                <a:srgbClr val="000000"/>
              </a:solidFill>
              <a:latin typeface="Times New Roman" pitchFamily="18" charset="0"/>
              <a:cs typeface="Times New Roman" pitchFamily="18" charset="0"/>
            </a:endParaRPr>
          </a:p>
        </p:txBody>
      </p:sp>
      <p:sp>
        <p:nvSpPr>
          <p:cNvPr id="21507" name="Slide Number Placeholder 3"/>
          <p:cNvSpPr>
            <a:spLocks noGrp="1"/>
          </p:cNvSpPr>
          <p:nvPr>
            <p:ph type="sldNum" sz="quarter" idx="10"/>
          </p:nvPr>
        </p:nvSpPr>
        <p:spPr>
          <a:noFill/>
        </p:spPr>
        <p:txBody>
          <a:bodyPr/>
          <a:lstStyle/>
          <a:p>
            <a:fld id="{70482A0D-C78D-4013-B7BB-E1D77CDCE1D7}" type="slidenum">
              <a:rPr lang="en-US" smtClean="0"/>
              <a:pPr/>
              <a:t>13</a:t>
            </a:fld>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5" y="152400"/>
            <a:ext cx="5165725" cy="723900"/>
          </a:xfrm>
        </p:spPr>
        <p:txBody>
          <a:bodyPr/>
          <a:lstStyle/>
          <a:p>
            <a:pPr eaLnBrk="1" hangingPunct="1">
              <a:defRPr/>
            </a:pPr>
            <a:r>
              <a:rPr lang="en-US" sz="2000" b="1" dirty="0" smtClean="0">
                <a:latin typeface="Times New Roman" pitchFamily="18" charset="0"/>
                <a:cs typeface="Times New Roman" pitchFamily="18" charset="0"/>
              </a:rPr>
              <a:t>2.3  Ancillary</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endParaRPr lang="en-US" sz="1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342900" indent="-342900" eaLnBrk="1" hangingPunct="1">
              <a:buFont typeface="Wingdings" pitchFamily="2" charset="2"/>
              <a:buNone/>
              <a:defRPr/>
            </a:pPr>
            <a:r>
              <a:rPr lang="en-US" dirty="0" smtClean="0">
                <a:solidFill>
                  <a:srgbClr val="000000"/>
                </a:solidFill>
                <a:latin typeface="Times New Roman" pitchFamily="18" charset="0"/>
                <a:cs typeface="Times New Roman" pitchFamily="18" charset="0"/>
              </a:rPr>
              <a:t>Findings</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The Ancillary Systems include the water cooling system modifications for the Central stack, </a:t>
            </a:r>
            <a:r>
              <a:rPr lang="en-US" b="0" dirty="0" err="1" smtClean="0">
                <a:solidFill>
                  <a:srgbClr val="000000"/>
                </a:solidFill>
                <a:latin typeface="Times New Roman" pitchFamily="18" charset="0"/>
                <a:cs typeface="Times New Roman" pitchFamily="18" charset="0"/>
              </a:rPr>
              <a:t>bakeout</a:t>
            </a:r>
            <a:r>
              <a:rPr lang="en-US" b="0" dirty="0" smtClean="0">
                <a:solidFill>
                  <a:srgbClr val="000000"/>
                </a:solidFill>
                <a:latin typeface="Times New Roman" pitchFamily="18" charset="0"/>
                <a:cs typeface="Times New Roman" pitchFamily="18" charset="0"/>
              </a:rPr>
              <a:t> System </a:t>
            </a:r>
            <a:r>
              <a:rPr lang="en-US" b="0" dirty="0" err="1" smtClean="0">
                <a:solidFill>
                  <a:srgbClr val="000000"/>
                </a:solidFill>
                <a:latin typeface="Times New Roman" pitchFamily="18" charset="0"/>
                <a:cs typeface="Times New Roman" pitchFamily="18" charset="0"/>
              </a:rPr>
              <a:t>mods</a:t>
            </a:r>
            <a:r>
              <a:rPr lang="en-US" b="0" dirty="0" smtClean="0">
                <a:solidFill>
                  <a:srgbClr val="000000"/>
                </a:solidFill>
                <a:latin typeface="Times New Roman" pitchFamily="18" charset="0"/>
                <a:cs typeface="Times New Roman" pitchFamily="18" charset="0"/>
              </a:rPr>
              <a:t>, gas delivery system </a:t>
            </a:r>
            <a:r>
              <a:rPr lang="en-US" b="0" dirty="0" err="1" smtClean="0">
                <a:solidFill>
                  <a:srgbClr val="000000"/>
                </a:solidFill>
                <a:latin typeface="Times New Roman" pitchFamily="18" charset="0"/>
                <a:cs typeface="Times New Roman" pitchFamily="18" charset="0"/>
              </a:rPr>
              <a:t>mods</a:t>
            </a:r>
            <a:r>
              <a:rPr lang="en-US" b="0" dirty="0" smtClean="0">
                <a:solidFill>
                  <a:srgbClr val="000000"/>
                </a:solidFill>
                <a:latin typeface="Times New Roman" pitchFamily="18" charset="0"/>
                <a:cs typeface="Times New Roman" pitchFamily="18" charset="0"/>
              </a:rPr>
              <a:t>., Center Stack Diagnostics for CSU and the CSU Power Systems</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Documentation  of design requirements, system design descriptions and cost estimates were provided for all systems</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The  OH  Power Supply system is designed for 20 minutes between shots while the TF Power Supply system is designed for 40 minutes between shots.  </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Additional cables and approximately $400,000 would be needed to have a 20 minute capability for the TF system</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An option to run the OH coils at 40 kA to reduce the coil insulation requirements and allow a lower cooling water pressure would require an additional power supply system cost of approximately $500,000.</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A  digital coil protection system which would limit off normal loads on the coil support systems has been included in the project </a:t>
            </a:r>
          </a:p>
          <a:p>
            <a:pPr marL="457200" indent="-457200" eaLnBrk="1" hangingPunct="1">
              <a:buFont typeface="Wingdings" pitchFamily="2" charset="2"/>
              <a:buNone/>
              <a:defRPr/>
            </a:pPr>
            <a:endParaRPr lang="en-US" b="0" dirty="0" smtClean="0">
              <a:solidFill>
                <a:srgbClr val="000000"/>
              </a:solidFill>
              <a:latin typeface="Times New Roman" pitchFamily="18" charset="0"/>
              <a:cs typeface="Times New Roman" pitchFamily="18" charset="0"/>
            </a:endParaRPr>
          </a:p>
          <a:p>
            <a:pPr marL="342900" indent="-342900" eaLnBrk="1" hangingPunct="1">
              <a:buFont typeface="Wingdings" pitchFamily="2" charset="2"/>
              <a:buNone/>
              <a:defRPr/>
            </a:pPr>
            <a:endParaRPr lang="en-US" b="0" dirty="0" smtClean="0">
              <a:solidFill>
                <a:srgbClr val="000000"/>
              </a:solidFill>
              <a:latin typeface="Times New Roman" pitchFamily="18" charset="0"/>
              <a:cs typeface="Times New Roman" pitchFamily="18" charset="0"/>
            </a:endParaRPr>
          </a:p>
        </p:txBody>
      </p:sp>
      <p:sp>
        <p:nvSpPr>
          <p:cNvPr id="22531" name="Slide Number Placeholder 3"/>
          <p:cNvSpPr>
            <a:spLocks noGrp="1"/>
          </p:cNvSpPr>
          <p:nvPr>
            <p:ph type="sldNum" sz="quarter" idx="10"/>
          </p:nvPr>
        </p:nvSpPr>
        <p:spPr>
          <a:noFill/>
        </p:spPr>
        <p:txBody>
          <a:bodyPr/>
          <a:lstStyle/>
          <a:p>
            <a:fld id="{6281D0E5-5BD2-4513-8BD9-918A7F714ECB}" type="slidenum">
              <a:rPr lang="en-US" smtClean="0"/>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5" y="152400"/>
            <a:ext cx="5165725" cy="723900"/>
          </a:xfrm>
        </p:spPr>
        <p:txBody>
          <a:bodyPr/>
          <a:lstStyle/>
          <a:p>
            <a:pPr eaLnBrk="1" hangingPunct="1">
              <a:defRPr/>
            </a:pPr>
            <a:r>
              <a:rPr lang="en-US" sz="2000" b="1" dirty="0" smtClean="0">
                <a:latin typeface="Times New Roman" pitchFamily="18" charset="0"/>
                <a:cs typeface="Times New Roman" pitchFamily="18" charset="0"/>
              </a:rPr>
              <a:t>2.3  Ancillary</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endParaRPr lang="en-US" sz="1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342900" indent="-342900" eaLnBrk="1" hangingPunct="1">
              <a:buFont typeface="Wingdings" pitchFamily="2" charset="2"/>
              <a:buNone/>
              <a:defRPr/>
            </a:pPr>
            <a:r>
              <a:rPr lang="en-US" dirty="0" smtClean="0">
                <a:solidFill>
                  <a:srgbClr val="000000"/>
                </a:solidFill>
                <a:latin typeface="Times New Roman" pitchFamily="18" charset="0"/>
                <a:cs typeface="Times New Roman" pitchFamily="18" charset="0"/>
              </a:rPr>
              <a:t>Comments</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Design requirements, tasks and design descriptions were well documented</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The scope of work is very similar to previous experience with NSTX installation and upgrades</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The Power Supply systems were the largest cost element and the cost estimate was well developed</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Power Supply equipment from TFTR has been evaluated to ensure operability and spares are available from </a:t>
            </a:r>
            <a:r>
              <a:rPr lang="en-US" b="0" smtClean="0">
                <a:solidFill>
                  <a:srgbClr val="000000"/>
                </a:solidFill>
                <a:latin typeface="Times New Roman" pitchFamily="18" charset="0"/>
                <a:cs typeface="Times New Roman" pitchFamily="18" charset="0"/>
              </a:rPr>
              <a:t>unused modules</a:t>
            </a:r>
            <a:endParaRPr lang="en-US" b="0" dirty="0" smtClean="0">
              <a:solidFill>
                <a:srgbClr val="000000"/>
              </a:solidFill>
              <a:latin typeface="Times New Roman" pitchFamily="18" charset="0"/>
              <a:cs typeface="Times New Roman" pitchFamily="18" charset="0"/>
            </a:endParaRP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The reliability of the protection system must be well defined if the structural system is reduced assuming it functions properly</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The ability to run with a 20 minute period between shots would appear to be a significant  benefit to the operational program.</a:t>
            </a:r>
          </a:p>
        </p:txBody>
      </p:sp>
      <p:sp>
        <p:nvSpPr>
          <p:cNvPr id="23555" name="Slide Number Placeholder 3"/>
          <p:cNvSpPr>
            <a:spLocks noGrp="1"/>
          </p:cNvSpPr>
          <p:nvPr>
            <p:ph type="sldNum" sz="quarter" idx="10"/>
          </p:nvPr>
        </p:nvSpPr>
        <p:spPr>
          <a:noFill/>
        </p:spPr>
        <p:txBody>
          <a:bodyPr/>
          <a:lstStyle/>
          <a:p>
            <a:fld id="{59049C82-47E2-4434-A257-A425923A8DA3}"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5" y="152400"/>
            <a:ext cx="5165725" cy="723900"/>
          </a:xfrm>
        </p:spPr>
        <p:txBody>
          <a:bodyPr/>
          <a:lstStyle/>
          <a:p>
            <a:pPr eaLnBrk="1" hangingPunct="1">
              <a:defRPr/>
            </a:pPr>
            <a:r>
              <a:rPr lang="en-US" sz="2000" b="1" dirty="0" smtClean="0">
                <a:latin typeface="Times New Roman" pitchFamily="18" charset="0"/>
                <a:cs typeface="Times New Roman" pitchFamily="18" charset="0"/>
              </a:rPr>
              <a:t>2.3  Ancillary</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endParaRPr lang="en-US" sz="1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342900" indent="-342900" eaLnBrk="1" hangingPunct="1">
              <a:buFont typeface="Wingdings" pitchFamily="2" charset="2"/>
              <a:buNone/>
              <a:defRPr/>
            </a:pPr>
            <a:r>
              <a:rPr lang="en-US" dirty="0" smtClean="0">
                <a:solidFill>
                  <a:srgbClr val="000000"/>
                </a:solidFill>
                <a:latin typeface="Times New Roman" pitchFamily="18" charset="0"/>
                <a:cs typeface="Times New Roman" pitchFamily="18" charset="0"/>
              </a:rPr>
              <a:t>Recommendations – to be completed prior to CD-2</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Evaluate including the additional TF cabling and bus leads to allow a 20 minute shot repetition rate</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Obtain operational experience for control systems from other facilities in order to determine the expected reliability and the level of redundancy required to achieve a desired overall reliability </a:t>
            </a:r>
          </a:p>
          <a:p>
            <a:pPr marL="457200" indent="-457200" eaLnBrk="1" hangingPunct="1">
              <a:buFont typeface="+mj-lt"/>
              <a:buAutoNum type="arabicPeriod"/>
              <a:defRPr/>
            </a:pPr>
            <a:r>
              <a:rPr lang="en-US" b="0" dirty="0" smtClean="0">
                <a:solidFill>
                  <a:srgbClr val="000000"/>
                </a:solidFill>
                <a:latin typeface="Times New Roman" pitchFamily="18" charset="0"/>
                <a:cs typeface="Times New Roman" pitchFamily="18" charset="0"/>
              </a:rPr>
              <a:t>Complete a Failure Modes and Effects evaluation</a:t>
            </a:r>
          </a:p>
        </p:txBody>
      </p:sp>
      <p:sp>
        <p:nvSpPr>
          <p:cNvPr id="24579" name="Slide Number Placeholder 3"/>
          <p:cNvSpPr>
            <a:spLocks noGrp="1"/>
          </p:cNvSpPr>
          <p:nvPr>
            <p:ph type="sldNum" sz="quarter" idx="10"/>
          </p:nvPr>
        </p:nvSpPr>
        <p:spPr>
          <a:noFill/>
        </p:spPr>
        <p:txBody>
          <a:bodyPr/>
          <a:lstStyle/>
          <a:p>
            <a:fld id="{FD353E6E-2A0A-4BA1-9126-35BCD6E516D4}"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3"/>
          <p:cNvSpPr>
            <a:spLocks noGrp="1"/>
          </p:cNvSpPr>
          <p:nvPr>
            <p:ph type="sldNum" sz="quarter" idx="10"/>
          </p:nvPr>
        </p:nvSpPr>
        <p:spPr>
          <a:noFill/>
        </p:spPr>
        <p:txBody>
          <a:bodyPr/>
          <a:lstStyle/>
          <a:p>
            <a:fld id="{073A8EF7-AA1B-4EFB-85D2-8B7F31AA353A}" type="slidenum">
              <a:rPr lang="en-US" smtClean="0"/>
              <a:pPr/>
              <a:t>17</a:t>
            </a:fld>
            <a:endParaRPr lang="en-US" smtClean="0"/>
          </a:p>
        </p:txBody>
      </p:sp>
      <p:sp>
        <p:nvSpPr>
          <p:cNvPr id="241666" name="Rectangle 2"/>
          <p:cNvSpPr>
            <a:spLocks noGrp="1" noChangeArrowheads="1"/>
          </p:cNvSpPr>
          <p:nvPr>
            <p:ph type="title"/>
          </p:nvPr>
        </p:nvSpPr>
        <p:spPr>
          <a:xfrm>
            <a:off x="2673350" y="0"/>
            <a:ext cx="4341813" cy="925513"/>
          </a:xfrm>
        </p:spPr>
        <p:txBody>
          <a:bodyPr/>
          <a:lstStyle/>
          <a:p>
            <a:pPr eaLnBrk="1" hangingPunct="1">
              <a:defRPr/>
            </a:pPr>
            <a:r>
              <a:rPr lang="en-US" sz="2000" b="1" dirty="0" smtClean="0">
                <a:latin typeface="Times New Roman" pitchFamily="18" charset="0"/>
                <a:cs typeface="Times New Roman" pitchFamily="18" charset="0"/>
              </a:rPr>
              <a:t>3 and 4. Cost, Schedule, and Funding</a:t>
            </a:r>
            <a:br>
              <a:rPr lang="en-US" sz="2000" b="1" dirty="0" smtClean="0">
                <a:latin typeface="Times New Roman" pitchFamily="18" charset="0"/>
                <a:cs typeface="Times New Roman" pitchFamily="18" charset="0"/>
              </a:rPr>
            </a:br>
            <a:r>
              <a:rPr lang="en-US" sz="1800" dirty="0" smtClean="0">
                <a:solidFill>
                  <a:srgbClr val="000000"/>
                </a:solidFill>
                <a:latin typeface="Times New Roman" pitchFamily="18" charset="0"/>
                <a:cs typeface="Times New Roman" pitchFamily="18" charset="0"/>
              </a:rPr>
              <a:t>Kin Chao, DOE/SC</a:t>
            </a:r>
            <a:br>
              <a:rPr lang="en-US" sz="1800" dirty="0" smtClean="0">
                <a:solidFill>
                  <a:srgbClr val="000000"/>
                </a:solidFill>
                <a:latin typeface="Times New Roman" pitchFamily="18" charset="0"/>
                <a:cs typeface="Times New Roman" pitchFamily="18" charset="0"/>
              </a:rPr>
            </a:br>
            <a:r>
              <a:rPr lang="en-US" sz="1800" dirty="0" smtClean="0">
                <a:solidFill>
                  <a:srgbClr val="000000"/>
                </a:solidFill>
                <a:latin typeface="Times New Roman" pitchFamily="18" charset="0"/>
                <a:cs typeface="Times New Roman" pitchFamily="18" charset="0"/>
              </a:rPr>
              <a:t>Gordon Fox, DOE/SC</a:t>
            </a:r>
            <a:endParaRPr lang="en-US" sz="1800" dirty="0">
              <a:latin typeface="Times New Roman" pitchFamily="18" charset="0"/>
              <a:cs typeface="Times New Roman" pitchFamily="18" charset="0"/>
            </a:endParaRPr>
          </a:p>
        </p:txBody>
      </p:sp>
      <p:sp>
        <p:nvSpPr>
          <p:cNvPr id="25603" name="Rectangle 7"/>
          <p:cNvSpPr>
            <a:spLocks noChangeArrowheads="1"/>
          </p:cNvSpPr>
          <p:nvPr/>
        </p:nvSpPr>
        <p:spPr bwMode="auto">
          <a:xfrm>
            <a:off x="523875" y="1150938"/>
            <a:ext cx="8058150" cy="4664075"/>
          </a:xfrm>
          <a:prstGeom prst="rect">
            <a:avLst/>
          </a:prstGeom>
          <a:noFill/>
          <a:ln w="9525">
            <a:noFill/>
            <a:miter lim="800000"/>
            <a:headEnd/>
            <a:tailEnd/>
          </a:ln>
        </p:spPr>
        <p:txBody>
          <a:bodyPr>
            <a:spAutoFit/>
          </a:bodyPr>
          <a:lstStyle/>
          <a:p>
            <a:pPr marL="342900" indent="-342900" eaLnBrk="0" hangingPunct="0"/>
            <a:r>
              <a:rPr lang="en-US" sz="2000" b="0">
                <a:solidFill>
                  <a:srgbClr val="000000"/>
                </a:solidFill>
                <a:latin typeface="Times New Roman" pitchFamily="18" charset="0"/>
                <a:cs typeface="Times New Roman" pitchFamily="18" charset="0"/>
              </a:rPr>
              <a:t>3. 	Is the proposed cost and schedule range, including contingency, realistic and reasonable? </a:t>
            </a:r>
            <a:r>
              <a:rPr lang="en-US" sz="2000">
                <a:solidFill>
                  <a:srgbClr val="000000"/>
                </a:solidFill>
                <a:latin typeface="Times New Roman" pitchFamily="18" charset="0"/>
                <a:cs typeface="Times New Roman" pitchFamily="18" charset="0"/>
              </a:rPr>
              <a:t>Yes, the cost appears adequate.</a:t>
            </a: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buFontTx/>
              <a:buAutoNum type="arabicPeriod" startAt="5"/>
            </a:pPr>
            <a:r>
              <a:rPr lang="en-US" sz="2000" b="0">
                <a:solidFill>
                  <a:srgbClr val="000000"/>
                </a:solidFill>
                <a:latin typeface="Times New Roman" pitchFamily="18" charset="0"/>
                <a:cs typeface="Times New Roman" pitchFamily="18" charset="0"/>
              </a:rPr>
              <a:t>Has the project satisfied the documentation requirements for CD-1 as required by DOE Order 413.3A? </a:t>
            </a:r>
            <a:r>
              <a:rPr lang="en-US" sz="2000">
                <a:solidFill>
                  <a:srgbClr val="000000"/>
                </a:solidFill>
                <a:latin typeface="Times New Roman" pitchFamily="18" charset="0"/>
                <a:cs typeface="Times New Roman" pitchFamily="18" charset="0"/>
              </a:rPr>
              <a:t>Yes--t</a:t>
            </a:r>
            <a:r>
              <a:rPr lang="en-US" sz="2000">
                <a:latin typeface="Times New Roman" pitchFamily="18" charset="0"/>
              </a:rPr>
              <a:t>he project has developed all the required documents.  However, these documents need to be updated and approved prior to CD-1.</a:t>
            </a: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buFontTx/>
              <a:buChar char="•"/>
            </a:pPr>
            <a:endParaRPr lang="en-US" sz="2000" b="0">
              <a:solidFill>
                <a:srgbClr val="000000"/>
              </a:solidFill>
              <a:latin typeface="Times New Roman" pitchFamily="18" charset="0"/>
              <a:cs typeface="Times New Roman" pitchFamily="18" charset="0"/>
            </a:endParaRPr>
          </a:p>
          <a:p>
            <a:pPr marL="342900" indent="-342900" eaLnBrk="0" hangingPunct="0">
              <a:buFontTx/>
              <a:buChar char="•"/>
            </a:pPr>
            <a:endParaRPr lang="en-US" sz="2000" b="0">
              <a:solidFill>
                <a:srgbClr val="000000"/>
              </a:solidFill>
              <a:latin typeface="Times New Roman" pitchFamily="18" charset="0"/>
              <a:cs typeface="Times New Roman" pitchFamily="18" charset="0"/>
            </a:endParaRPr>
          </a:p>
          <a:p>
            <a:pPr marL="342900" indent="-342900" eaLnBrk="0" hangingPunct="0">
              <a:buFontTx/>
              <a:buChar char="•"/>
            </a:pPr>
            <a:endParaRPr lang="en-US" sz="2000" b="0">
              <a:solidFill>
                <a:srgbClr val="000000"/>
              </a:solidFill>
              <a:latin typeface="Times New Roman" pitchFamily="18" charset="0"/>
              <a:cs typeface="Times New Roman" pitchFamily="18" charset="0"/>
            </a:endParaRPr>
          </a:p>
          <a:p>
            <a:pPr marL="342900" indent="-342900" eaLnBrk="0" hangingPunct="0">
              <a:buFontTx/>
              <a:buChar char="•"/>
            </a:pPr>
            <a:endParaRPr lang="en-US" sz="2000" b="0">
              <a:solidFill>
                <a:srgbClr val="000000"/>
              </a:solidFill>
              <a:latin typeface="Times New Roman" pitchFamily="18" charset="0"/>
              <a:cs typeface="Times New Roman" pitchFamily="18" charset="0"/>
            </a:endParaRP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buFontTx/>
              <a:buAutoNum type="arabicPeriod" startAt="5"/>
            </a:pPr>
            <a:endParaRPr lang="en-US" sz="2000" b="0">
              <a:solidFill>
                <a:srgbClr val="000000"/>
              </a:solidFill>
              <a:latin typeface="Times New Roman" pitchFamily="18" charset="0"/>
              <a:cs typeface="Times New Roman" pitchFamily="18" charset="0"/>
            </a:endParaRPr>
          </a:p>
          <a:p>
            <a:pPr marL="342900" indent="-342900" eaLnBrk="0" hangingPunct="0"/>
            <a:endParaRPr lang="en-US" sz="2000" b="0">
              <a:solidFill>
                <a:srgbClr val="00000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3D719BBA-FFBE-41AF-A91E-23094FD11C6B}" type="slidenum">
              <a:rPr lang="en-US" sz="1000"/>
              <a:pPr algn="r"/>
              <a:t>18</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dirty="0" smtClean="0">
                <a:latin typeface="Times New Roman" pitchFamily="18" charset="0"/>
                <a:cs typeface="Times New Roman" pitchFamily="18" charset="0"/>
              </a:rPr>
              <a:t>3. Cost Estimate </a:t>
            </a:r>
            <a:br>
              <a:rPr lang="en-US" sz="20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Kin Chao, DOE/SC</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Gordon Fox, DOE/SC</a:t>
            </a:r>
            <a:endParaRPr lang="en-US" sz="1800" dirty="0">
              <a:latin typeface="Times New Roman" pitchFamily="18" charset="0"/>
              <a:cs typeface="Times New Roman" pitchFamily="18" charset="0"/>
            </a:endParaRPr>
          </a:p>
        </p:txBody>
      </p:sp>
      <p:sp>
        <p:nvSpPr>
          <p:cNvPr id="26627" name="Rectangle 7"/>
          <p:cNvSpPr>
            <a:spLocks noChangeArrowheads="1"/>
          </p:cNvSpPr>
          <p:nvPr/>
        </p:nvSpPr>
        <p:spPr bwMode="auto">
          <a:xfrm>
            <a:off x="523875" y="1150938"/>
            <a:ext cx="8058150" cy="976312"/>
          </a:xfrm>
          <a:prstGeom prst="rect">
            <a:avLst/>
          </a:prstGeom>
          <a:noFill/>
          <a:ln w="9525">
            <a:noFill/>
            <a:miter lim="800000"/>
            <a:headEnd/>
            <a:tailEnd/>
          </a:ln>
        </p:spPr>
        <p:txBody>
          <a:bodyPr>
            <a:spAutoFit/>
          </a:bodyPr>
          <a:lstStyle/>
          <a:p>
            <a:pPr marL="342900" eaLnBrk="0" hangingPunct="0"/>
            <a:r>
              <a:rPr lang="en-US" sz="2000">
                <a:solidFill>
                  <a:srgbClr val="000000"/>
                </a:solidFill>
                <a:latin typeface="Times New Roman" pitchFamily="18" charset="0"/>
                <a:cs typeface="Times New Roman" pitchFamily="18" charset="0"/>
              </a:rPr>
              <a:t>Findings</a:t>
            </a:r>
          </a:p>
          <a:p>
            <a:pPr marL="342900" eaLnBrk="0" hangingPunct="0"/>
            <a:endParaRPr lang="en-US" sz="2000">
              <a:solidFill>
                <a:srgbClr val="000000"/>
              </a:solidFill>
              <a:latin typeface="Times New Roman" pitchFamily="18" charset="0"/>
              <a:cs typeface="Times New Roman" pitchFamily="18" charset="0"/>
            </a:endParaRPr>
          </a:p>
          <a:p>
            <a:pPr marL="342900">
              <a:buFontTx/>
              <a:buChar char="•"/>
            </a:pPr>
            <a:endParaRPr lang="en-US" sz="1800"/>
          </a:p>
        </p:txBody>
      </p:sp>
      <p:sp>
        <p:nvSpPr>
          <p:cNvPr id="26628" name="Text Box 5"/>
          <p:cNvSpPr txBox="1">
            <a:spLocks noChangeArrowheads="1"/>
          </p:cNvSpPr>
          <p:nvPr/>
        </p:nvSpPr>
        <p:spPr bwMode="auto">
          <a:xfrm>
            <a:off x="374650" y="1584325"/>
            <a:ext cx="8540750" cy="5310188"/>
          </a:xfrm>
          <a:prstGeom prst="rect">
            <a:avLst/>
          </a:prstGeom>
          <a:noFill/>
          <a:ln w="9525">
            <a:noFill/>
            <a:miter lim="800000"/>
            <a:headEnd/>
            <a:tailEnd/>
          </a:ln>
        </p:spPr>
        <p:txBody>
          <a:bodyPr>
            <a:spAutoFit/>
          </a:bodyPr>
          <a:lstStyle/>
          <a:p>
            <a:pPr marL="285750" indent="-285750">
              <a:buFontTx/>
              <a:buChar char="•"/>
            </a:pPr>
            <a:r>
              <a:rPr lang="en-US" sz="1800"/>
              <a:t>At this stage of the project, the TPC range is estimated to be $74M to $98M including 10% to 35% contingency in the constrained case, and 10%to 36% contingency in the unconstrained case.  </a:t>
            </a:r>
          </a:p>
          <a:p>
            <a:pPr marL="285750" indent="-285750">
              <a:buFontTx/>
              <a:buChar char="•"/>
            </a:pPr>
            <a:endParaRPr lang="en-US" sz="1800"/>
          </a:p>
          <a:p>
            <a:pPr marL="285750" indent="-285750">
              <a:buFontTx/>
              <a:buChar char="•"/>
            </a:pPr>
            <a:r>
              <a:rPr lang="en-US" sz="1800"/>
              <a:t>The project has spent ~$6.4M to date.</a:t>
            </a:r>
          </a:p>
          <a:p>
            <a:pPr marL="285750" indent="-285750">
              <a:buFontTx/>
              <a:buChar char="•"/>
            </a:pPr>
            <a:endParaRPr lang="en-US" sz="1800"/>
          </a:p>
          <a:p>
            <a:pPr marL="285750" indent="-285750">
              <a:buFontTx/>
              <a:buChar char="•"/>
            </a:pPr>
            <a:r>
              <a:rPr lang="en-US" sz="1800"/>
              <a:t>Overall cost estimate was generated via individual Work Authorization Forms (WAF) prepared by Job Managers. The basis of estimate consists of 41% engineering judgment, 23.6% previous PPPL experience, 5.3% catalog/vendor quote, and 29.7% other.</a:t>
            </a:r>
          </a:p>
          <a:p>
            <a:pPr marL="285750" indent="-285750">
              <a:buFontTx/>
              <a:buChar char="•"/>
            </a:pPr>
            <a:endParaRPr lang="en-US" sz="1800"/>
          </a:p>
          <a:p>
            <a:pPr marL="285750" indent="-285750">
              <a:buFontTx/>
              <a:buChar char="•"/>
            </a:pPr>
            <a:r>
              <a:rPr lang="en-US" sz="1800"/>
              <a:t>Risks have been identified, mitigation strategies considered and cost/schedule impacts quantified in the risk registry.   Risks are reviewed and updated monthly.  </a:t>
            </a:r>
          </a:p>
          <a:p>
            <a:pPr marL="285750" indent="-285750">
              <a:buFontTx/>
              <a:buChar char="•"/>
            </a:pPr>
            <a:endParaRPr lang="en-US" sz="1800"/>
          </a:p>
          <a:p>
            <a:pPr marL="285750" indent="-285750">
              <a:buFontTx/>
              <a:buChar char="•"/>
            </a:pPr>
            <a:r>
              <a:rPr lang="en-US" sz="1800"/>
              <a:t>The project engineering, design, management, inspection, administration, ES&amp;H, (EDIA) is $24.3M or ~53% of construction costs excluding contingency.</a:t>
            </a:r>
          </a:p>
          <a:p>
            <a:pPr marL="285750" indent="-285750">
              <a:buFontTx/>
              <a:buChar char="•"/>
            </a:pPr>
            <a:endParaRPr lang="en-US"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214EA6CF-2057-4C2C-A642-8B19B3D4A724}" type="slidenum">
              <a:rPr lang="en-US" sz="1000"/>
              <a:pPr algn="r"/>
              <a:t>19</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dirty="0" smtClean="0">
                <a:latin typeface="Times New Roman" pitchFamily="18" charset="0"/>
                <a:cs typeface="Times New Roman" pitchFamily="18" charset="0"/>
              </a:rPr>
              <a:t>3. Cost Estimate </a:t>
            </a:r>
            <a:br>
              <a:rPr lang="en-US" sz="20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Kin Chao, DOE/SC</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Gordon Fox, DOE/SC</a:t>
            </a:r>
            <a:endParaRPr lang="en-US" sz="1800" dirty="0">
              <a:latin typeface="Times New Roman" pitchFamily="18" charset="0"/>
              <a:cs typeface="Times New Roman" pitchFamily="18" charset="0"/>
            </a:endParaRPr>
          </a:p>
        </p:txBody>
      </p:sp>
      <p:sp>
        <p:nvSpPr>
          <p:cNvPr id="27651" name="Text Box 5"/>
          <p:cNvSpPr txBox="1">
            <a:spLocks noChangeArrowheads="1"/>
          </p:cNvSpPr>
          <p:nvPr/>
        </p:nvSpPr>
        <p:spPr bwMode="auto">
          <a:xfrm>
            <a:off x="1136650" y="1244600"/>
            <a:ext cx="1873250" cy="579438"/>
          </a:xfrm>
          <a:prstGeom prst="rect">
            <a:avLst/>
          </a:prstGeom>
          <a:noFill/>
          <a:ln w="9525">
            <a:noFill/>
            <a:miter lim="800000"/>
            <a:headEnd/>
            <a:tailEnd/>
          </a:ln>
        </p:spPr>
        <p:txBody>
          <a:bodyPr wrap="none">
            <a:spAutoFit/>
          </a:bodyPr>
          <a:lstStyle/>
          <a:p>
            <a:pPr eaLnBrk="0" hangingPunct="0"/>
            <a:r>
              <a:rPr lang="en-US" sz="3200">
                <a:solidFill>
                  <a:srgbClr val="000000"/>
                </a:solidFill>
              </a:rPr>
              <a:t>Findings</a:t>
            </a:r>
            <a:endParaRPr lang="en-US" sz="3200"/>
          </a:p>
        </p:txBody>
      </p:sp>
      <p:sp>
        <p:nvSpPr>
          <p:cNvPr id="27652" name="Text Box 6"/>
          <p:cNvSpPr txBox="1">
            <a:spLocks noChangeArrowheads="1"/>
          </p:cNvSpPr>
          <p:nvPr/>
        </p:nvSpPr>
        <p:spPr bwMode="auto">
          <a:xfrm>
            <a:off x="841375" y="2033588"/>
            <a:ext cx="7851775" cy="4054475"/>
          </a:xfrm>
          <a:prstGeom prst="rect">
            <a:avLst/>
          </a:prstGeom>
          <a:noFill/>
          <a:ln w="9525">
            <a:noFill/>
            <a:miter lim="800000"/>
            <a:headEnd/>
            <a:tailEnd/>
          </a:ln>
        </p:spPr>
        <p:txBody>
          <a:bodyPr>
            <a:spAutoFit/>
          </a:bodyPr>
          <a:lstStyle/>
          <a:p>
            <a:pPr marL="228600" indent="-228600">
              <a:buFontTx/>
              <a:buChar char="•"/>
            </a:pPr>
            <a:r>
              <a:rPr lang="en-US" sz="2000"/>
              <a:t>The cost breakdown consists of 78% PPPL labor, 12% sub-contract, and 10% in materials.</a:t>
            </a:r>
          </a:p>
          <a:p>
            <a:pPr marL="228600" indent="-228600">
              <a:buFontTx/>
              <a:buChar char="•"/>
            </a:pPr>
            <a:endParaRPr lang="en-US" sz="2000"/>
          </a:p>
          <a:p>
            <a:pPr marL="228600" indent="-228600">
              <a:buFontTx/>
              <a:buChar char="•"/>
            </a:pPr>
            <a:r>
              <a:rPr lang="en-US" sz="2000"/>
              <a:t>The standing army cost is ~$242K per month, needed for management and health physics support, and allocations.</a:t>
            </a:r>
          </a:p>
          <a:p>
            <a:pPr marL="228600" indent="-228600">
              <a:buFontTx/>
              <a:buChar char="•"/>
            </a:pPr>
            <a:endParaRPr lang="en-US" sz="2000"/>
          </a:p>
          <a:p>
            <a:pPr marL="228600" indent="-228600">
              <a:buFontTx/>
              <a:buChar char="•"/>
            </a:pPr>
            <a:r>
              <a:rPr lang="en-US" sz="2000"/>
              <a:t>The project has developed all required documents needed for CD-1 approval.</a:t>
            </a:r>
          </a:p>
          <a:p>
            <a:pPr marL="228600" indent="-228600">
              <a:buFontTx/>
              <a:buChar char="•"/>
            </a:pPr>
            <a:endParaRPr lang="en-US" sz="2000"/>
          </a:p>
          <a:p>
            <a:pPr marL="228600" indent="-228600">
              <a:buFontTx/>
              <a:buChar char="•"/>
            </a:pPr>
            <a:r>
              <a:rPr lang="en-US" sz="2000"/>
              <a:t>The project has not performed a value engineering study, but will be conducting such a study prior to CD-2.  It is assumed by the project that some cost savings will result from the VE study.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pPr eaLnBrk="1" hangingPunct="1">
              <a:defRPr/>
            </a:pPr>
            <a:r>
              <a:rPr lang="en-US" b="1" dirty="0"/>
              <a:t>Review Committee Participants</a:t>
            </a:r>
          </a:p>
        </p:txBody>
      </p:sp>
      <p:sp>
        <p:nvSpPr>
          <p:cNvPr id="8194" name="Rectangle 1"/>
          <p:cNvSpPr>
            <a:spLocks noChangeArrowheads="1"/>
          </p:cNvSpPr>
          <p:nvPr/>
        </p:nvSpPr>
        <p:spPr bwMode="auto">
          <a:xfrm>
            <a:off x="1270000" y="1179513"/>
            <a:ext cx="7112000" cy="5694362"/>
          </a:xfrm>
          <a:prstGeom prst="rect">
            <a:avLst/>
          </a:prstGeom>
          <a:noFill/>
          <a:ln w="9525">
            <a:noFill/>
            <a:miter lim="800000"/>
            <a:headEnd/>
            <a:tailEnd/>
          </a:ln>
        </p:spPr>
        <p:txBody>
          <a:bodyPr anchor="ctr">
            <a:spAutoFit/>
          </a:bodyPr>
          <a:lstStyle/>
          <a:p>
            <a:pPr algn="ctr">
              <a:tabLst>
                <a:tab pos="2286000" algn="l"/>
                <a:tab pos="3657600" algn="l"/>
              </a:tabLst>
            </a:pPr>
            <a:r>
              <a:rPr lang="en-US" sz="1800" u="sng">
                <a:latin typeface="Times New Roman" pitchFamily="18" charset="0"/>
                <a:cs typeface="Times New Roman" pitchFamily="18" charset="0"/>
              </a:rPr>
              <a:t>Department of Energy  </a:t>
            </a:r>
            <a:r>
              <a:rPr lang="nl-NL" sz="1800" u="sng">
                <a:latin typeface="Times New Roman" pitchFamily="18" charset="0"/>
                <a:cs typeface="Times New Roman" pitchFamily="18" charset="0"/>
              </a:rPr>
              <a:t>Daniel Lehman, SC, Chairperson</a:t>
            </a:r>
          </a:p>
          <a:p>
            <a:pPr algn="ctr">
              <a:tabLst>
                <a:tab pos="2286000" algn="l"/>
                <a:tab pos="3657600" algn="l"/>
              </a:tabLst>
            </a:pPr>
            <a:endParaRPr lang="nl-NL" sz="1600" b="0">
              <a:latin typeface="Times New Roman" pitchFamily="18" charset="0"/>
              <a:cs typeface="Times New Roman" pitchFamily="18" charset="0"/>
            </a:endParaRPr>
          </a:p>
          <a:p>
            <a:pPr>
              <a:tabLst>
                <a:tab pos="2286000" algn="l"/>
                <a:tab pos="3657600" algn="l"/>
              </a:tabLst>
            </a:pPr>
            <a:endParaRPr lang="nl-NL" sz="1600" b="0">
              <a:latin typeface="Times New Roman" pitchFamily="18" charset="0"/>
              <a:cs typeface="Times New Roman" pitchFamily="18" charset="0"/>
            </a:endParaRPr>
          </a:p>
          <a:p>
            <a:pPr>
              <a:tabLst>
                <a:tab pos="2286000" algn="l"/>
                <a:tab pos="3657600" algn="l"/>
              </a:tabLst>
            </a:pPr>
            <a:r>
              <a:rPr lang="nl-NL" sz="1800" u="sng">
                <a:latin typeface="Times New Roman" pitchFamily="18" charset="0"/>
                <a:cs typeface="Times New Roman" pitchFamily="18" charset="0"/>
              </a:rPr>
              <a:t>Review Committee</a:t>
            </a:r>
            <a:r>
              <a:rPr lang="nl-NL" sz="1800">
                <a:latin typeface="Times New Roman" pitchFamily="18" charset="0"/>
                <a:cs typeface="Times New Roman" pitchFamily="18" charset="0"/>
              </a:rPr>
              <a:t>                                          </a:t>
            </a:r>
            <a:r>
              <a:rPr lang="nl-NL" sz="1800" u="sng">
                <a:latin typeface="Times New Roman" pitchFamily="18" charset="0"/>
                <a:cs typeface="Times New Roman" pitchFamily="18" charset="0"/>
              </a:rPr>
              <a:t>Observers</a:t>
            </a:r>
          </a:p>
          <a:p>
            <a:pPr>
              <a:tabLst>
                <a:tab pos="2286000" algn="l"/>
                <a:tab pos="3657600" algn="l"/>
              </a:tabLst>
            </a:pPr>
            <a:endParaRPr lang="nl-NL" sz="1600" b="0">
              <a:latin typeface="Times New Roman" pitchFamily="18" charset="0"/>
              <a:cs typeface="Times New Roman" pitchFamily="18" charset="0"/>
            </a:endParaRPr>
          </a:p>
          <a:p>
            <a:pPr>
              <a:tabLst>
                <a:tab pos="2286000" algn="l"/>
                <a:tab pos="3657600" algn="l"/>
              </a:tabLst>
            </a:pPr>
            <a:r>
              <a:rPr lang="nl-NL" sz="1800" i="1">
                <a:latin typeface="Times New Roman" pitchFamily="18" charset="0"/>
                <a:cs typeface="Times New Roman" pitchFamily="18" charset="0"/>
              </a:rPr>
              <a:t>Technical		</a:t>
            </a:r>
            <a:r>
              <a:rPr lang="nl-NL" sz="1800" b="0">
                <a:latin typeface="Times New Roman" pitchFamily="18" charset="0"/>
                <a:cs typeface="Times New Roman" pitchFamily="18" charset="0"/>
              </a:rPr>
              <a:t>Ed Synakowski, DOE/SC </a:t>
            </a:r>
            <a:endParaRPr lang="nl-NL" sz="1800" i="1">
              <a:latin typeface="Times New Roman" pitchFamily="18" charset="0"/>
              <a:cs typeface="Times New Roman" pitchFamily="18" charset="0"/>
            </a:endParaRPr>
          </a:p>
          <a:p>
            <a:pPr>
              <a:tabLst>
                <a:tab pos="2286000" algn="l"/>
                <a:tab pos="3657600" algn="l"/>
              </a:tabLst>
            </a:pPr>
            <a:r>
              <a:rPr lang="nl-NL" sz="1800" b="0">
                <a:latin typeface="Times New Roman" pitchFamily="18" charset="0"/>
                <a:cs typeface="Times New Roman" pitchFamily="18" charset="0"/>
              </a:rPr>
              <a:t>Charles Greenfield, GA		Barry Sullivan, DOE/SC</a:t>
            </a:r>
          </a:p>
          <a:p>
            <a:pPr>
              <a:tabLst>
                <a:tab pos="2286000" algn="l"/>
                <a:tab pos="3657600" algn="l"/>
              </a:tabLst>
            </a:pPr>
            <a:r>
              <a:rPr lang="nl-NL" sz="1800" b="0">
                <a:latin typeface="Times New Roman" pitchFamily="18" charset="0"/>
                <a:cs typeface="Times New Roman" pitchFamily="18" charset="0"/>
              </a:rPr>
              <a:t>Arnie Kellman, GA		Jeff Makiel, DOE/PSO</a:t>
            </a:r>
          </a:p>
          <a:p>
            <a:pPr>
              <a:tabLst>
                <a:tab pos="2286000" algn="l"/>
                <a:tab pos="3657600" algn="l"/>
              </a:tabLst>
            </a:pPr>
            <a:r>
              <a:rPr lang="nl-NL" sz="1800" b="0">
                <a:latin typeface="Times New Roman" pitchFamily="18" charset="0"/>
                <a:cs typeface="Times New Roman" pitchFamily="18" charset="0"/>
              </a:rPr>
              <a:t>Brad Nelson, ORNL		Jerry Faul, DOE/PSO</a:t>
            </a:r>
          </a:p>
          <a:p>
            <a:pPr>
              <a:tabLst>
                <a:tab pos="2286000" algn="l"/>
                <a:tab pos="3657600" algn="l"/>
              </a:tabLst>
            </a:pPr>
            <a:r>
              <a:rPr lang="nl-NL" sz="1800" b="0">
                <a:latin typeface="Times New Roman" pitchFamily="18" charset="0"/>
                <a:cs typeface="Times New Roman" pitchFamily="18" charset="0"/>
              </a:rPr>
              <a:t>Tom McManamy, ORNL*	Brian Huizenga, DOE/OECM</a:t>
            </a:r>
          </a:p>
          <a:p>
            <a:pPr>
              <a:tabLst>
                <a:tab pos="2286000" algn="l"/>
                <a:tab pos="3657600" algn="l"/>
              </a:tabLst>
            </a:pPr>
            <a:r>
              <a:rPr lang="nl-NL" sz="1600" b="0">
                <a:latin typeface="Times New Roman" pitchFamily="18" charset="0"/>
                <a:cs typeface="Times New Roman" pitchFamily="18" charset="0"/>
              </a:rPr>
              <a:t>		</a:t>
            </a:r>
          </a:p>
          <a:p>
            <a:pPr>
              <a:tabLst>
                <a:tab pos="2286000" algn="l"/>
                <a:tab pos="3657600" algn="l"/>
              </a:tabLst>
            </a:pPr>
            <a:r>
              <a:rPr lang="nl-NL" sz="1800" i="1">
                <a:latin typeface="Times New Roman" pitchFamily="18" charset="0"/>
                <a:cs typeface="Times New Roman" pitchFamily="18" charset="0"/>
              </a:rPr>
              <a:t>Cost and Schedule</a:t>
            </a:r>
          </a:p>
          <a:p>
            <a:pPr>
              <a:tabLst>
                <a:tab pos="2286000" algn="l"/>
                <a:tab pos="3657600" algn="l"/>
              </a:tabLst>
            </a:pPr>
            <a:r>
              <a:rPr lang="nl-NL" sz="1800" b="0">
                <a:latin typeface="Times New Roman" pitchFamily="18" charset="0"/>
                <a:cs typeface="Times New Roman" pitchFamily="18" charset="0"/>
              </a:rPr>
              <a:t>Kin Chao, DOE/SC*</a:t>
            </a:r>
          </a:p>
          <a:p>
            <a:pPr>
              <a:tabLst>
                <a:tab pos="2286000" algn="l"/>
                <a:tab pos="3657600" algn="l"/>
              </a:tabLst>
            </a:pPr>
            <a:r>
              <a:rPr lang="nl-NL" sz="1800" b="0">
                <a:latin typeface="Times New Roman" pitchFamily="18" charset="0"/>
                <a:cs typeface="Times New Roman" pitchFamily="18" charset="0"/>
              </a:rPr>
              <a:t>Gordon Fox, DOE/SC</a:t>
            </a:r>
          </a:p>
          <a:p>
            <a:pPr>
              <a:tabLst>
                <a:tab pos="2286000" algn="l"/>
                <a:tab pos="3657600" algn="l"/>
              </a:tabLst>
            </a:pPr>
            <a:endParaRPr lang="nl-NL" sz="1600" b="0">
              <a:latin typeface="Times New Roman" pitchFamily="18" charset="0"/>
              <a:cs typeface="Times New Roman" pitchFamily="18" charset="0"/>
            </a:endParaRPr>
          </a:p>
          <a:p>
            <a:pPr>
              <a:tabLst>
                <a:tab pos="2286000" algn="l"/>
                <a:tab pos="3657600" algn="l"/>
              </a:tabLst>
            </a:pPr>
            <a:r>
              <a:rPr lang="nl-NL" sz="1800" i="1">
                <a:latin typeface="Times New Roman" pitchFamily="18" charset="0"/>
                <a:cs typeface="Times New Roman" pitchFamily="18" charset="0"/>
              </a:rPr>
              <a:t>Management and ES&amp;H</a:t>
            </a:r>
          </a:p>
          <a:p>
            <a:pPr>
              <a:tabLst>
                <a:tab pos="2286000" algn="l"/>
                <a:tab pos="3657600" algn="l"/>
              </a:tabLst>
            </a:pPr>
            <a:r>
              <a:rPr lang="nl-NL" sz="1800" b="0">
                <a:latin typeface="Times New Roman" pitchFamily="18" charset="0"/>
                <a:cs typeface="Times New Roman" pitchFamily="18" charset="0"/>
              </a:rPr>
              <a:t>John Haines, ORNL*</a:t>
            </a:r>
          </a:p>
          <a:p>
            <a:pPr>
              <a:tabLst>
                <a:tab pos="2286000" algn="l"/>
                <a:tab pos="3657600" algn="l"/>
              </a:tabLst>
            </a:pPr>
            <a:r>
              <a:rPr lang="nl-NL" sz="1800" b="0">
                <a:latin typeface="Times New Roman" pitchFamily="18" charset="0"/>
                <a:cs typeface="Times New Roman" pitchFamily="18" charset="0"/>
              </a:rPr>
              <a:t>Frank Crescenzo, SC-CH</a:t>
            </a:r>
          </a:p>
          <a:p>
            <a:pPr>
              <a:tabLst>
                <a:tab pos="2286000" algn="l"/>
                <a:tab pos="3657600" algn="l"/>
              </a:tabLst>
            </a:pPr>
            <a:endParaRPr lang="nl-NL" sz="1800" b="0">
              <a:latin typeface="Times New Roman" pitchFamily="18" charset="0"/>
              <a:cs typeface="Times New Roman" pitchFamily="18" charset="0"/>
            </a:endParaRPr>
          </a:p>
          <a:p>
            <a:pPr>
              <a:tabLst>
                <a:tab pos="2286000" algn="l"/>
                <a:tab pos="3657600" algn="l"/>
              </a:tabLst>
            </a:pPr>
            <a:r>
              <a:rPr lang="nl-NL" sz="1800" b="0">
                <a:latin typeface="Times New Roman" pitchFamily="18" charset="0"/>
                <a:cs typeface="Times New Roman" pitchFamily="18" charset="0"/>
              </a:rPr>
              <a:t>*Lead</a:t>
            </a:r>
          </a:p>
          <a:p>
            <a:pPr algn="ctr">
              <a:tabLst>
                <a:tab pos="2286000" algn="l"/>
                <a:tab pos="3657600" algn="l"/>
              </a:tabLst>
            </a:pPr>
            <a:r>
              <a:rPr lang="nl-NL" sz="1400" b="0">
                <a:latin typeface="Times New Roman" pitchFamily="18" charset="0"/>
                <a:cs typeface="Times New Roman" pitchFamily="18" charset="0"/>
              </a:rPr>
              <a:t>	 </a:t>
            </a:r>
            <a:r>
              <a:rPr lang="nl-NL" b="0">
                <a:latin typeface="Times New Roman" pitchFamily="18" charset="0"/>
                <a:cs typeface="Times New Roman" pitchFamily="18" charset="0"/>
              </a:rPr>
              <a:t>	</a:t>
            </a:r>
            <a:endParaRPr lang="en-US" sz="900" b="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052708BB-79AA-4CB4-B388-79E2F0253CA0}" type="slidenum">
              <a:rPr lang="en-US" sz="1000"/>
              <a:pPr algn="r"/>
              <a:t>20</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dirty="0" smtClean="0">
                <a:latin typeface="Times New Roman" pitchFamily="18" charset="0"/>
                <a:cs typeface="Times New Roman" pitchFamily="18" charset="0"/>
              </a:rPr>
              <a:t>3. Cost Estimate </a:t>
            </a:r>
            <a:br>
              <a:rPr lang="en-US" sz="20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Kin Chao, DOE/SC</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Gordon Fox, DOE/SC</a:t>
            </a:r>
            <a:endParaRPr lang="en-US" sz="1800" dirty="0">
              <a:latin typeface="Times New Roman" pitchFamily="18" charset="0"/>
              <a:cs typeface="Times New Roman" pitchFamily="18" charset="0"/>
            </a:endParaRPr>
          </a:p>
        </p:txBody>
      </p:sp>
      <p:graphicFrame>
        <p:nvGraphicFramePr>
          <p:cNvPr id="36869" name="Object 5"/>
          <p:cNvGraphicFramePr>
            <a:graphicFrameLocks noChangeAspect="1"/>
          </p:cNvGraphicFramePr>
          <p:nvPr/>
        </p:nvGraphicFramePr>
        <p:xfrm>
          <a:off x="3138488" y="1114425"/>
          <a:ext cx="5495925" cy="2743200"/>
        </p:xfrm>
        <a:graphic>
          <a:graphicData uri="http://schemas.openxmlformats.org/presentationml/2006/ole">
            <p:oleObj spid="_x0000_s36869" name="Chart" r:id="rId3" imgW="5495925" imgH="2743200" progId="Excel.Sheet.8">
              <p:embed/>
            </p:oleObj>
          </a:graphicData>
        </a:graphic>
      </p:graphicFrame>
      <p:graphicFrame>
        <p:nvGraphicFramePr>
          <p:cNvPr id="36932" name="Group 68"/>
          <p:cNvGraphicFramePr>
            <a:graphicFrameLocks noGrp="1"/>
          </p:cNvGraphicFramePr>
          <p:nvPr/>
        </p:nvGraphicFramePr>
        <p:xfrm>
          <a:off x="600075" y="1912938"/>
          <a:ext cx="2573338" cy="1222375"/>
        </p:xfrm>
        <a:graphic>
          <a:graphicData uri="http://schemas.openxmlformats.org/drawingml/2006/table">
            <a:tbl>
              <a:tblPr/>
              <a:tblGrid>
                <a:gridCol w="1935163"/>
                <a:gridCol w="638175"/>
              </a:tblGrid>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Management</a:t>
                      </a:r>
                      <a:endParaRPr kumimoji="0" lang="en-US" sz="1200" b="1" i="0" u="none" strike="noStrike" cap="none" normalizeH="0" baseline="0" dirty="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$7,596</a:t>
                      </a:r>
                      <a:endParaRPr kumimoji="0" lang="en-US" sz="1200" b="1"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Engrg/Dsn/R&amp;D(~&lt;CD3)</a:t>
                      </a:r>
                      <a:endParaRPr kumimoji="0" lang="en-US" sz="12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$16,797</a:t>
                      </a:r>
                      <a:endParaRPr kumimoji="0" lang="en-US" sz="12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Non-Labor(Sub-Contract&amp;Matl)</a:t>
                      </a:r>
                      <a:endParaRPr kumimoji="0" lang="en-US" sz="1200" b="1"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$18,001</a:t>
                      </a:r>
                      <a:endParaRPr kumimoji="0" lang="en-US" sz="1200" b="1"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sng" strike="noStrike" cap="none" normalizeH="0" baseline="0" smtClean="0">
                          <a:ln>
                            <a:noFill/>
                          </a:ln>
                          <a:solidFill>
                            <a:schemeClr val="tx1"/>
                          </a:solidFill>
                          <a:effectLst/>
                          <a:latin typeface="Arial" charset="0"/>
                          <a:cs typeface="Arial" charset="0"/>
                        </a:rPr>
                        <a:t>Install/T-III (~&gt;CD3)</a:t>
                      </a:r>
                      <a:endParaRPr kumimoji="0" lang="en-US" sz="1200" b="1" i="0" u="sng"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sng" strike="noStrike" cap="none" normalizeH="0" baseline="0" smtClean="0">
                          <a:ln>
                            <a:noFill/>
                          </a:ln>
                          <a:solidFill>
                            <a:schemeClr val="tx1"/>
                          </a:solidFill>
                          <a:effectLst/>
                          <a:latin typeface="Arial" charset="0"/>
                          <a:cs typeface="Arial" charset="0"/>
                        </a:rPr>
                        <a:t>$28,442</a:t>
                      </a:r>
                      <a:endParaRPr kumimoji="0" lang="en-US" sz="1200" b="1" i="0" u="sng"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cs typeface="Arial" charset="0"/>
                        </a:rPr>
                        <a:t>Total</a:t>
                      </a:r>
                      <a:endParaRPr kumimoji="0" lang="en-US" sz="1200" b="1" i="0" u="none" strike="noStrike" cap="none" normalizeH="0" baseline="0" dirty="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cs typeface="Arial" charset="0"/>
                        </a:rPr>
                        <a:t>$70,836</a:t>
                      </a:r>
                      <a:endParaRPr kumimoji="0" lang="en-US" sz="1200" b="1" i="0" u="none" strike="noStrike" cap="none" normalizeH="0" baseline="0" dirty="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solidFill>
                      <a:srgbClr val="FFFF00"/>
                    </a:solidFill>
                  </a:tcPr>
                </a:tc>
              </a:tr>
            </a:tbl>
          </a:graphicData>
        </a:graphic>
      </p:graphicFrame>
      <p:graphicFrame>
        <p:nvGraphicFramePr>
          <p:cNvPr id="9" name="Chart 8"/>
          <p:cNvGraphicFramePr>
            <a:graphicFrameLocks/>
          </p:cNvGraphicFramePr>
          <p:nvPr/>
        </p:nvGraphicFramePr>
        <p:xfrm>
          <a:off x="3600450" y="3590925"/>
          <a:ext cx="5276850" cy="2895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Table 7"/>
          <p:cNvGraphicFramePr>
            <a:graphicFrameLocks noGrp="1"/>
          </p:cNvGraphicFramePr>
          <p:nvPr/>
        </p:nvGraphicFramePr>
        <p:xfrm>
          <a:off x="574675" y="4667250"/>
          <a:ext cx="2606675" cy="752475"/>
        </p:xfrm>
        <a:graphic>
          <a:graphicData uri="http://schemas.openxmlformats.org/drawingml/2006/table">
            <a:tbl>
              <a:tblPr/>
              <a:tblGrid>
                <a:gridCol w="1879231"/>
                <a:gridCol w="727444"/>
              </a:tblGrid>
              <a:tr h="188119">
                <a:tc>
                  <a:txBody>
                    <a:bodyPr/>
                    <a:lstStyle/>
                    <a:p>
                      <a:pPr algn="l" fontAlgn="b"/>
                      <a:r>
                        <a:rPr lang="en-US" sz="1000" b="0" i="0" u="none" strike="noStrike">
                          <a:latin typeface="Arial"/>
                        </a:rPr>
                        <a:t>Labor</a:t>
                      </a:r>
                    </a:p>
                  </a:txBody>
                  <a:tcPr marL="0" marR="0" marT="0" marB="0" anchor="b">
                    <a:lnL>
                      <a:noFill/>
                    </a:lnL>
                    <a:lnR>
                      <a:noFill/>
                    </a:lnR>
                    <a:lnT>
                      <a:noFill/>
                    </a:lnT>
                    <a:lnB>
                      <a:noFill/>
                    </a:lnB>
                  </a:tcPr>
                </a:tc>
                <a:tc>
                  <a:txBody>
                    <a:bodyPr/>
                    <a:lstStyle/>
                    <a:p>
                      <a:pPr algn="r" fontAlgn="b"/>
                      <a:r>
                        <a:rPr lang="en-US" sz="1000" b="0" i="0" u="none" strike="noStrike">
                          <a:latin typeface="Arial"/>
                        </a:rPr>
                        <a:t>$54,374</a:t>
                      </a:r>
                    </a:p>
                  </a:txBody>
                  <a:tcPr marL="0" marR="0" marT="0" marB="0" anchor="b">
                    <a:lnL>
                      <a:noFill/>
                    </a:lnL>
                    <a:lnR>
                      <a:noFill/>
                    </a:lnR>
                    <a:lnT>
                      <a:noFill/>
                    </a:lnT>
                    <a:lnB>
                      <a:noFill/>
                    </a:lnB>
                  </a:tcPr>
                </a:tc>
              </a:tr>
              <a:tr h="188119">
                <a:tc>
                  <a:txBody>
                    <a:bodyPr/>
                    <a:lstStyle/>
                    <a:p>
                      <a:pPr algn="l" fontAlgn="b"/>
                      <a:r>
                        <a:rPr lang="en-US" sz="1000" b="0" i="0" u="none" strike="noStrike">
                          <a:latin typeface="Arial"/>
                        </a:rPr>
                        <a:t>Material</a:t>
                      </a:r>
                    </a:p>
                  </a:txBody>
                  <a:tcPr marL="0" marR="0" marT="0" marB="0" anchor="b">
                    <a:lnL>
                      <a:noFill/>
                    </a:lnL>
                    <a:lnR>
                      <a:noFill/>
                    </a:lnR>
                    <a:lnT>
                      <a:noFill/>
                    </a:lnT>
                    <a:lnB>
                      <a:noFill/>
                    </a:lnB>
                  </a:tcPr>
                </a:tc>
                <a:tc>
                  <a:txBody>
                    <a:bodyPr/>
                    <a:lstStyle/>
                    <a:p>
                      <a:pPr algn="r" fontAlgn="b"/>
                      <a:r>
                        <a:rPr lang="en-US" sz="1000" b="0" i="0" u="none" strike="noStrike">
                          <a:latin typeface="Arial"/>
                        </a:rPr>
                        <a:t>$7,299</a:t>
                      </a:r>
                    </a:p>
                  </a:txBody>
                  <a:tcPr marL="0" marR="0" marT="0" marB="0" anchor="b">
                    <a:lnL>
                      <a:noFill/>
                    </a:lnL>
                    <a:lnR>
                      <a:noFill/>
                    </a:lnR>
                    <a:lnT>
                      <a:noFill/>
                    </a:lnT>
                    <a:lnB>
                      <a:noFill/>
                    </a:lnB>
                  </a:tcPr>
                </a:tc>
              </a:tr>
              <a:tr h="188119">
                <a:tc>
                  <a:txBody>
                    <a:bodyPr/>
                    <a:lstStyle/>
                    <a:p>
                      <a:pPr algn="l" fontAlgn="b"/>
                      <a:r>
                        <a:rPr lang="en-US" sz="1000" b="0" i="0" u="none" strike="noStrike">
                          <a:latin typeface="Arial"/>
                        </a:rPr>
                        <a:t>Sub-Contract</a:t>
                      </a:r>
                    </a:p>
                  </a:txBody>
                  <a:tcPr marL="0" marR="0" marT="0" marB="0" anchor="b">
                    <a:lnL>
                      <a:noFill/>
                    </a:lnL>
                    <a:lnR>
                      <a:noFill/>
                    </a:lnR>
                    <a:lnT>
                      <a:noFill/>
                    </a:lnT>
                    <a:lnB>
                      <a:noFill/>
                    </a:lnB>
                  </a:tcPr>
                </a:tc>
                <a:tc>
                  <a:txBody>
                    <a:bodyPr/>
                    <a:lstStyle/>
                    <a:p>
                      <a:pPr algn="r" fontAlgn="b"/>
                      <a:r>
                        <a:rPr lang="en-US" sz="1000" b="0" i="0" u="none" strike="noStrike">
                          <a:latin typeface="Arial"/>
                        </a:rPr>
                        <a:t>$8,581</a:t>
                      </a:r>
                    </a:p>
                  </a:txBody>
                  <a:tcPr marL="0" marR="0" marT="0" marB="0" anchor="b">
                    <a:lnL>
                      <a:noFill/>
                    </a:lnL>
                    <a:lnR>
                      <a:noFill/>
                    </a:lnR>
                    <a:lnT>
                      <a:noFill/>
                    </a:lnT>
                    <a:lnB>
                      <a:noFill/>
                    </a:lnB>
                  </a:tcPr>
                </a:tc>
              </a:tr>
              <a:tr h="188119">
                <a:tc>
                  <a:txBody>
                    <a:bodyPr/>
                    <a:lstStyle/>
                    <a:p>
                      <a:pPr algn="r" fontAlgn="b"/>
                      <a:r>
                        <a:rPr lang="en-US" sz="1000" b="0" i="1" u="none" strike="noStrike">
                          <a:latin typeface="Arial"/>
                        </a:rPr>
                        <a:t>Total</a:t>
                      </a:r>
                    </a:p>
                  </a:txBody>
                  <a:tcPr marL="0" marR="0" marT="0" marB="0" anchor="b">
                    <a:lnL>
                      <a:noFill/>
                    </a:lnL>
                    <a:lnR>
                      <a:noFill/>
                    </a:lnR>
                    <a:lnT>
                      <a:noFill/>
                    </a:lnT>
                    <a:lnB>
                      <a:noFill/>
                    </a:lnB>
                    <a:solidFill>
                      <a:srgbClr val="FFFF00"/>
                    </a:solidFill>
                  </a:tcPr>
                </a:tc>
                <a:tc>
                  <a:txBody>
                    <a:bodyPr/>
                    <a:lstStyle/>
                    <a:p>
                      <a:pPr algn="r" fontAlgn="b"/>
                      <a:r>
                        <a:rPr lang="en-US" sz="1000" b="0" i="1" u="none" strike="noStrike" dirty="0">
                          <a:latin typeface="Arial"/>
                        </a:rPr>
                        <a:t>$70,254</a:t>
                      </a:r>
                    </a:p>
                  </a:txBody>
                  <a:tcPr marL="0" marR="0" marT="0" marB="0" anchor="b">
                    <a:lnL>
                      <a:noFill/>
                    </a:lnL>
                    <a:lnR>
                      <a:noFill/>
                    </a:lnR>
                    <a:lnT>
                      <a:noFill/>
                    </a:lnT>
                    <a:lnB>
                      <a:noFill/>
                    </a:lnB>
                    <a:solidFill>
                      <a:srgbClr val="FFFF00"/>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C99D000D-D2C1-4F08-AAE1-2E1D2BE2FE38}" type="slidenum">
              <a:rPr lang="en-US" sz="1000"/>
              <a:pPr algn="r"/>
              <a:t>21</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dirty="0" smtClean="0">
                <a:latin typeface="Times New Roman" pitchFamily="18" charset="0"/>
                <a:cs typeface="Times New Roman" pitchFamily="18" charset="0"/>
              </a:rPr>
              <a:t>3. Cost Estimate </a:t>
            </a:r>
            <a:br>
              <a:rPr lang="en-US" sz="20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Kin Chao, DOE/SC</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Gordon Fox, DOE/SC</a:t>
            </a:r>
            <a:endParaRPr lang="en-US" sz="1800" dirty="0">
              <a:latin typeface="Times New Roman" pitchFamily="18" charset="0"/>
              <a:cs typeface="Times New Roman" pitchFamily="18" charset="0"/>
            </a:endParaRPr>
          </a:p>
        </p:txBody>
      </p:sp>
      <p:sp>
        <p:nvSpPr>
          <p:cNvPr id="37891" name="Rectangle 7"/>
          <p:cNvSpPr>
            <a:spLocks noChangeArrowheads="1"/>
          </p:cNvSpPr>
          <p:nvPr/>
        </p:nvSpPr>
        <p:spPr bwMode="auto">
          <a:xfrm>
            <a:off x="523875" y="1150938"/>
            <a:ext cx="8058150" cy="4546600"/>
          </a:xfrm>
          <a:prstGeom prst="rect">
            <a:avLst/>
          </a:prstGeom>
          <a:noFill/>
          <a:ln w="9525">
            <a:noFill/>
            <a:miter lim="800000"/>
            <a:headEnd/>
            <a:tailEnd/>
          </a:ln>
        </p:spPr>
        <p:txBody>
          <a:bodyPr>
            <a:spAutoFit/>
          </a:bodyPr>
          <a:lstStyle/>
          <a:p>
            <a:pPr marL="342900" indent="-342900" eaLnBrk="0" hangingPunct="0"/>
            <a:r>
              <a:rPr lang="en-US" sz="2000">
                <a:solidFill>
                  <a:srgbClr val="000000"/>
                </a:solidFill>
                <a:latin typeface="Times New Roman" pitchFamily="18" charset="0"/>
                <a:cs typeface="Times New Roman" pitchFamily="18" charset="0"/>
              </a:rPr>
              <a:t>Comments</a:t>
            </a:r>
          </a:p>
          <a:p>
            <a:pPr marL="342900" indent="-342900" eaLnBrk="0" hangingPunct="0"/>
            <a:endParaRPr lang="en-US" sz="2000">
              <a:solidFill>
                <a:srgbClr val="000000"/>
              </a:solidFill>
              <a:latin typeface="Times New Roman" pitchFamily="18" charset="0"/>
              <a:cs typeface="Times New Roman" pitchFamily="18" charset="0"/>
            </a:endParaRPr>
          </a:p>
          <a:p>
            <a:pPr marL="342900" indent="-342900">
              <a:buFontTx/>
              <a:buChar char="•"/>
            </a:pPr>
            <a:r>
              <a:rPr lang="en-US" sz="1800">
                <a:latin typeface="Times New Roman" pitchFamily="18" charset="0"/>
              </a:rPr>
              <a:t>At this stage of the project, the proposed cost estimate, including contingency appears adequate.</a:t>
            </a:r>
          </a:p>
          <a:p>
            <a:pPr marL="342900" indent="-342900"/>
            <a:endParaRPr lang="en-US" sz="1800">
              <a:latin typeface="Times New Roman" pitchFamily="18" charset="0"/>
            </a:endParaRPr>
          </a:p>
          <a:p>
            <a:pPr marL="342900" indent="-342900">
              <a:buFontTx/>
              <a:buChar char="•"/>
            </a:pPr>
            <a:r>
              <a:rPr lang="en-US" sz="1800">
                <a:latin typeface="Times New Roman" pitchFamily="18" charset="0"/>
              </a:rPr>
              <a:t>However, based on the management, engineering, and design cost breakdown presented, these costs appear high and project should find efficiencies to reduce this cost.</a:t>
            </a:r>
          </a:p>
          <a:p>
            <a:pPr marL="342900" indent="-342900">
              <a:buFontTx/>
              <a:buChar char="•"/>
            </a:pPr>
            <a:endParaRPr lang="en-US" sz="1800">
              <a:latin typeface="Times New Roman" pitchFamily="18" charset="0"/>
            </a:endParaRPr>
          </a:p>
          <a:p>
            <a:pPr marL="342900" indent="-342900">
              <a:buFontTx/>
              <a:buChar char="•"/>
            </a:pPr>
            <a:r>
              <a:rPr lang="en-US" sz="1800">
                <a:latin typeface="Times New Roman" pitchFamily="18" charset="0"/>
              </a:rPr>
              <a:t>The project has also developed all the required documents.  However, these documents need to be updated and approved prior to CD-1.</a:t>
            </a:r>
          </a:p>
          <a:p>
            <a:pPr marL="342900" indent="-342900">
              <a:buFontTx/>
              <a:buChar char="•"/>
            </a:pPr>
            <a:endParaRPr lang="en-US" sz="1800">
              <a:latin typeface="Times New Roman" pitchFamily="18" charset="0"/>
            </a:endParaRPr>
          </a:p>
          <a:p>
            <a:pPr marL="342900" indent="-342900">
              <a:buFontTx/>
              <a:buChar char="•"/>
            </a:pPr>
            <a:r>
              <a:rPr lang="en-US" sz="1800">
                <a:latin typeface="Times New Roman" pitchFamily="18" charset="0"/>
              </a:rPr>
              <a:t>Project should work with OFES to develop a plan that is consistent with a mutually agreed funding profile and meets technical scope, cost, and schedule requirements with adequate contingency.</a:t>
            </a:r>
          </a:p>
          <a:p>
            <a:pPr marL="342900" indent="-342900">
              <a:buFontTx/>
              <a:buChar char="•"/>
            </a:pPr>
            <a:endParaRPr lang="en-US" sz="180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E36B9ADE-B7BA-4712-99BC-5598FD1A4D15}" type="slidenum">
              <a:rPr lang="en-US" sz="1000"/>
              <a:pPr algn="r"/>
              <a:t>22</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dirty="0" smtClean="0">
                <a:latin typeface="Times New Roman" pitchFamily="18" charset="0"/>
                <a:cs typeface="Times New Roman" pitchFamily="18" charset="0"/>
              </a:rPr>
              <a:t>3. Cost Estimate </a:t>
            </a:r>
            <a:br>
              <a:rPr lang="en-US" sz="20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Kin Chao, DOE/SC</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Gordon Fox, DOE/SC</a:t>
            </a:r>
            <a:endParaRPr lang="en-US" sz="1800" dirty="0">
              <a:latin typeface="Times New Roman" pitchFamily="18" charset="0"/>
              <a:cs typeface="Times New Roman" pitchFamily="18" charset="0"/>
            </a:endParaRPr>
          </a:p>
        </p:txBody>
      </p:sp>
      <p:sp>
        <p:nvSpPr>
          <p:cNvPr id="38915" name="Rectangle 7"/>
          <p:cNvSpPr>
            <a:spLocks noChangeArrowheads="1"/>
          </p:cNvSpPr>
          <p:nvPr/>
        </p:nvSpPr>
        <p:spPr bwMode="auto">
          <a:xfrm>
            <a:off x="523875" y="1150938"/>
            <a:ext cx="8058150" cy="2652712"/>
          </a:xfrm>
          <a:prstGeom prst="rect">
            <a:avLst/>
          </a:prstGeom>
          <a:noFill/>
          <a:ln w="9525">
            <a:noFill/>
            <a:miter lim="800000"/>
            <a:headEnd/>
            <a:tailEnd/>
          </a:ln>
        </p:spPr>
        <p:txBody>
          <a:bodyPr>
            <a:spAutoFit/>
          </a:bodyPr>
          <a:lstStyle/>
          <a:p>
            <a:pPr marL="342900" indent="-342900" eaLnBrk="0" hangingPunct="0"/>
            <a:r>
              <a:rPr lang="en-US" sz="2800">
                <a:solidFill>
                  <a:srgbClr val="000000"/>
                </a:solidFill>
                <a:latin typeface="Times New Roman" pitchFamily="18" charset="0"/>
                <a:cs typeface="Times New Roman" pitchFamily="18" charset="0"/>
              </a:rPr>
              <a:t>Recommendations</a:t>
            </a:r>
          </a:p>
          <a:p>
            <a:pPr marL="342900" indent="-342900" eaLnBrk="0" hangingPunct="0"/>
            <a:endParaRPr lang="en-US" sz="2800">
              <a:solidFill>
                <a:srgbClr val="000000"/>
              </a:solidFill>
              <a:latin typeface="Times New Roman" pitchFamily="18" charset="0"/>
              <a:cs typeface="Times New Roman" pitchFamily="18" charset="0"/>
            </a:endParaRPr>
          </a:p>
          <a:p>
            <a:pPr marL="342900" indent="-342900"/>
            <a:endParaRPr lang="en-US"/>
          </a:p>
          <a:p>
            <a:pPr marL="342900" indent="-342900">
              <a:buFontTx/>
              <a:buChar char="•"/>
            </a:pPr>
            <a:r>
              <a:rPr lang="en-US" sz="2000">
                <a:latin typeface="Times New Roman" pitchFamily="18" charset="0"/>
              </a:rPr>
              <a:t>Develop a mutually agreed funding profile between OFES Program and the project by January 2, 2010 </a:t>
            </a:r>
          </a:p>
          <a:p>
            <a:pPr marL="342900" indent="-342900">
              <a:buFontTx/>
              <a:buChar char="•"/>
            </a:pPr>
            <a:endParaRPr lang="en-US" sz="2000">
              <a:latin typeface="Times New Roman" pitchFamily="18" charset="0"/>
            </a:endParaRPr>
          </a:p>
          <a:p>
            <a:pPr marL="342900" indent="-342900">
              <a:buFontTx/>
              <a:buChar char="•"/>
            </a:pPr>
            <a:r>
              <a:rPr lang="en-US" sz="2000">
                <a:latin typeface="Times New Roman" pitchFamily="18" charset="0"/>
              </a:rPr>
              <a:t>Update all project documents and submit for CD-1 approval.</a:t>
            </a:r>
          </a:p>
          <a:p>
            <a:pPr marL="342900" indent="-342900"/>
            <a:endParaRPr lang="en-US" sz="2000">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BC655CD1-572F-42FA-97FC-4CAD8E915A68}" type="slidenum">
              <a:rPr lang="en-US" sz="1000"/>
              <a:pPr algn="r"/>
              <a:t>23</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smtClean="0">
                <a:latin typeface="Times New Roman" pitchFamily="18" charset="0"/>
                <a:cs typeface="Times New Roman" pitchFamily="18" charset="0"/>
              </a:rPr>
              <a:t>4. Schedule Estimate </a:t>
            </a:r>
            <a:br>
              <a:rPr lang="en-US" sz="2000" b="1" smtClean="0">
                <a:latin typeface="Times New Roman" pitchFamily="18" charset="0"/>
                <a:cs typeface="Times New Roman" pitchFamily="18" charset="0"/>
              </a:rPr>
            </a:br>
            <a:r>
              <a:rPr lang="en-US" sz="1800" smtClean="0">
                <a:latin typeface="Times New Roman" pitchFamily="18" charset="0"/>
                <a:cs typeface="Times New Roman" pitchFamily="18" charset="0"/>
              </a:rPr>
              <a:t>Kin Chao, DOE/SC</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Gordon Fox, DOE/SC</a:t>
            </a:r>
          </a:p>
        </p:txBody>
      </p:sp>
      <p:sp>
        <p:nvSpPr>
          <p:cNvPr id="39939" name="Rectangle 7"/>
          <p:cNvSpPr>
            <a:spLocks noChangeArrowheads="1"/>
          </p:cNvSpPr>
          <p:nvPr/>
        </p:nvSpPr>
        <p:spPr bwMode="auto">
          <a:xfrm>
            <a:off x="257175" y="1008063"/>
            <a:ext cx="8591550" cy="5705475"/>
          </a:xfrm>
          <a:prstGeom prst="rect">
            <a:avLst/>
          </a:prstGeom>
          <a:noFill/>
          <a:ln w="9525">
            <a:noFill/>
            <a:miter lim="800000"/>
            <a:headEnd/>
            <a:tailEnd/>
          </a:ln>
        </p:spPr>
        <p:txBody>
          <a:bodyPr>
            <a:spAutoFit/>
          </a:bodyPr>
          <a:lstStyle/>
          <a:p>
            <a:pPr marL="342900" indent="-342900" eaLnBrk="0" hangingPunct="0">
              <a:lnSpc>
                <a:spcPct val="95000"/>
              </a:lnSpc>
            </a:pPr>
            <a:r>
              <a:rPr lang="en-US" sz="2000">
                <a:solidFill>
                  <a:srgbClr val="000000"/>
                </a:solidFill>
                <a:latin typeface="Times New Roman" pitchFamily="18" charset="0"/>
                <a:cs typeface="Times New Roman" pitchFamily="18" charset="0"/>
              </a:rPr>
              <a:t>Findings</a:t>
            </a:r>
          </a:p>
          <a:p>
            <a:pPr marL="342900" indent="-342900" eaLnBrk="0" hangingPunct="0">
              <a:lnSpc>
                <a:spcPct val="95000"/>
              </a:lnSpc>
            </a:pPr>
            <a:endParaRPr lang="en-US" sz="2000">
              <a:solidFill>
                <a:srgbClr val="000000"/>
              </a:solidFill>
              <a:latin typeface="Times New Roman" pitchFamily="18" charset="0"/>
              <a:cs typeface="Times New Roman" pitchFamily="18" charset="0"/>
            </a:endParaRPr>
          </a:p>
          <a:p>
            <a:pPr marL="342900" indent="-342900">
              <a:lnSpc>
                <a:spcPct val="95000"/>
              </a:lnSpc>
              <a:buFontTx/>
              <a:buChar char="•"/>
            </a:pPr>
            <a:r>
              <a:rPr lang="en-US" sz="1600">
                <a:latin typeface="Times New Roman" pitchFamily="18" charset="0"/>
              </a:rPr>
              <a:t>The project CD-4 date is scheduled for May 2014 or May 2015, which includes ~7.2months of contingency, depending on the funding profile assumed (constrained or unconstrained profiles).  </a:t>
            </a:r>
          </a:p>
          <a:p>
            <a:pPr marL="342900" indent="-342900">
              <a:lnSpc>
                <a:spcPct val="95000"/>
              </a:lnSpc>
              <a:buFontTx/>
              <a:buChar char="•"/>
            </a:pPr>
            <a:endParaRPr lang="en-US" sz="1600">
              <a:latin typeface="Times New Roman" pitchFamily="18" charset="0"/>
            </a:endParaRPr>
          </a:p>
          <a:p>
            <a:pPr marL="342900" indent="-342900">
              <a:lnSpc>
                <a:spcPct val="95000"/>
              </a:lnSpc>
              <a:buFontTx/>
              <a:buChar char="•"/>
            </a:pPr>
            <a:r>
              <a:rPr lang="en-US" sz="1600">
                <a:latin typeface="Times New Roman" pitchFamily="18" charset="0"/>
              </a:rPr>
              <a:t>The project schedule estimate is developed based on durations and resource requirement input from the Job Managers.  </a:t>
            </a:r>
          </a:p>
          <a:p>
            <a:pPr marL="342900" indent="-342900">
              <a:lnSpc>
                <a:spcPct val="95000"/>
              </a:lnSpc>
              <a:buFontTx/>
              <a:buChar char="•"/>
            </a:pPr>
            <a:endParaRPr lang="en-US" sz="1600">
              <a:latin typeface="Times New Roman" pitchFamily="18" charset="0"/>
            </a:endParaRPr>
          </a:p>
          <a:p>
            <a:pPr marL="342900" indent="-342900">
              <a:lnSpc>
                <a:spcPct val="95000"/>
              </a:lnSpc>
              <a:buFontTx/>
              <a:buChar char="•"/>
            </a:pPr>
            <a:r>
              <a:rPr lang="en-US" sz="1600">
                <a:latin typeface="Times New Roman" pitchFamily="18" charset="0"/>
              </a:rPr>
              <a:t>The project has a resource loaded schedule, including the critical path, which consists of ohmic heating coil design and fabrication, centerstack activities, and integrated system testing.</a:t>
            </a:r>
          </a:p>
          <a:p>
            <a:pPr marL="342900" indent="-342900">
              <a:lnSpc>
                <a:spcPct val="95000"/>
              </a:lnSpc>
              <a:buFontTx/>
              <a:buChar char="•"/>
            </a:pPr>
            <a:endParaRPr lang="en-US" sz="1600">
              <a:latin typeface="Times New Roman" pitchFamily="18" charset="0"/>
            </a:endParaRPr>
          </a:p>
          <a:p>
            <a:pPr marL="342900" indent="-342900">
              <a:lnSpc>
                <a:spcPct val="95000"/>
              </a:lnSpc>
              <a:buFontTx/>
              <a:buChar char="•"/>
            </a:pPr>
            <a:r>
              <a:rPr lang="en-US" sz="1600">
                <a:latin typeface="Times New Roman" pitchFamily="18" charset="0"/>
              </a:rPr>
              <a:t>The project is proposing to purchase long lead items including </a:t>
            </a:r>
          </a:p>
          <a:p>
            <a:pPr marL="685800" lvl="1" indent="-228600">
              <a:lnSpc>
                <a:spcPct val="95000"/>
              </a:lnSpc>
              <a:buFontTx/>
              <a:buChar char="•"/>
            </a:pPr>
            <a:r>
              <a:rPr lang="en-US" sz="1400">
                <a:latin typeface="Times New Roman" pitchFamily="18" charset="0"/>
              </a:rPr>
              <a:t>Inner TF Bundle Manufacture Inner TF Copper extrusions ($240K)</a:t>
            </a:r>
          </a:p>
          <a:p>
            <a:pPr marL="685800" lvl="1" indent="-228600">
              <a:lnSpc>
                <a:spcPct val="95000"/>
              </a:lnSpc>
              <a:buFontTx/>
              <a:buChar char="•"/>
            </a:pPr>
            <a:r>
              <a:rPr lang="en-US" sz="1400">
                <a:latin typeface="Times New Roman" pitchFamily="18" charset="0"/>
              </a:rPr>
              <a:t>Inner TF Bundle Machine Inner TF conductors [grooves, lead area] ($250K) </a:t>
            </a:r>
          </a:p>
          <a:p>
            <a:pPr marL="685800" lvl="1" indent="-228600">
              <a:lnSpc>
                <a:spcPct val="95000"/>
              </a:lnSpc>
              <a:buFontTx/>
              <a:buChar char="•"/>
            </a:pPr>
            <a:r>
              <a:rPr lang="en-US" sz="1400">
                <a:latin typeface="Times New Roman" pitchFamily="18" charset="0"/>
              </a:rPr>
              <a:t>OHMIC Heating Coil (OH) Manufacture OH Copper conductor [extrusion] ($105K)</a:t>
            </a:r>
          </a:p>
          <a:p>
            <a:pPr marL="685800" lvl="1" indent="-228600">
              <a:lnSpc>
                <a:spcPct val="95000"/>
              </a:lnSpc>
              <a:buFontTx/>
              <a:buChar char="•"/>
            </a:pPr>
            <a:r>
              <a:rPr lang="en-US" sz="1400">
                <a:latin typeface="Times New Roman" pitchFamily="18" charset="0"/>
              </a:rPr>
              <a:t>Inner TF Bundle Friction Stir-Weld coil leads conductors ($250K)</a:t>
            </a:r>
          </a:p>
          <a:p>
            <a:pPr marL="685800" lvl="1" indent="-228600">
              <a:lnSpc>
                <a:spcPct val="95000"/>
              </a:lnSpc>
            </a:pPr>
            <a:endParaRPr lang="en-US" sz="1600">
              <a:latin typeface="Times New Roman" pitchFamily="18" charset="0"/>
            </a:endParaRPr>
          </a:p>
          <a:p>
            <a:pPr marL="342900" indent="-342900">
              <a:lnSpc>
                <a:spcPct val="95000"/>
              </a:lnSpc>
              <a:buFontTx/>
              <a:buChar char="•"/>
            </a:pPr>
            <a:r>
              <a:rPr lang="en-US" sz="1600">
                <a:latin typeface="Times New Roman" pitchFamily="18" charset="0"/>
              </a:rPr>
              <a:t>The funding profiles are shown in the next page. At this time, the project has not assumed any impact from Continuing Resolution.  </a:t>
            </a:r>
          </a:p>
          <a:p>
            <a:pPr marL="342900" indent="-342900">
              <a:lnSpc>
                <a:spcPct val="95000"/>
              </a:lnSpc>
              <a:buFontTx/>
              <a:buChar char="•"/>
            </a:pPr>
            <a:endParaRPr lang="en-US" sz="1600">
              <a:latin typeface="Times New Roman" pitchFamily="18" charset="0"/>
            </a:endParaRPr>
          </a:p>
          <a:p>
            <a:pPr marL="342900" indent="-342900">
              <a:lnSpc>
                <a:spcPct val="95000"/>
              </a:lnSpc>
              <a:buFontTx/>
              <a:buChar char="•"/>
            </a:pPr>
            <a:r>
              <a:rPr lang="en-US" sz="1600">
                <a:latin typeface="Times New Roman" pitchFamily="18" charset="0"/>
              </a:rPr>
              <a:t>Schedules do not indicate anticipated Critical Decision approval dates, but rather the dates for the request or submissions.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C8C9B833-4951-4B2E-B3C3-1711967350E3}" type="slidenum">
              <a:rPr lang="en-US" sz="1000"/>
              <a:pPr algn="r"/>
              <a:t>24</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smtClean="0">
                <a:latin typeface="Times New Roman" pitchFamily="18" charset="0"/>
                <a:cs typeface="Times New Roman" pitchFamily="18" charset="0"/>
              </a:rPr>
              <a:t>4. Schedule Estimate </a:t>
            </a:r>
            <a:br>
              <a:rPr lang="en-US" sz="2000" b="1" smtClean="0">
                <a:latin typeface="Times New Roman" pitchFamily="18" charset="0"/>
                <a:cs typeface="Times New Roman" pitchFamily="18" charset="0"/>
              </a:rPr>
            </a:br>
            <a:r>
              <a:rPr lang="en-US" sz="1800" smtClean="0">
                <a:latin typeface="Times New Roman" pitchFamily="18" charset="0"/>
                <a:cs typeface="Times New Roman" pitchFamily="18" charset="0"/>
              </a:rPr>
              <a:t>Kin Chao, DOE/SC</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Gordon Fox, DOE/SC</a:t>
            </a:r>
          </a:p>
        </p:txBody>
      </p:sp>
      <p:sp>
        <p:nvSpPr>
          <p:cNvPr id="40963" name="Rectangle 7"/>
          <p:cNvSpPr>
            <a:spLocks noChangeArrowheads="1"/>
          </p:cNvSpPr>
          <p:nvPr/>
        </p:nvSpPr>
        <p:spPr bwMode="auto">
          <a:xfrm>
            <a:off x="523875" y="1150938"/>
            <a:ext cx="8058150" cy="701675"/>
          </a:xfrm>
          <a:prstGeom prst="rect">
            <a:avLst/>
          </a:prstGeom>
          <a:noFill/>
          <a:ln w="9525">
            <a:noFill/>
            <a:miter lim="800000"/>
            <a:headEnd/>
            <a:tailEnd/>
          </a:ln>
        </p:spPr>
        <p:txBody>
          <a:bodyPr>
            <a:spAutoFit/>
          </a:bodyPr>
          <a:lstStyle/>
          <a:p>
            <a:pPr marL="342900" indent="-342900" eaLnBrk="0" hangingPunct="0"/>
            <a:r>
              <a:rPr lang="en-US" sz="2000">
                <a:solidFill>
                  <a:srgbClr val="000000"/>
                </a:solidFill>
                <a:latin typeface="Times New Roman" pitchFamily="18" charset="0"/>
                <a:cs typeface="Times New Roman" pitchFamily="18" charset="0"/>
              </a:rPr>
              <a:t>Comments</a:t>
            </a:r>
          </a:p>
          <a:p>
            <a:pPr marL="342900" indent="-342900" eaLnBrk="0" hangingPunct="0"/>
            <a:endParaRPr lang="en-US" sz="2000">
              <a:solidFill>
                <a:srgbClr val="000000"/>
              </a:solidFill>
              <a:latin typeface="Times New Roman" pitchFamily="18" charset="0"/>
              <a:cs typeface="Times New Roman" pitchFamily="18" charset="0"/>
            </a:endParaRPr>
          </a:p>
        </p:txBody>
      </p:sp>
      <p:pic>
        <p:nvPicPr>
          <p:cNvPr id="40964" name="Picture 6"/>
          <p:cNvPicPr>
            <a:picLocks noChangeAspect="1" noChangeArrowheads="1"/>
          </p:cNvPicPr>
          <p:nvPr/>
        </p:nvPicPr>
        <p:blipFill>
          <a:blip r:embed="rId2"/>
          <a:srcRect/>
          <a:stretch>
            <a:fillRect/>
          </a:stretch>
        </p:blipFill>
        <p:spPr bwMode="auto">
          <a:xfrm>
            <a:off x="601663" y="1585913"/>
            <a:ext cx="8148637" cy="413385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5772E461-ECFE-45F7-9FD6-5303EB8B6A17}" type="slidenum">
              <a:rPr lang="en-US" sz="1000"/>
              <a:pPr algn="r"/>
              <a:t>25</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smtClean="0">
                <a:latin typeface="Times New Roman" pitchFamily="18" charset="0"/>
                <a:cs typeface="Times New Roman" pitchFamily="18" charset="0"/>
              </a:rPr>
              <a:t>4. Schedule Estimate </a:t>
            </a:r>
            <a:br>
              <a:rPr lang="en-US" sz="2000" b="1" smtClean="0">
                <a:latin typeface="Times New Roman" pitchFamily="18" charset="0"/>
                <a:cs typeface="Times New Roman" pitchFamily="18" charset="0"/>
              </a:rPr>
            </a:br>
            <a:r>
              <a:rPr lang="en-US" sz="1800" smtClean="0">
                <a:latin typeface="Times New Roman" pitchFamily="18" charset="0"/>
                <a:cs typeface="Times New Roman" pitchFamily="18" charset="0"/>
              </a:rPr>
              <a:t>Kin Chao, DOE/SC</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Gordon Fox, DOE/SC</a:t>
            </a:r>
          </a:p>
        </p:txBody>
      </p:sp>
      <p:sp>
        <p:nvSpPr>
          <p:cNvPr id="41987" name="Rectangle 7"/>
          <p:cNvSpPr>
            <a:spLocks noChangeArrowheads="1"/>
          </p:cNvSpPr>
          <p:nvPr/>
        </p:nvSpPr>
        <p:spPr bwMode="auto">
          <a:xfrm>
            <a:off x="523875" y="1150938"/>
            <a:ext cx="8058150" cy="5216525"/>
          </a:xfrm>
          <a:prstGeom prst="rect">
            <a:avLst/>
          </a:prstGeom>
          <a:noFill/>
          <a:ln w="9525">
            <a:noFill/>
            <a:miter lim="800000"/>
            <a:headEnd/>
            <a:tailEnd/>
          </a:ln>
        </p:spPr>
        <p:txBody>
          <a:bodyPr>
            <a:spAutoFit/>
          </a:bodyPr>
          <a:lstStyle/>
          <a:p>
            <a:pPr marL="342900" indent="-342900" eaLnBrk="0" hangingPunct="0"/>
            <a:r>
              <a:rPr lang="en-US" sz="2400">
                <a:solidFill>
                  <a:srgbClr val="000000"/>
                </a:solidFill>
                <a:latin typeface="Times New Roman" pitchFamily="18" charset="0"/>
                <a:cs typeface="Times New Roman" pitchFamily="18" charset="0"/>
              </a:rPr>
              <a:t>Comments</a:t>
            </a:r>
          </a:p>
          <a:p>
            <a:pPr marL="342900" indent="-342900" eaLnBrk="0" hangingPunct="0"/>
            <a:endParaRPr lang="en-US" sz="2400">
              <a:solidFill>
                <a:srgbClr val="000000"/>
              </a:solidFill>
              <a:latin typeface="Times New Roman" pitchFamily="18" charset="0"/>
              <a:cs typeface="Times New Roman" pitchFamily="18" charset="0"/>
            </a:endParaRPr>
          </a:p>
          <a:p>
            <a:pPr marL="342900" indent="-342900">
              <a:buFontTx/>
              <a:buChar char="•"/>
            </a:pPr>
            <a:r>
              <a:rPr lang="en-US" sz="1800">
                <a:latin typeface="Times New Roman" pitchFamily="18" charset="0"/>
              </a:rPr>
              <a:t>The project expects to find potential schedule acceleration opportunities based on the VE analysis to be performed prior to CD-2. At this stage of the project, the proposed schedule estimate, including contingency appears generally reasonable.   </a:t>
            </a:r>
          </a:p>
          <a:p>
            <a:pPr marL="342900" indent="-342900">
              <a:buFontTx/>
              <a:buChar char="•"/>
            </a:pPr>
            <a:endParaRPr lang="en-US" sz="1800">
              <a:latin typeface="Times New Roman" pitchFamily="18" charset="0"/>
            </a:endParaRPr>
          </a:p>
          <a:p>
            <a:pPr marL="342900" indent="-342900">
              <a:buFontTx/>
              <a:buChar char="•"/>
            </a:pPr>
            <a:r>
              <a:rPr lang="en-US" sz="1800">
                <a:latin typeface="Times New Roman" pitchFamily="18" charset="0"/>
              </a:rPr>
              <a:t>Project should work with OFES to develop a plan that is consistent with a mutually agreed funding profile and meets technical scope, cost, and schedule requirements with adequate contingency.</a:t>
            </a:r>
          </a:p>
          <a:p>
            <a:pPr marL="342900" indent="-342900">
              <a:buFontTx/>
              <a:buChar char="•"/>
            </a:pPr>
            <a:endParaRPr lang="en-US" sz="1800">
              <a:latin typeface="Times New Roman" pitchFamily="18" charset="0"/>
            </a:endParaRPr>
          </a:p>
          <a:p>
            <a:pPr marL="342900" indent="-342900">
              <a:buFontTx/>
              <a:buChar char="•"/>
            </a:pPr>
            <a:r>
              <a:rPr lang="en-US" sz="1800">
                <a:latin typeface="Times New Roman" pitchFamily="18" charset="0"/>
              </a:rPr>
              <a:t>Schedule should show actual CD approval dates, in lieu of request dates since the approval date provides the required authority for the project to proceed further.</a:t>
            </a:r>
          </a:p>
          <a:p>
            <a:pPr marL="342900" indent="-342900">
              <a:buFontTx/>
              <a:buChar char="•"/>
            </a:pPr>
            <a:endParaRPr lang="en-US" sz="1800">
              <a:latin typeface="Times New Roman" pitchFamily="18" charset="0"/>
            </a:endParaRPr>
          </a:p>
          <a:p>
            <a:pPr marL="342900" indent="-342900">
              <a:buFontTx/>
              <a:buChar char="•"/>
            </a:pPr>
            <a:r>
              <a:rPr lang="en-US" sz="1800">
                <a:latin typeface="Times New Roman" pitchFamily="18" charset="0"/>
              </a:rPr>
              <a:t>The project should consider risk associated with reduced funding due to CR, especially those years where there is a large increase in funds from the previous year.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8B9C4D04-DCFF-474C-92A1-B560E08BF981}" type="slidenum">
              <a:rPr lang="en-US" sz="1000"/>
              <a:pPr algn="r"/>
              <a:t>26</a:t>
            </a:fld>
            <a:endParaRPr lang="en-US" sz="1000"/>
          </a:p>
        </p:txBody>
      </p:sp>
      <p:sp>
        <p:nvSpPr>
          <p:cNvPr id="238594" name="Rectangle 2"/>
          <p:cNvSpPr>
            <a:spLocks noGrp="1" noChangeArrowheads="1"/>
          </p:cNvSpPr>
          <p:nvPr>
            <p:ph type="title" idx="4294967295"/>
          </p:nvPr>
        </p:nvSpPr>
        <p:spPr>
          <a:xfrm>
            <a:off x="2703513" y="0"/>
            <a:ext cx="4264025" cy="885825"/>
          </a:xfrm>
        </p:spPr>
        <p:txBody>
          <a:bodyPr/>
          <a:lstStyle/>
          <a:p>
            <a:pPr eaLnBrk="1" hangingPunct="1">
              <a:defRPr/>
            </a:pPr>
            <a:r>
              <a:rPr lang="en-US" sz="2000" b="1" smtClean="0">
                <a:latin typeface="Times New Roman" pitchFamily="18" charset="0"/>
                <a:cs typeface="Times New Roman" pitchFamily="18" charset="0"/>
              </a:rPr>
              <a:t>4. Schedule Estimate </a:t>
            </a:r>
            <a:br>
              <a:rPr lang="en-US" sz="2000" b="1" smtClean="0">
                <a:latin typeface="Times New Roman" pitchFamily="18" charset="0"/>
                <a:cs typeface="Times New Roman" pitchFamily="18" charset="0"/>
              </a:rPr>
            </a:br>
            <a:r>
              <a:rPr lang="en-US" sz="1800" smtClean="0">
                <a:latin typeface="Times New Roman" pitchFamily="18" charset="0"/>
                <a:cs typeface="Times New Roman" pitchFamily="18" charset="0"/>
              </a:rPr>
              <a:t>Kin Chao, DOE/SC</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Gordon Fox, DOE/SC</a:t>
            </a:r>
          </a:p>
        </p:txBody>
      </p:sp>
      <p:sp>
        <p:nvSpPr>
          <p:cNvPr id="43011" name="Rectangle 7"/>
          <p:cNvSpPr>
            <a:spLocks noChangeArrowheads="1"/>
          </p:cNvSpPr>
          <p:nvPr/>
        </p:nvSpPr>
        <p:spPr bwMode="auto">
          <a:xfrm>
            <a:off x="523875" y="1150938"/>
            <a:ext cx="8058150" cy="1920875"/>
          </a:xfrm>
          <a:prstGeom prst="rect">
            <a:avLst/>
          </a:prstGeom>
          <a:noFill/>
          <a:ln w="9525">
            <a:noFill/>
            <a:miter lim="800000"/>
            <a:headEnd/>
            <a:tailEnd/>
          </a:ln>
        </p:spPr>
        <p:txBody>
          <a:bodyPr>
            <a:spAutoFit/>
          </a:bodyPr>
          <a:lstStyle/>
          <a:p>
            <a:pPr marL="342900" indent="-342900" eaLnBrk="0" hangingPunct="0"/>
            <a:r>
              <a:rPr lang="en-US" sz="2400">
                <a:solidFill>
                  <a:srgbClr val="000000"/>
                </a:solidFill>
                <a:latin typeface="Times New Roman" pitchFamily="18" charset="0"/>
                <a:cs typeface="Times New Roman" pitchFamily="18" charset="0"/>
              </a:rPr>
              <a:t>Recommendations</a:t>
            </a:r>
          </a:p>
          <a:p>
            <a:pPr marL="342900" indent="-342900" eaLnBrk="0" hangingPunct="0"/>
            <a:endParaRPr lang="en-US" sz="2400">
              <a:solidFill>
                <a:srgbClr val="000000"/>
              </a:solidFill>
              <a:latin typeface="Times New Roman" pitchFamily="18" charset="0"/>
              <a:cs typeface="Times New Roman" pitchFamily="18" charset="0"/>
            </a:endParaRPr>
          </a:p>
          <a:p>
            <a:pPr marL="342900" indent="-342900">
              <a:buFontTx/>
              <a:buChar char="•"/>
            </a:pPr>
            <a:r>
              <a:rPr lang="en-US" sz="1800"/>
              <a:t>Develop a mutually agreed funding profile between OFES Program and the project by January 2, 2010.</a:t>
            </a:r>
          </a:p>
          <a:p>
            <a:pPr marL="342900" indent="-342900">
              <a:buFontTx/>
              <a:buChar char="•"/>
            </a:pPr>
            <a:endParaRPr lang="en-US" sz="1800"/>
          </a:p>
          <a:p>
            <a:pPr marL="342900" indent="-342900">
              <a:buFontTx/>
              <a:buChar char="•"/>
            </a:pPr>
            <a:r>
              <a:rPr lang="en-US" sz="1800"/>
              <a:t>Update all project documents and submit for CD-1 approval.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3"/>
          <p:cNvSpPr>
            <a:spLocks noGrp="1"/>
          </p:cNvSpPr>
          <p:nvPr>
            <p:ph type="sldNum" sz="quarter" idx="10"/>
          </p:nvPr>
        </p:nvSpPr>
        <p:spPr>
          <a:noFill/>
        </p:spPr>
        <p:txBody>
          <a:bodyPr/>
          <a:lstStyle/>
          <a:p>
            <a:fld id="{6E9C7940-EE26-4B40-A4C2-FBB854B8D8DB}" type="slidenum">
              <a:rPr lang="en-US" smtClean="0"/>
              <a:pPr/>
              <a:t>27</a:t>
            </a:fld>
            <a:endParaRPr lang="en-US" smtClean="0"/>
          </a:p>
        </p:txBody>
      </p:sp>
      <p:sp>
        <p:nvSpPr>
          <p:cNvPr id="241666" name="Rectangle 2"/>
          <p:cNvSpPr>
            <a:spLocks noGrp="1" noChangeArrowheads="1"/>
          </p:cNvSpPr>
          <p:nvPr>
            <p:ph type="title"/>
          </p:nvPr>
        </p:nvSpPr>
        <p:spPr>
          <a:xfrm>
            <a:off x="2667000" y="0"/>
            <a:ext cx="4381500" cy="925513"/>
          </a:xfrm>
        </p:spPr>
        <p:txBody>
          <a:bodyPr/>
          <a:lstStyle/>
          <a:p>
            <a:pPr>
              <a:defRPr/>
            </a:pPr>
            <a:r>
              <a:rPr lang="en-US" sz="2000" b="1" dirty="0">
                <a:latin typeface="Times New Roman" pitchFamily="18" charset="0"/>
                <a:cs typeface="Times New Roman" pitchFamily="18" charset="0"/>
              </a:rPr>
              <a:t>5</a:t>
            </a:r>
            <a:r>
              <a:rPr lang="en-US" sz="2000" b="1" dirty="0" smtClean="0">
                <a:latin typeface="Times New Roman" pitchFamily="18" charset="0"/>
                <a:cs typeface="Times New Roman" pitchFamily="18" charset="0"/>
              </a:rPr>
              <a:t>. Management and</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ES&amp;H </a:t>
            </a:r>
            <a:br>
              <a:rPr lang="en-US" sz="20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John Haines, ORNL; Frank </a:t>
            </a:r>
            <a:r>
              <a:rPr lang="en-US" sz="1600" dirty="0" err="1" smtClean="0">
                <a:latin typeface="Times New Roman" pitchFamily="18" charset="0"/>
                <a:cs typeface="Times New Roman" pitchFamily="18" charset="0"/>
              </a:rPr>
              <a:t>Crescenzo</a:t>
            </a:r>
            <a:r>
              <a:rPr lang="en-US" sz="1600" dirty="0" smtClean="0">
                <a:latin typeface="Times New Roman" pitchFamily="18" charset="0"/>
                <a:cs typeface="Times New Roman" pitchFamily="18" charset="0"/>
              </a:rPr>
              <a:t>, SC-CH </a:t>
            </a:r>
            <a:endParaRPr lang="en-US" sz="1600" dirty="0">
              <a:latin typeface="Times New Roman" pitchFamily="18" charset="0"/>
              <a:cs typeface="Times New Roman" pitchFamily="18" charset="0"/>
            </a:endParaRPr>
          </a:p>
        </p:txBody>
      </p:sp>
      <p:sp>
        <p:nvSpPr>
          <p:cNvPr id="7" name="Rectangle 6"/>
          <p:cNvSpPr/>
          <p:nvPr/>
        </p:nvSpPr>
        <p:spPr>
          <a:xfrm>
            <a:off x="495300" y="1238250"/>
            <a:ext cx="8258175" cy="5016500"/>
          </a:xfrm>
          <a:prstGeom prst="rect">
            <a:avLst/>
          </a:prstGeom>
        </p:spPr>
        <p:txBody>
          <a:bodyPr>
            <a:spAutoFit/>
          </a:bodyPr>
          <a:lstStyle/>
          <a:p>
            <a:pPr marL="342900" indent="-342900">
              <a:defRPr/>
            </a:pPr>
            <a:r>
              <a:rPr lang="en-US" sz="2000" b="0" dirty="0">
                <a:latin typeface="Times New Roman" pitchFamily="18" charset="0"/>
                <a:cs typeface="Times New Roman" pitchFamily="18" charset="0"/>
              </a:rPr>
              <a:t>3. </a:t>
            </a:r>
            <a:r>
              <a:rPr lang="en-US" sz="2000" b="0" dirty="0">
                <a:latin typeface="+mj-lt"/>
              </a:rPr>
              <a:t>	</a:t>
            </a:r>
            <a:r>
              <a:rPr lang="en-US" sz="2000" b="0" dirty="0">
                <a:latin typeface="Times New Roman" pitchFamily="18" charset="0"/>
                <a:cs typeface="Times New Roman" pitchFamily="18" charset="0"/>
              </a:rPr>
              <a:t>Based on the current stage of project, have all the appropriate project risks been identified?</a:t>
            </a:r>
          </a:p>
          <a:p>
            <a:pPr marL="800100" lvl="2" indent="-342900">
              <a:defRPr/>
            </a:pPr>
            <a:r>
              <a:rPr lang="en-US" sz="2000" dirty="0">
                <a:latin typeface="Times New Roman" pitchFamily="18" charset="0"/>
                <a:cs typeface="Times New Roman" pitchFamily="18" charset="0"/>
              </a:rPr>
              <a:t>Yes; risk registry developed with input from project team</a:t>
            </a:r>
            <a:endParaRPr lang="en-US" sz="2000" b="0" dirty="0">
              <a:latin typeface="Times New Roman" pitchFamily="18" charset="0"/>
              <a:cs typeface="Times New Roman" pitchFamily="18" charset="0"/>
            </a:endParaRPr>
          </a:p>
          <a:p>
            <a:pPr marL="342900" indent="-342900">
              <a:defRPr/>
            </a:pPr>
            <a:r>
              <a:rPr lang="en-US" sz="2000" b="0" dirty="0">
                <a:latin typeface="Times New Roman" pitchFamily="18" charset="0"/>
                <a:cs typeface="Times New Roman" pitchFamily="18" charset="0"/>
              </a:rPr>
              <a:t>4. 	Given the current stage of the project, is the project's management structure and team appropriate, and are the plans to support the next phase of the project sufficient?</a:t>
            </a:r>
          </a:p>
          <a:p>
            <a:pPr marL="800100" lvl="2" indent="-342900">
              <a:defRPr/>
            </a:pPr>
            <a:r>
              <a:rPr lang="en-US" sz="2000" dirty="0">
                <a:latin typeface="Times New Roman" pitchFamily="18" charset="0"/>
                <a:cs typeface="Times New Roman" pitchFamily="18" charset="0"/>
              </a:rPr>
              <a:t>Yes; structure defined and all key positions filled</a:t>
            </a:r>
            <a:endParaRPr lang="en-US" sz="2000" b="0" dirty="0">
              <a:latin typeface="Times New Roman" pitchFamily="18" charset="0"/>
              <a:cs typeface="Times New Roman" pitchFamily="18" charset="0"/>
            </a:endParaRPr>
          </a:p>
          <a:p>
            <a:pPr marL="342900" indent="-342900">
              <a:defRPr/>
            </a:pPr>
            <a:r>
              <a:rPr lang="en-US" sz="2000" b="0" dirty="0">
                <a:latin typeface="Times New Roman" pitchFamily="18" charset="0"/>
                <a:cs typeface="Times New Roman" pitchFamily="18" charset="0"/>
              </a:rPr>
              <a:t>5.	Has the project satisfied the documentation requirements for CD-1 as required by DOE Order 413.3A?</a:t>
            </a:r>
          </a:p>
          <a:p>
            <a:pPr marL="465138" lvl="2" indent="-7938">
              <a:defRPr/>
            </a:pPr>
            <a:r>
              <a:rPr lang="en-US" sz="2000" dirty="0">
                <a:latin typeface="Times New Roman" pitchFamily="18" charset="0"/>
                <a:cs typeface="Times New Roman" pitchFamily="18" charset="0"/>
              </a:rPr>
              <a:t>All documents created, but some updating needed (see recommendation)</a:t>
            </a:r>
            <a:endParaRPr lang="en-US" sz="2000" b="0" dirty="0">
              <a:latin typeface="Times New Roman" pitchFamily="18" charset="0"/>
              <a:cs typeface="Times New Roman" pitchFamily="18" charset="0"/>
            </a:endParaRPr>
          </a:p>
          <a:p>
            <a:pPr marL="342900" indent="-342900">
              <a:buFontTx/>
              <a:buAutoNum type="arabicPeriod" startAt="6"/>
              <a:defRPr/>
            </a:pPr>
            <a:r>
              <a:rPr lang="en-US" sz="2000" b="0" dirty="0">
                <a:latin typeface="Times New Roman" pitchFamily="18" charset="0"/>
                <a:cs typeface="Times New Roman" pitchFamily="18" charset="0"/>
              </a:rPr>
              <a:t>Are Environmental, Safety and Health aspects being properly addressed given the project's current stage of development?</a:t>
            </a:r>
          </a:p>
          <a:p>
            <a:pPr marL="800100" lvl="1" indent="-342900">
              <a:defRPr/>
            </a:pPr>
            <a:r>
              <a:rPr lang="en-US" sz="2000" dirty="0">
                <a:latin typeface="Times New Roman" pitchFamily="18" charset="0"/>
                <a:cs typeface="Times New Roman" pitchFamily="18" charset="0"/>
              </a:rPr>
              <a:t>Yes; determination that project  is below </a:t>
            </a:r>
            <a:r>
              <a:rPr lang="en-US" sz="2000" dirty="0" err="1">
                <a:latin typeface="Times New Roman" pitchFamily="18" charset="0"/>
                <a:cs typeface="Times New Roman" pitchFamily="18" charset="0"/>
              </a:rPr>
              <a:t>Haz</a:t>
            </a:r>
            <a:r>
              <a:rPr lang="en-US" sz="2000" dirty="0">
                <a:latin typeface="Times New Roman" pitchFamily="18" charset="0"/>
                <a:cs typeface="Times New Roman" pitchFamily="18" charset="0"/>
              </a:rPr>
              <a:t> Cat 3 nuclear facility looks robust</a:t>
            </a:r>
          </a:p>
          <a:p>
            <a:pPr marL="342900" indent="-342900">
              <a:defRPr/>
            </a:pPr>
            <a:endParaRPr lang="en-US" sz="20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3"/>
          <p:cNvSpPr>
            <a:spLocks noGrp="1"/>
          </p:cNvSpPr>
          <p:nvPr>
            <p:ph type="sldNum" sz="quarter" idx="10"/>
          </p:nvPr>
        </p:nvSpPr>
        <p:spPr>
          <a:noFill/>
        </p:spPr>
        <p:txBody>
          <a:bodyPr/>
          <a:lstStyle/>
          <a:p>
            <a:fld id="{3A78ACB1-98FA-4FB8-B4B4-9FE85076E7AC}" type="slidenum">
              <a:rPr lang="en-US" smtClean="0"/>
              <a:pPr/>
              <a:t>28</a:t>
            </a:fld>
            <a:endParaRPr lang="en-US" smtClean="0"/>
          </a:p>
        </p:txBody>
      </p:sp>
      <p:sp>
        <p:nvSpPr>
          <p:cNvPr id="241666" name="Rectangle 2"/>
          <p:cNvSpPr>
            <a:spLocks noGrp="1" noChangeArrowheads="1"/>
          </p:cNvSpPr>
          <p:nvPr>
            <p:ph type="title"/>
          </p:nvPr>
        </p:nvSpPr>
        <p:spPr>
          <a:xfrm>
            <a:off x="2667000" y="0"/>
            <a:ext cx="4381500" cy="925513"/>
          </a:xfrm>
        </p:spPr>
        <p:txBody>
          <a:bodyPr/>
          <a:lstStyle/>
          <a:p>
            <a:pPr>
              <a:defRPr/>
            </a:pPr>
            <a:r>
              <a:rPr lang="en-US" sz="2000" b="1" dirty="0">
                <a:latin typeface="Times New Roman" pitchFamily="18" charset="0"/>
                <a:cs typeface="Times New Roman" pitchFamily="18" charset="0"/>
              </a:rPr>
              <a:t>5</a:t>
            </a:r>
            <a:r>
              <a:rPr lang="en-US" sz="2000" b="1" dirty="0" smtClean="0">
                <a:latin typeface="Times New Roman" pitchFamily="18" charset="0"/>
                <a:cs typeface="Times New Roman" pitchFamily="18" charset="0"/>
              </a:rPr>
              <a:t>. Management and ES&amp;H </a:t>
            </a:r>
            <a:endParaRPr lang="en-US" sz="1600" dirty="0">
              <a:latin typeface="Times New Roman" pitchFamily="18" charset="0"/>
              <a:cs typeface="Times New Roman" pitchFamily="18" charset="0"/>
            </a:endParaRPr>
          </a:p>
        </p:txBody>
      </p:sp>
      <p:sp>
        <p:nvSpPr>
          <p:cNvPr id="45059" name="Rectangle 6"/>
          <p:cNvSpPr>
            <a:spLocks noChangeArrowheads="1"/>
          </p:cNvSpPr>
          <p:nvPr/>
        </p:nvSpPr>
        <p:spPr bwMode="auto">
          <a:xfrm>
            <a:off x="495300" y="1238250"/>
            <a:ext cx="8258175" cy="4400550"/>
          </a:xfrm>
          <a:prstGeom prst="rect">
            <a:avLst/>
          </a:prstGeom>
          <a:noFill/>
          <a:ln w="9525">
            <a:noFill/>
            <a:miter lim="800000"/>
            <a:headEnd/>
            <a:tailEnd/>
          </a:ln>
        </p:spPr>
        <p:txBody>
          <a:bodyPr>
            <a:spAutoFit/>
          </a:bodyPr>
          <a:lstStyle/>
          <a:p>
            <a:pPr marL="695325" indent="-457200"/>
            <a:r>
              <a:rPr lang="en-US" sz="2000">
                <a:solidFill>
                  <a:srgbClr val="000000"/>
                </a:solidFill>
                <a:latin typeface="Times New Roman" pitchFamily="18" charset="0"/>
                <a:cs typeface="Times New Roman" pitchFamily="18" charset="0"/>
              </a:rPr>
              <a:t>Findings</a:t>
            </a:r>
          </a:p>
          <a:p>
            <a:pPr marL="695325" indent="-457200"/>
            <a:endParaRPr lang="en-US" sz="2000">
              <a:solidFill>
                <a:srgbClr val="000000"/>
              </a:solidFill>
              <a:latin typeface="Times New Roman" pitchFamily="18" charset="0"/>
              <a:cs typeface="Times New Roman" pitchFamily="18" charset="0"/>
            </a:endParaRPr>
          </a:p>
          <a:p>
            <a:pPr marL="695325" indent="-457200">
              <a:buFont typeface="Wingdings" pitchFamily="2" charset="2"/>
              <a:buChar char="§"/>
            </a:pPr>
            <a:r>
              <a:rPr lang="en-US" sz="2000">
                <a:solidFill>
                  <a:srgbClr val="000000"/>
                </a:solidFill>
                <a:latin typeface="Times New Roman" pitchFamily="18" charset="0"/>
                <a:cs typeface="Times New Roman" pitchFamily="18" charset="0"/>
              </a:rPr>
              <a:t>NSTX Upgrade project organization has been established and key management positions are filled with experienced staff members</a:t>
            </a:r>
          </a:p>
          <a:p>
            <a:pPr marL="695325" indent="-457200">
              <a:buFont typeface="Wingdings" pitchFamily="2" charset="2"/>
              <a:buChar char="§"/>
            </a:pPr>
            <a:endParaRPr lang="en-US" sz="2000">
              <a:solidFill>
                <a:srgbClr val="000000"/>
              </a:solidFill>
              <a:latin typeface="Times New Roman" pitchFamily="18" charset="0"/>
              <a:cs typeface="Times New Roman" pitchFamily="18" charset="0"/>
            </a:endParaRPr>
          </a:p>
          <a:p>
            <a:pPr marL="695325" indent="-457200">
              <a:buFont typeface="Wingdings" pitchFamily="2" charset="2"/>
              <a:buChar char="§"/>
            </a:pPr>
            <a:r>
              <a:rPr lang="en-US" sz="2000">
                <a:solidFill>
                  <a:srgbClr val="000000"/>
                </a:solidFill>
                <a:latin typeface="Times New Roman" pitchFamily="18" charset="0"/>
                <a:cs typeface="Times New Roman" pitchFamily="18" charset="0"/>
              </a:rPr>
              <a:t>All documents and submittals required for CD-1 have been developed, at least in draft form</a:t>
            </a:r>
          </a:p>
          <a:p>
            <a:pPr marL="695325" indent="-457200">
              <a:buFont typeface="Wingdings" pitchFamily="2" charset="2"/>
              <a:buChar char="§"/>
            </a:pPr>
            <a:endParaRPr lang="en-US" sz="2000">
              <a:solidFill>
                <a:srgbClr val="000000"/>
              </a:solidFill>
              <a:latin typeface="Times New Roman" pitchFamily="18" charset="0"/>
              <a:cs typeface="Times New Roman" pitchFamily="18" charset="0"/>
            </a:endParaRPr>
          </a:p>
          <a:p>
            <a:pPr marL="695325" indent="-457200">
              <a:buFont typeface="Wingdings" pitchFamily="2" charset="2"/>
              <a:buChar char="§"/>
            </a:pPr>
            <a:r>
              <a:rPr lang="en-US" sz="2000">
                <a:solidFill>
                  <a:srgbClr val="000000"/>
                </a:solidFill>
                <a:latin typeface="Times New Roman" pitchFamily="18" charset="0"/>
                <a:cs typeface="Times New Roman" pitchFamily="18" charset="0"/>
              </a:rPr>
              <a:t>An external Conceptual Design Review of the NSTX Upgrade project was held in preparation for CD-1</a:t>
            </a:r>
          </a:p>
          <a:p>
            <a:pPr marL="695325" indent="-457200">
              <a:buFont typeface="Wingdings" pitchFamily="2" charset="2"/>
              <a:buChar char="§"/>
            </a:pPr>
            <a:endParaRPr lang="en-US" sz="2000">
              <a:solidFill>
                <a:srgbClr val="000000"/>
              </a:solidFill>
              <a:latin typeface="Times New Roman" pitchFamily="18" charset="0"/>
              <a:cs typeface="Times New Roman" pitchFamily="18" charset="0"/>
            </a:endParaRPr>
          </a:p>
          <a:p>
            <a:pPr marL="695325" indent="-457200">
              <a:buFont typeface="Wingdings" pitchFamily="2" charset="2"/>
              <a:buChar char="§"/>
            </a:pPr>
            <a:r>
              <a:rPr lang="en-US" sz="2000">
                <a:solidFill>
                  <a:srgbClr val="000000"/>
                </a:solidFill>
                <a:latin typeface="Times New Roman" pitchFamily="18" charset="0"/>
                <a:cs typeface="Times New Roman" pitchFamily="18" charset="0"/>
              </a:rPr>
              <a:t>Two funding profiles, “unconstrained” and “constrained” by an assumed funding profile, were developed resulting in project durations from 48 months to 60 months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3"/>
          <p:cNvSpPr>
            <a:spLocks noGrp="1"/>
          </p:cNvSpPr>
          <p:nvPr>
            <p:ph type="sldNum" sz="quarter" idx="10"/>
          </p:nvPr>
        </p:nvSpPr>
        <p:spPr>
          <a:noFill/>
        </p:spPr>
        <p:txBody>
          <a:bodyPr/>
          <a:lstStyle/>
          <a:p>
            <a:fld id="{3460B426-CEFF-4BB4-ACA8-B3F0D680405E}" type="slidenum">
              <a:rPr lang="en-US" smtClean="0"/>
              <a:pPr/>
              <a:t>29</a:t>
            </a:fld>
            <a:endParaRPr lang="en-US" smtClean="0"/>
          </a:p>
        </p:txBody>
      </p:sp>
      <p:sp>
        <p:nvSpPr>
          <p:cNvPr id="241666" name="Rectangle 2"/>
          <p:cNvSpPr>
            <a:spLocks noGrp="1" noChangeArrowheads="1"/>
          </p:cNvSpPr>
          <p:nvPr>
            <p:ph type="title"/>
          </p:nvPr>
        </p:nvSpPr>
        <p:spPr>
          <a:xfrm>
            <a:off x="2667000" y="0"/>
            <a:ext cx="4381500" cy="925513"/>
          </a:xfrm>
        </p:spPr>
        <p:txBody>
          <a:bodyPr/>
          <a:lstStyle/>
          <a:p>
            <a:pPr>
              <a:defRPr/>
            </a:pPr>
            <a:r>
              <a:rPr lang="en-US" sz="2000" b="1" dirty="0">
                <a:latin typeface="Times New Roman" pitchFamily="18" charset="0"/>
                <a:cs typeface="Times New Roman" pitchFamily="18" charset="0"/>
              </a:rPr>
              <a:t>5</a:t>
            </a:r>
            <a:r>
              <a:rPr lang="en-US" sz="2000" b="1" dirty="0" smtClean="0">
                <a:latin typeface="Times New Roman" pitchFamily="18" charset="0"/>
                <a:cs typeface="Times New Roman" pitchFamily="18" charset="0"/>
              </a:rPr>
              <a:t>. Management and ES&amp;H </a:t>
            </a:r>
            <a:endParaRPr lang="en-US" sz="1600" dirty="0">
              <a:latin typeface="Times New Roman" pitchFamily="18" charset="0"/>
              <a:cs typeface="Times New Roman" pitchFamily="18" charset="0"/>
            </a:endParaRPr>
          </a:p>
        </p:txBody>
      </p:sp>
      <p:sp>
        <p:nvSpPr>
          <p:cNvPr id="46083" name="Rectangle 6"/>
          <p:cNvSpPr>
            <a:spLocks noChangeArrowheads="1"/>
          </p:cNvSpPr>
          <p:nvPr/>
        </p:nvSpPr>
        <p:spPr bwMode="auto">
          <a:xfrm>
            <a:off x="495300" y="1238250"/>
            <a:ext cx="8258175" cy="5016500"/>
          </a:xfrm>
          <a:prstGeom prst="rect">
            <a:avLst/>
          </a:prstGeom>
          <a:noFill/>
          <a:ln w="9525">
            <a:noFill/>
            <a:miter lim="800000"/>
            <a:headEnd/>
            <a:tailEnd/>
          </a:ln>
        </p:spPr>
        <p:txBody>
          <a:bodyPr>
            <a:spAutoFit/>
          </a:bodyPr>
          <a:lstStyle/>
          <a:p>
            <a:pPr marL="695325" indent="-457200">
              <a:spcBef>
                <a:spcPts val="600"/>
              </a:spcBef>
            </a:pPr>
            <a:r>
              <a:rPr lang="en-US" sz="2000">
                <a:solidFill>
                  <a:srgbClr val="000000"/>
                </a:solidFill>
                <a:latin typeface="Times New Roman" pitchFamily="18" charset="0"/>
                <a:cs typeface="Times New Roman" pitchFamily="18" charset="0"/>
              </a:rPr>
              <a:t>Findings (continued)</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PPPL labor amounts to 75% of TPC</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Project is seeking approval to procure four long lead items</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Two potential scope optimization and reduction items were identified for value engineering consideration prior to CD-2</a:t>
            </a:r>
          </a:p>
          <a:p>
            <a:pPr marL="1152525" lvl="1"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Structure vs. machine protection</a:t>
            </a:r>
          </a:p>
          <a:p>
            <a:pPr marL="1152525" lvl="1"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Eliminate/defer supporting physics scenarios that are large cost drivers</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Time-phased staffing needs were identified by labor category</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CD-4 deliverables identified in PPEP</a:t>
            </a:r>
            <a:endParaRPr lang="en-US" sz="2000" b="0">
              <a:solidFill>
                <a:srgbClr val="000000"/>
              </a:solidFill>
              <a:latin typeface="Times New Roman" pitchFamily="18" charset="0"/>
              <a:cs typeface="Times New Roman" pitchFamily="18" charset="0"/>
            </a:endParaRPr>
          </a:p>
          <a:p>
            <a:pPr marL="695325" indent="-457200">
              <a:spcBef>
                <a:spcPts val="1200"/>
              </a:spcBef>
              <a:buFont typeface="Wingdings" pitchFamily="2" charset="2"/>
              <a:buChar char="§"/>
            </a:pPr>
            <a:r>
              <a:rPr lang="en-US" sz="2000">
                <a:latin typeface="Times New Roman" pitchFamily="18" charset="0"/>
                <a:cs typeface="Times New Roman" pitchFamily="18" charset="0"/>
              </a:rPr>
              <a:t>Assessment of vulnerable inventory shows that NSTX remains well below Hazard Category 3 Nuclear Facility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Number Placeholder 3"/>
          <p:cNvSpPr>
            <a:spLocks noGrp="1"/>
          </p:cNvSpPr>
          <p:nvPr>
            <p:ph type="sldNum" sz="quarter" idx="10"/>
          </p:nvPr>
        </p:nvSpPr>
        <p:spPr>
          <a:noFill/>
        </p:spPr>
        <p:txBody>
          <a:bodyPr/>
          <a:lstStyle/>
          <a:p>
            <a:fld id="{35A8E247-8E14-4FFE-AB02-406E2048BF50}" type="slidenum">
              <a:rPr lang="en-US" smtClean="0"/>
              <a:pPr/>
              <a:t>3</a:t>
            </a:fld>
            <a:endParaRPr lang="en-US" smtClean="0"/>
          </a:p>
        </p:txBody>
      </p:sp>
      <p:sp>
        <p:nvSpPr>
          <p:cNvPr id="233474" name="Rectangle 2"/>
          <p:cNvSpPr>
            <a:spLocks noGrp="1" noChangeArrowheads="1"/>
          </p:cNvSpPr>
          <p:nvPr>
            <p:ph type="title"/>
          </p:nvPr>
        </p:nvSpPr>
        <p:spPr>
          <a:xfrm>
            <a:off x="2495550" y="133350"/>
            <a:ext cx="4572000" cy="915988"/>
          </a:xfrm>
        </p:spPr>
        <p:txBody>
          <a:bodyPr/>
          <a:lstStyle/>
          <a:p>
            <a:pPr eaLnBrk="1" hangingPunct="1">
              <a:defRPr/>
            </a:pPr>
            <a:r>
              <a:rPr lang="en-US" sz="2000" b="1" dirty="0" smtClean="0">
                <a:latin typeface="Times New Roman" pitchFamily="18" charset="0"/>
                <a:cs typeface="Times New Roman" pitchFamily="18" charset="0"/>
              </a:rPr>
              <a:t>2.1  Magnets &amp; Core</a:t>
            </a:r>
            <a:br>
              <a:rPr lang="en-US" sz="20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br>
              <a:rPr lang="en-US" sz="16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9219" name="Rectangle 5"/>
          <p:cNvSpPr>
            <a:spLocks noChangeArrowheads="1"/>
          </p:cNvSpPr>
          <p:nvPr/>
        </p:nvSpPr>
        <p:spPr bwMode="auto">
          <a:xfrm>
            <a:off x="495300" y="1158875"/>
            <a:ext cx="8410575" cy="5273675"/>
          </a:xfrm>
          <a:prstGeom prst="rect">
            <a:avLst/>
          </a:prstGeom>
          <a:noFill/>
          <a:ln w="9525">
            <a:noFill/>
            <a:miter lim="800000"/>
            <a:headEnd/>
            <a:tailEnd/>
          </a:ln>
        </p:spPr>
        <p:txBody>
          <a:bodyPr>
            <a:spAutoFit/>
          </a:bodyPr>
          <a:lstStyle/>
          <a:p>
            <a:pPr marL="342900" indent="-342900" eaLnBrk="0" hangingPunct="0"/>
            <a:r>
              <a:rPr lang="en-US" sz="2000" b="0">
                <a:solidFill>
                  <a:srgbClr val="000000"/>
                </a:solidFill>
                <a:latin typeface="Times New Roman" pitchFamily="18" charset="0"/>
                <a:cs typeface="Times New Roman" pitchFamily="18" charset="0"/>
              </a:rPr>
              <a:t>1.</a:t>
            </a:r>
            <a:r>
              <a:rPr lang="en-US" sz="2000" b="0">
                <a:solidFill>
                  <a:srgbClr val="000000"/>
                </a:solidFill>
              </a:rPr>
              <a:t>	</a:t>
            </a:r>
            <a:r>
              <a:rPr lang="en-US" sz="2000" b="0">
                <a:solidFill>
                  <a:srgbClr val="000000"/>
                </a:solidFill>
                <a:latin typeface="Times New Roman" pitchFamily="18" charset="0"/>
                <a:cs typeface="Times New Roman" pitchFamily="18" charset="0"/>
              </a:rPr>
              <a:t>Is the selected approach to upgrade the NSTX device technically sound?</a:t>
            </a: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r>
              <a:rPr lang="en-US" sz="2000" b="0"/>
              <a:t>Yes, the approach to upgrade the centerstack field and pulse length capability appear to be conservative and technically sound.</a:t>
            </a:r>
            <a:endParaRPr lang="en-US" sz="2000" b="0">
              <a:solidFill>
                <a:srgbClr val="000000"/>
              </a:solidFill>
              <a:latin typeface="Times New Roman" pitchFamily="18" charset="0"/>
              <a:cs typeface="Times New Roman" pitchFamily="18" charset="0"/>
            </a:endParaRP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buFontTx/>
              <a:buAutoNum type="arabicPeriod" startAt="2"/>
            </a:pPr>
            <a:r>
              <a:rPr lang="en-US" sz="2000" b="0">
                <a:solidFill>
                  <a:srgbClr val="000000"/>
                </a:solidFill>
                <a:latin typeface="Times New Roman" pitchFamily="18" charset="0"/>
                <a:cs typeface="Times New Roman" pitchFamily="18" charset="0"/>
              </a:rPr>
              <a:t>Based on the current stage of project, have all the appropriate project risks been identified?</a:t>
            </a:r>
          </a:p>
          <a:p>
            <a:pPr marL="342900" indent="-342900" eaLnBrk="0" hangingPunct="0">
              <a:buFontTx/>
              <a:buAutoNum type="arabicPeriod" startAt="2"/>
            </a:pPr>
            <a:endParaRPr lang="en-US" sz="2000" b="0">
              <a:solidFill>
                <a:srgbClr val="000000"/>
              </a:solidFill>
              <a:latin typeface="Times New Roman" pitchFamily="18" charset="0"/>
              <a:cs typeface="Times New Roman" pitchFamily="18" charset="0"/>
            </a:endParaRPr>
          </a:p>
          <a:p>
            <a:pPr marL="342900" indent="-342900" eaLnBrk="0" hangingPunct="0"/>
            <a:r>
              <a:rPr lang="en-US" sz="2000" b="0"/>
              <a:t>Yes, the project has identified important technical risks and provided mitigation plans in a risk register.   However, availability of specific, key persons is included as a risk in only one case</a:t>
            </a:r>
            <a:r>
              <a:rPr lang="en-US" sz="2000"/>
              <a:t>. </a:t>
            </a:r>
          </a:p>
          <a:p>
            <a:pPr marL="342900" indent="-342900" eaLnBrk="0" hangingPunct="0"/>
            <a:endParaRPr lang="en-US" sz="2000"/>
          </a:p>
          <a:p>
            <a:pPr marL="342900" indent="-342900" eaLnBrk="0" hangingPunct="0">
              <a:buFontTx/>
              <a:buAutoNum type="arabicPeriod" startAt="5"/>
            </a:pPr>
            <a:r>
              <a:rPr lang="en-US" sz="2000" b="0">
                <a:solidFill>
                  <a:srgbClr val="000000"/>
                </a:solidFill>
                <a:latin typeface="Times New Roman" pitchFamily="18" charset="0"/>
                <a:cs typeface="Times New Roman" pitchFamily="18" charset="0"/>
              </a:rPr>
              <a:t>Has the project satisfied the documentation requirements for CD-1 as required by DOE Order 413.3A?</a:t>
            </a: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r>
              <a:rPr lang="en-US" sz="2000" b="0">
                <a:solidFill>
                  <a:srgbClr val="000000"/>
                </a:solidFill>
                <a:latin typeface="Times New Roman" pitchFamily="18" charset="0"/>
                <a:cs typeface="Times New Roman" pitchFamily="18" charset="0"/>
              </a:rPr>
              <a:t>Yes, the project has provided all the prerequisite documentation.</a:t>
            </a:r>
          </a:p>
          <a:p>
            <a:pPr marL="342900" indent="-342900" eaLnBrk="0" hangingPunct="0">
              <a:buFontTx/>
              <a:buChar char="•"/>
            </a:pPr>
            <a:endParaRPr lang="en-US" sz="2000" b="0">
              <a:solidFill>
                <a:srgbClr val="000000"/>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3"/>
          <p:cNvSpPr>
            <a:spLocks noGrp="1"/>
          </p:cNvSpPr>
          <p:nvPr>
            <p:ph type="sldNum" sz="quarter" idx="10"/>
          </p:nvPr>
        </p:nvSpPr>
        <p:spPr>
          <a:noFill/>
        </p:spPr>
        <p:txBody>
          <a:bodyPr/>
          <a:lstStyle/>
          <a:p>
            <a:fld id="{8F7BF21F-B1AE-46DC-9B0C-A4C1A226CFEB}" type="slidenum">
              <a:rPr lang="en-US" smtClean="0"/>
              <a:pPr/>
              <a:t>30</a:t>
            </a:fld>
            <a:endParaRPr lang="en-US" smtClean="0"/>
          </a:p>
        </p:txBody>
      </p:sp>
      <p:sp>
        <p:nvSpPr>
          <p:cNvPr id="241666" name="Rectangle 2"/>
          <p:cNvSpPr>
            <a:spLocks noGrp="1" noChangeArrowheads="1"/>
          </p:cNvSpPr>
          <p:nvPr>
            <p:ph type="title"/>
          </p:nvPr>
        </p:nvSpPr>
        <p:spPr>
          <a:xfrm>
            <a:off x="2667000" y="0"/>
            <a:ext cx="4381500" cy="925513"/>
          </a:xfrm>
        </p:spPr>
        <p:txBody>
          <a:bodyPr/>
          <a:lstStyle/>
          <a:p>
            <a:pPr>
              <a:defRPr/>
            </a:pPr>
            <a:r>
              <a:rPr lang="en-US" sz="2000" b="1" dirty="0">
                <a:latin typeface="Times New Roman" pitchFamily="18" charset="0"/>
                <a:cs typeface="Times New Roman" pitchFamily="18" charset="0"/>
              </a:rPr>
              <a:t>5</a:t>
            </a:r>
            <a:r>
              <a:rPr lang="en-US" sz="2000" b="1" dirty="0" smtClean="0">
                <a:latin typeface="Times New Roman" pitchFamily="18" charset="0"/>
                <a:cs typeface="Times New Roman" pitchFamily="18" charset="0"/>
              </a:rPr>
              <a:t>. Management and ES&amp;H </a:t>
            </a:r>
            <a:endParaRPr lang="en-US" sz="1600" dirty="0">
              <a:latin typeface="Times New Roman" pitchFamily="18" charset="0"/>
              <a:cs typeface="Times New Roman" pitchFamily="18" charset="0"/>
            </a:endParaRPr>
          </a:p>
        </p:txBody>
      </p:sp>
      <p:sp>
        <p:nvSpPr>
          <p:cNvPr id="47107" name="Rectangle 6"/>
          <p:cNvSpPr>
            <a:spLocks noChangeArrowheads="1"/>
          </p:cNvSpPr>
          <p:nvPr/>
        </p:nvSpPr>
        <p:spPr bwMode="auto">
          <a:xfrm>
            <a:off x="495300" y="1092200"/>
            <a:ext cx="8258175" cy="3632200"/>
          </a:xfrm>
          <a:prstGeom prst="rect">
            <a:avLst/>
          </a:prstGeom>
          <a:noFill/>
          <a:ln w="9525">
            <a:noFill/>
            <a:miter lim="800000"/>
            <a:headEnd/>
            <a:tailEnd/>
          </a:ln>
        </p:spPr>
        <p:txBody>
          <a:bodyPr>
            <a:spAutoFit/>
          </a:bodyPr>
          <a:lstStyle/>
          <a:p>
            <a:pPr marL="695325" indent="-457200">
              <a:spcBef>
                <a:spcPts val="1200"/>
              </a:spcBef>
            </a:pPr>
            <a:r>
              <a:rPr lang="en-US" sz="2000">
                <a:solidFill>
                  <a:srgbClr val="000000"/>
                </a:solidFill>
                <a:latin typeface="Times New Roman" pitchFamily="18" charset="0"/>
                <a:cs typeface="Times New Roman" pitchFamily="18" charset="0"/>
              </a:rPr>
              <a:t>Comments</a:t>
            </a:r>
          </a:p>
          <a:p>
            <a:pPr marL="695325" indent="-457200">
              <a:spcBef>
                <a:spcPts val="1200"/>
              </a:spcBef>
              <a:buFont typeface="Arial" charset="0"/>
              <a:buChar char="•"/>
            </a:pPr>
            <a:r>
              <a:rPr lang="en-US" sz="2000">
                <a:solidFill>
                  <a:srgbClr val="000000"/>
                </a:solidFill>
                <a:latin typeface="Times New Roman" pitchFamily="18" charset="0"/>
                <a:cs typeface="Times New Roman" pitchFamily="18" charset="0"/>
              </a:rPr>
              <a:t>PPPL management should consider adding NSTX Upgrade Project advisory committees comprised of external members with experience on large DOE projects that meet regularly and provide advice and guidance to the PPPL director on status and health of the project</a:t>
            </a:r>
          </a:p>
          <a:p>
            <a:pPr marL="1152525" lvl="1" indent="-457200">
              <a:spcBef>
                <a:spcPts val="600"/>
              </a:spcBef>
              <a:buFont typeface="Arial" charset="0"/>
              <a:buChar char="•"/>
            </a:pPr>
            <a:r>
              <a:rPr lang="en-US" sz="2000">
                <a:solidFill>
                  <a:srgbClr val="000000"/>
                </a:solidFill>
                <a:latin typeface="Times New Roman" pitchFamily="18" charset="0"/>
                <a:cs typeface="Times New Roman" pitchFamily="18" charset="0"/>
              </a:rPr>
              <a:t>Management advisory committee</a:t>
            </a:r>
          </a:p>
          <a:p>
            <a:pPr marL="1152525" lvl="1" indent="-457200">
              <a:spcBef>
                <a:spcPts val="600"/>
              </a:spcBef>
              <a:buFont typeface="Arial" charset="0"/>
              <a:buChar char="•"/>
            </a:pPr>
            <a:r>
              <a:rPr lang="en-US" sz="2000">
                <a:solidFill>
                  <a:srgbClr val="000000"/>
                </a:solidFill>
                <a:latin typeface="Times New Roman" pitchFamily="18" charset="0"/>
                <a:cs typeface="Times New Roman" pitchFamily="18" charset="0"/>
              </a:rPr>
              <a:t>Technical advisory committee</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Project should follow-through on proposed  value engineering items prior to CD-2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3"/>
          <p:cNvSpPr>
            <a:spLocks noGrp="1"/>
          </p:cNvSpPr>
          <p:nvPr>
            <p:ph type="sldNum" sz="quarter" idx="10"/>
          </p:nvPr>
        </p:nvSpPr>
        <p:spPr>
          <a:noFill/>
        </p:spPr>
        <p:txBody>
          <a:bodyPr/>
          <a:lstStyle/>
          <a:p>
            <a:fld id="{36C1680B-69A2-4FE2-B36E-35241D94E2B9}" type="slidenum">
              <a:rPr lang="en-US" smtClean="0"/>
              <a:pPr/>
              <a:t>31</a:t>
            </a:fld>
            <a:endParaRPr lang="en-US" smtClean="0"/>
          </a:p>
        </p:txBody>
      </p:sp>
      <p:sp>
        <p:nvSpPr>
          <p:cNvPr id="241666" name="Rectangle 2"/>
          <p:cNvSpPr>
            <a:spLocks noGrp="1" noChangeArrowheads="1"/>
          </p:cNvSpPr>
          <p:nvPr>
            <p:ph type="title"/>
          </p:nvPr>
        </p:nvSpPr>
        <p:spPr>
          <a:xfrm>
            <a:off x="2667000" y="0"/>
            <a:ext cx="4381500" cy="925513"/>
          </a:xfrm>
        </p:spPr>
        <p:txBody>
          <a:bodyPr/>
          <a:lstStyle/>
          <a:p>
            <a:pPr>
              <a:defRPr/>
            </a:pPr>
            <a:r>
              <a:rPr lang="en-US" sz="2000" b="1" dirty="0">
                <a:latin typeface="Times New Roman" pitchFamily="18" charset="0"/>
                <a:cs typeface="Times New Roman" pitchFamily="18" charset="0"/>
              </a:rPr>
              <a:t>5</a:t>
            </a:r>
            <a:r>
              <a:rPr lang="en-US" sz="2000" b="1" dirty="0" smtClean="0">
                <a:latin typeface="Times New Roman" pitchFamily="18" charset="0"/>
                <a:cs typeface="Times New Roman" pitchFamily="18" charset="0"/>
              </a:rPr>
              <a:t>. Management and ES&amp;H </a:t>
            </a:r>
            <a:endParaRPr lang="en-US" sz="1600" dirty="0">
              <a:latin typeface="Times New Roman" pitchFamily="18" charset="0"/>
              <a:cs typeface="Times New Roman" pitchFamily="18" charset="0"/>
            </a:endParaRPr>
          </a:p>
        </p:txBody>
      </p:sp>
      <p:sp>
        <p:nvSpPr>
          <p:cNvPr id="48131" name="Rectangle 6"/>
          <p:cNvSpPr>
            <a:spLocks noChangeArrowheads="1"/>
          </p:cNvSpPr>
          <p:nvPr/>
        </p:nvSpPr>
        <p:spPr bwMode="auto">
          <a:xfrm>
            <a:off x="495300" y="1223963"/>
            <a:ext cx="8258175" cy="4862512"/>
          </a:xfrm>
          <a:prstGeom prst="rect">
            <a:avLst/>
          </a:prstGeom>
          <a:noFill/>
          <a:ln w="9525">
            <a:noFill/>
            <a:miter lim="800000"/>
            <a:headEnd/>
            <a:tailEnd/>
          </a:ln>
        </p:spPr>
        <p:txBody>
          <a:bodyPr>
            <a:spAutoFit/>
          </a:bodyPr>
          <a:lstStyle/>
          <a:p>
            <a:pPr marL="695325" indent="-457200">
              <a:spcBef>
                <a:spcPts val="1200"/>
              </a:spcBef>
            </a:pPr>
            <a:r>
              <a:rPr lang="en-US" sz="2000">
                <a:solidFill>
                  <a:srgbClr val="000000"/>
                </a:solidFill>
                <a:latin typeface="Times New Roman" pitchFamily="18" charset="0"/>
                <a:cs typeface="Times New Roman" pitchFamily="18" charset="0"/>
              </a:rPr>
              <a:t>Comments</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Ensure engineering and technician resources are available in a timely fashion and used efficiently to minimize project costs</a:t>
            </a:r>
          </a:p>
          <a:p>
            <a:pPr marL="1152525" lvl="1"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A realistic load leveling exercise should be factored into the schedule to ensure that durations of key elements of the project, especially the two year NSTX shutdown, are adequate</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The need for procuring long lead items prior to CD-2 should be reconsidered after the project schedule is updated with a more realistic funding profile</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Consider external peer review of evaluation that resulted in Hazard Category 3 exclusion</a:t>
            </a:r>
          </a:p>
          <a:p>
            <a:pPr marL="695325" indent="-457200">
              <a:spcBef>
                <a:spcPts val="1200"/>
              </a:spcBef>
              <a:buFont typeface="Wingdings" pitchFamily="2" charset="2"/>
              <a:buChar char="§"/>
            </a:pPr>
            <a:r>
              <a:rPr lang="en-US" sz="2000">
                <a:solidFill>
                  <a:srgbClr val="000000"/>
                </a:solidFill>
                <a:latin typeface="Times New Roman" pitchFamily="18" charset="0"/>
                <a:cs typeface="Times New Roman" pitchFamily="18" charset="0"/>
              </a:rPr>
              <a:t>Consider more clearly showing Mike William’s key role in project documentation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3"/>
          <p:cNvSpPr>
            <a:spLocks noGrp="1"/>
          </p:cNvSpPr>
          <p:nvPr>
            <p:ph type="sldNum" sz="quarter" idx="10"/>
          </p:nvPr>
        </p:nvSpPr>
        <p:spPr>
          <a:noFill/>
        </p:spPr>
        <p:txBody>
          <a:bodyPr/>
          <a:lstStyle/>
          <a:p>
            <a:fld id="{035A5CFB-A01D-4DE2-87D4-B3C4B7C6E27B}" type="slidenum">
              <a:rPr lang="en-US" smtClean="0"/>
              <a:pPr/>
              <a:t>32</a:t>
            </a:fld>
            <a:endParaRPr lang="en-US" smtClean="0"/>
          </a:p>
        </p:txBody>
      </p:sp>
      <p:sp>
        <p:nvSpPr>
          <p:cNvPr id="241666" name="Rectangle 2"/>
          <p:cNvSpPr>
            <a:spLocks noGrp="1" noChangeArrowheads="1"/>
          </p:cNvSpPr>
          <p:nvPr>
            <p:ph type="title"/>
          </p:nvPr>
        </p:nvSpPr>
        <p:spPr>
          <a:xfrm>
            <a:off x="2667000" y="0"/>
            <a:ext cx="4381500" cy="925513"/>
          </a:xfrm>
        </p:spPr>
        <p:txBody>
          <a:bodyPr/>
          <a:lstStyle/>
          <a:p>
            <a:pPr>
              <a:defRPr/>
            </a:pPr>
            <a:r>
              <a:rPr lang="en-US" sz="2000" b="1" dirty="0">
                <a:latin typeface="Times New Roman" pitchFamily="18" charset="0"/>
                <a:cs typeface="Times New Roman" pitchFamily="18" charset="0"/>
              </a:rPr>
              <a:t>5</a:t>
            </a:r>
            <a:r>
              <a:rPr lang="en-US" sz="2000" b="1" dirty="0" smtClean="0">
                <a:latin typeface="Times New Roman" pitchFamily="18" charset="0"/>
                <a:cs typeface="Times New Roman" pitchFamily="18" charset="0"/>
              </a:rPr>
              <a:t>. Management and ES&amp;H </a:t>
            </a:r>
            <a:endParaRPr lang="en-US" sz="1600" dirty="0">
              <a:latin typeface="Times New Roman" pitchFamily="18" charset="0"/>
              <a:cs typeface="Times New Roman" pitchFamily="18" charset="0"/>
            </a:endParaRPr>
          </a:p>
        </p:txBody>
      </p:sp>
      <p:sp>
        <p:nvSpPr>
          <p:cNvPr id="49155" name="Rectangle 6"/>
          <p:cNvSpPr>
            <a:spLocks noChangeArrowheads="1"/>
          </p:cNvSpPr>
          <p:nvPr/>
        </p:nvSpPr>
        <p:spPr bwMode="auto">
          <a:xfrm>
            <a:off x="495300" y="1238250"/>
            <a:ext cx="8258175" cy="5016500"/>
          </a:xfrm>
          <a:prstGeom prst="rect">
            <a:avLst/>
          </a:prstGeom>
          <a:noFill/>
          <a:ln w="9525">
            <a:noFill/>
            <a:miter lim="800000"/>
            <a:headEnd/>
            <a:tailEnd/>
          </a:ln>
        </p:spPr>
        <p:txBody>
          <a:bodyPr>
            <a:spAutoFit/>
          </a:bodyPr>
          <a:lstStyle/>
          <a:p>
            <a:pPr marL="695325" indent="-457200"/>
            <a:r>
              <a:rPr lang="en-US" sz="2000">
                <a:solidFill>
                  <a:srgbClr val="000000"/>
                </a:solidFill>
                <a:latin typeface="Times New Roman" pitchFamily="18" charset="0"/>
                <a:cs typeface="Times New Roman" pitchFamily="18" charset="0"/>
              </a:rPr>
              <a:t>Recommendations</a:t>
            </a:r>
          </a:p>
          <a:p>
            <a:pPr marL="695325" indent="-457200">
              <a:spcBef>
                <a:spcPts val="1200"/>
              </a:spcBef>
              <a:buFont typeface="Arial" charset="0"/>
              <a:buChar char="•"/>
            </a:pPr>
            <a:r>
              <a:rPr lang="en-US" sz="2000">
                <a:solidFill>
                  <a:srgbClr val="000000"/>
                </a:solidFill>
                <a:latin typeface="Times New Roman" pitchFamily="18" charset="0"/>
                <a:cs typeface="Times New Roman" pitchFamily="18" charset="0"/>
              </a:rPr>
              <a:t>Work with OFES to develop a plan that is consistent with a mutually agreed funding profile and meets technical scope, cost, and schedule requirements with adequate contingency  (Prior to CD-1)</a:t>
            </a:r>
          </a:p>
          <a:p>
            <a:pPr marL="1152525" lvl="1" indent="-457200">
              <a:spcBef>
                <a:spcPts val="600"/>
              </a:spcBef>
              <a:buFont typeface="Arial" charset="0"/>
              <a:buChar char="•"/>
            </a:pPr>
            <a:r>
              <a:rPr lang="en-US" sz="2000">
                <a:solidFill>
                  <a:srgbClr val="000000"/>
                </a:solidFill>
                <a:latin typeface="Times New Roman" pitchFamily="18" charset="0"/>
                <a:cs typeface="Times New Roman" pitchFamily="18" charset="0"/>
              </a:rPr>
              <a:t>Include agreement on CD-4 completion requirements</a:t>
            </a:r>
          </a:p>
          <a:p>
            <a:pPr marL="1152525" lvl="1" indent="-457200">
              <a:spcBef>
                <a:spcPts val="600"/>
              </a:spcBef>
              <a:buFont typeface="Arial" charset="0"/>
              <a:buChar char="•"/>
            </a:pPr>
            <a:r>
              <a:rPr lang="en-US" sz="2000">
                <a:solidFill>
                  <a:srgbClr val="000000"/>
                </a:solidFill>
                <a:latin typeface="Times New Roman" pitchFamily="18" charset="0"/>
                <a:cs typeface="Times New Roman" pitchFamily="18" charset="0"/>
              </a:rPr>
              <a:t>Update all documents based on this realistic project funding profile and submit for CD-1 approval </a:t>
            </a:r>
          </a:p>
          <a:p>
            <a:pPr marL="695325" indent="-457200">
              <a:buFont typeface="Wingdings" pitchFamily="2" charset="2"/>
              <a:buChar char="§"/>
            </a:pPr>
            <a:endParaRPr lang="en-US" sz="2000">
              <a:solidFill>
                <a:srgbClr val="000000"/>
              </a:solidFill>
              <a:latin typeface="Times New Roman" pitchFamily="18" charset="0"/>
              <a:cs typeface="Times New Roman" pitchFamily="18" charset="0"/>
            </a:endParaRPr>
          </a:p>
          <a:p>
            <a:pPr marL="695325" indent="-457200">
              <a:buFont typeface="Wingdings" pitchFamily="2" charset="2"/>
              <a:buChar char="§"/>
            </a:pPr>
            <a:r>
              <a:rPr lang="en-US" sz="2000">
                <a:solidFill>
                  <a:srgbClr val="000000"/>
                </a:solidFill>
                <a:latin typeface="Times New Roman" pitchFamily="18" charset="0"/>
                <a:cs typeface="Times New Roman" pitchFamily="18" charset="0"/>
              </a:rPr>
              <a:t>Establish project management and technical advisory committees that meet regularly and report to PPPL director on NSTX Upgrade project status</a:t>
            </a:r>
          </a:p>
          <a:p>
            <a:pPr marL="695325" indent="-457200">
              <a:buFont typeface="Wingdings" pitchFamily="2" charset="2"/>
              <a:buChar char="§"/>
            </a:pPr>
            <a:endParaRPr lang="en-US" sz="2000" b="0">
              <a:solidFill>
                <a:srgbClr val="000000"/>
              </a:solidFill>
              <a:latin typeface="Times New Roman" pitchFamily="18" charset="0"/>
              <a:cs typeface="Times New Roman" pitchFamily="18" charset="0"/>
            </a:endParaRPr>
          </a:p>
          <a:p>
            <a:pPr marL="695325" indent="-457200">
              <a:buFont typeface="Wingdings" pitchFamily="2" charset="2"/>
              <a:buChar char="§"/>
            </a:pPr>
            <a:endParaRPr lang="en-US" sz="2000" b="0">
              <a:solidFill>
                <a:srgbClr val="000000"/>
              </a:solidFill>
              <a:latin typeface="Times New Roman" pitchFamily="18" charset="0"/>
              <a:cs typeface="Times New Roman" pitchFamily="18" charset="0"/>
            </a:endParaRPr>
          </a:p>
          <a:p>
            <a:pPr marL="695325" indent="-457200">
              <a:buFont typeface="Wingdings" pitchFamily="2" charset="2"/>
              <a:buChar char="§"/>
            </a:pPr>
            <a:endParaRPr lang="en-US" sz="2000" b="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D380D906-AF80-4CC9-93ED-0C3A75343292}" type="slidenum">
              <a:rPr lang="en-US" sz="1000"/>
              <a:pPr algn="r"/>
              <a:t>4</a:t>
            </a:fld>
            <a:endParaRPr lang="en-US" sz="1000"/>
          </a:p>
        </p:txBody>
      </p:sp>
      <p:sp>
        <p:nvSpPr>
          <p:cNvPr id="233474" name="Rectangle 2"/>
          <p:cNvSpPr>
            <a:spLocks noGrp="1" noChangeArrowheads="1"/>
          </p:cNvSpPr>
          <p:nvPr>
            <p:ph type="title" idx="4294967295"/>
          </p:nvPr>
        </p:nvSpPr>
        <p:spPr>
          <a:xfrm>
            <a:off x="2495550" y="133350"/>
            <a:ext cx="4572000" cy="915988"/>
          </a:xfrm>
        </p:spPr>
        <p:txBody>
          <a:bodyPr/>
          <a:lstStyle/>
          <a:p>
            <a:pPr eaLnBrk="1" hangingPunct="1">
              <a:defRPr/>
            </a:pPr>
            <a:r>
              <a:rPr lang="en-US" sz="2000" b="1" dirty="0" smtClean="0">
                <a:latin typeface="Times New Roman" pitchFamily="18" charset="0"/>
                <a:cs typeface="Times New Roman" pitchFamily="18" charset="0"/>
              </a:rPr>
              <a:t>2.1  Magnets &amp; Core</a:t>
            </a:r>
            <a:br>
              <a:rPr lang="en-US" sz="20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br>
              <a:rPr lang="en-US" sz="16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10243" name="Rectangle 5"/>
          <p:cNvSpPr>
            <a:spLocks noChangeArrowheads="1"/>
          </p:cNvSpPr>
          <p:nvPr/>
        </p:nvSpPr>
        <p:spPr bwMode="auto">
          <a:xfrm>
            <a:off x="495300" y="1158875"/>
            <a:ext cx="8410575" cy="5346700"/>
          </a:xfrm>
          <a:prstGeom prst="rect">
            <a:avLst/>
          </a:prstGeom>
          <a:noFill/>
          <a:ln w="9525">
            <a:noFill/>
            <a:miter lim="800000"/>
            <a:headEnd/>
            <a:tailEnd/>
          </a:ln>
        </p:spPr>
        <p:txBody>
          <a:bodyPr>
            <a:spAutoFit/>
          </a:bodyPr>
          <a:lstStyle/>
          <a:p>
            <a:pPr marL="342900" indent="-342900" eaLnBrk="0" hangingPunct="0"/>
            <a:r>
              <a:rPr lang="en-US" sz="2000">
                <a:solidFill>
                  <a:srgbClr val="000000"/>
                </a:solidFill>
                <a:latin typeface="Times New Roman" pitchFamily="18" charset="0"/>
                <a:cs typeface="Times New Roman" pitchFamily="18" charset="0"/>
              </a:rPr>
              <a:t>Findings</a:t>
            </a:r>
          </a:p>
          <a:p>
            <a:pPr marL="342900" indent="-342900">
              <a:buFont typeface="Wingdings" pitchFamily="2" charset="2"/>
              <a:buChar char="§"/>
            </a:pPr>
            <a:endParaRPr lang="en-US" sz="2000">
              <a:solidFill>
                <a:srgbClr val="000000"/>
              </a:solidFill>
              <a:latin typeface="Times New Roman" pitchFamily="18" charset="0"/>
              <a:cs typeface="Times New Roman" pitchFamily="18" charset="0"/>
            </a:endParaRPr>
          </a:p>
          <a:p>
            <a:pPr marL="342900" indent="-342900">
              <a:buFont typeface="Wingdings" pitchFamily="2" charset="2"/>
              <a:buChar char="§"/>
            </a:pPr>
            <a:r>
              <a:rPr lang="en-US" sz="1600" b="0"/>
              <a:t>The center stack upgrade task includes a new, larger diameter centerstack with additional PF coils, new PFC tiles, new TF joint design and structural reinforcement for the TF and PF coils.</a:t>
            </a:r>
          </a:p>
          <a:p>
            <a:pPr marL="342900" indent="-342900">
              <a:buFont typeface="Wingdings" pitchFamily="2" charset="2"/>
              <a:buChar char="§"/>
            </a:pPr>
            <a:endParaRPr lang="en-US" sz="1600" b="0"/>
          </a:p>
          <a:p>
            <a:pPr marL="342900" indent="-342900">
              <a:buFont typeface="Wingdings" pitchFamily="2" charset="2"/>
              <a:buChar char="§"/>
            </a:pPr>
            <a:r>
              <a:rPr lang="en-US" sz="1600" b="0"/>
              <a:t>The design process is well advanced for this stage of the project.  Requirements are specified in an approved General Requirements Document.  Significant electromagnetic, thermal, and mechanical analyses have been performed to evaluate design options and confirm design choices.</a:t>
            </a:r>
          </a:p>
          <a:p>
            <a:pPr marL="342900" indent="-342900">
              <a:buFont typeface="Wingdings" pitchFamily="2" charset="2"/>
              <a:buChar char="§"/>
            </a:pPr>
            <a:endParaRPr lang="en-US" sz="1600" b="0"/>
          </a:p>
          <a:p>
            <a:pPr marL="342900" indent="-342900">
              <a:buFont typeface="Wingdings" pitchFamily="2" charset="2"/>
              <a:buChar char="§"/>
            </a:pPr>
            <a:r>
              <a:rPr lang="en-US" sz="1600" b="0"/>
              <a:t>The project convened an external conceptual design review in October.  The review committee provided a positive technical review with some recommendations.  The project has evaluated the recommendations and accepted almost all of them.</a:t>
            </a:r>
          </a:p>
          <a:p>
            <a:pPr marL="342900" indent="-342900">
              <a:buFont typeface="Wingdings" pitchFamily="2" charset="2"/>
              <a:buChar char="§"/>
            </a:pPr>
            <a:endParaRPr lang="en-US" sz="1600" b="0"/>
          </a:p>
          <a:p>
            <a:pPr marL="342900" indent="-342900">
              <a:buFont typeface="Wingdings" pitchFamily="2" charset="2"/>
              <a:buChar char="§"/>
            </a:pPr>
            <a:r>
              <a:rPr lang="en-US" sz="1600" b="0"/>
              <a:t>Cost estimates are documented in Work Authorization Forms.  The labor hours are based on previous experience doing very similar work.   Most of the cost (78%) is PPPL labor.  The costs of the more extensive coil support structure and the Digital Coil Protection System (DCPS) are both included at this point, representing conservative assumptions.</a:t>
            </a:r>
            <a:r>
              <a:rPr lang="en-US" sz="1600"/>
              <a:t> </a:t>
            </a:r>
            <a:endParaRPr lang="en-US" sz="1600">
              <a:solidFill>
                <a:srgbClr val="000000"/>
              </a:solidFill>
              <a:latin typeface="Times New Roman" pitchFamily="18" charset="0"/>
              <a:cs typeface="Times New Roman" pitchFamily="18" charset="0"/>
            </a:endParaRPr>
          </a:p>
          <a:p>
            <a:pPr marL="342900" indent="-342900">
              <a:buFont typeface="Wingdings" pitchFamily="2" charset="2"/>
              <a:buChar char="§"/>
            </a:pPr>
            <a:endParaRPr lang="en-US" sz="1600">
              <a:solidFill>
                <a:srgbClr val="00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2A3FD5B9-5945-4A5F-AF1F-BD54A351AB4F}" type="slidenum">
              <a:rPr lang="en-US" sz="1000"/>
              <a:pPr algn="r"/>
              <a:t>5</a:t>
            </a:fld>
            <a:endParaRPr lang="en-US" sz="1000"/>
          </a:p>
        </p:txBody>
      </p:sp>
      <p:sp>
        <p:nvSpPr>
          <p:cNvPr id="233474" name="Rectangle 2"/>
          <p:cNvSpPr>
            <a:spLocks noGrp="1" noChangeArrowheads="1"/>
          </p:cNvSpPr>
          <p:nvPr>
            <p:ph type="title" idx="4294967295"/>
          </p:nvPr>
        </p:nvSpPr>
        <p:spPr>
          <a:xfrm>
            <a:off x="2495550" y="133350"/>
            <a:ext cx="4572000" cy="915988"/>
          </a:xfrm>
        </p:spPr>
        <p:txBody>
          <a:bodyPr/>
          <a:lstStyle/>
          <a:p>
            <a:pPr eaLnBrk="1" hangingPunct="1">
              <a:defRPr/>
            </a:pPr>
            <a:r>
              <a:rPr lang="en-US" sz="2000" b="1" dirty="0" smtClean="0">
                <a:latin typeface="Times New Roman" pitchFamily="18" charset="0"/>
                <a:cs typeface="Times New Roman" pitchFamily="18" charset="0"/>
              </a:rPr>
              <a:t>2.1  Magnets &amp; Core</a:t>
            </a:r>
            <a:br>
              <a:rPr lang="en-US" sz="20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br>
              <a:rPr lang="en-US" sz="16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11267" name="Rectangle 5"/>
          <p:cNvSpPr>
            <a:spLocks noChangeArrowheads="1"/>
          </p:cNvSpPr>
          <p:nvPr/>
        </p:nvSpPr>
        <p:spPr bwMode="auto">
          <a:xfrm>
            <a:off x="495300" y="1158875"/>
            <a:ext cx="8410575" cy="5651500"/>
          </a:xfrm>
          <a:prstGeom prst="rect">
            <a:avLst/>
          </a:prstGeom>
          <a:noFill/>
          <a:ln w="9525">
            <a:noFill/>
            <a:miter lim="800000"/>
            <a:headEnd/>
            <a:tailEnd/>
          </a:ln>
        </p:spPr>
        <p:txBody>
          <a:bodyPr>
            <a:spAutoFit/>
          </a:bodyPr>
          <a:lstStyle/>
          <a:p>
            <a:pPr marL="342900" indent="-342900" eaLnBrk="0" hangingPunct="0"/>
            <a:endParaRPr lang="en-US" sz="2000">
              <a:solidFill>
                <a:srgbClr val="000000"/>
              </a:solidFill>
              <a:latin typeface="Times New Roman" pitchFamily="18" charset="0"/>
              <a:cs typeface="Times New Roman" pitchFamily="18" charset="0"/>
            </a:endParaRPr>
          </a:p>
          <a:p>
            <a:pPr marL="342900" indent="-342900">
              <a:buFont typeface="Wingdings" pitchFamily="2" charset="2"/>
              <a:buNone/>
            </a:pPr>
            <a:r>
              <a:rPr lang="en-US" sz="2000">
                <a:solidFill>
                  <a:srgbClr val="000000"/>
                </a:solidFill>
                <a:latin typeface="Times New Roman" pitchFamily="18" charset="0"/>
                <a:cs typeface="Times New Roman" pitchFamily="18" charset="0"/>
              </a:rPr>
              <a:t>Comments</a:t>
            </a:r>
          </a:p>
          <a:p>
            <a:pPr marL="342900" indent="-342900">
              <a:buFont typeface="Wingdings" pitchFamily="2" charset="2"/>
              <a:buChar char="§"/>
            </a:pPr>
            <a:endParaRPr lang="en-US" sz="2000">
              <a:solidFill>
                <a:srgbClr val="000000"/>
              </a:solidFill>
              <a:latin typeface="Times New Roman" pitchFamily="18" charset="0"/>
              <a:cs typeface="Times New Roman" pitchFamily="18" charset="0"/>
            </a:endParaRPr>
          </a:p>
          <a:p>
            <a:pPr marL="342900" indent="-342900">
              <a:buFont typeface="Wingdings" pitchFamily="2" charset="2"/>
              <a:buChar char="§"/>
            </a:pPr>
            <a:r>
              <a:rPr lang="en-US" sz="1600" b="0">
                <a:solidFill>
                  <a:srgbClr val="000000"/>
                </a:solidFill>
                <a:latin typeface="Times New Roman" pitchFamily="18" charset="0"/>
                <a:cs typeface="Times New Roman" pitchFamily="18" charset="0"/>
              </a:rPr>
              <a:t>The inclusion of the DCPS to limit extreme load conditions seems prudent.  However, there may be additional normal and fault load conditions that have not been considered, such as loss of cooling for single turns, and lateral and torsional loads on the centerstack bellows and insulators.  It may be a good time to update the Failure Modes and Effects Analysis (FMEA) with an eye toward identifying as many of these loading conditions as possible</a:t>
            </a:r>
          </a:p>
          <a:p>
            <a:pPr marL="342900" indent="-342900">
              <a:buFont typeface="Wingdings" pitchFamily="2" charset="2"/>
              <a:buChar char="§"/>
            </a:pPr>
            <a:endParaRPr lang="en-US" sz="1600" b="0">
              <a:solidFill>
                <a:srgbClr val="000000"/>
              </a:solidFill>
              <a:latin typeface="Times New Roman" pitchFamily="18" charset="0"/>
              <a:cs typeface="Times New Roman" pitchFamily="18" charset="0"/>
            </a:endParaRPr>
          </a:p>
          <a:p>
            <a:pPr marL="342900" indent="-342900">
              <a:buFont typeface="Wingdings" pitchFamily="2" charset="2"/>
              <a:buChar char="§"/>
            </a:pPr>
            <a:r>
              <a:rPr lang="en-US" sz="1600" b="0">
                <a:solidFill>
                  <a:srgbClr val="000000"/>
                </a:solidFill>
                <a:latin typeface="Times New Roman" pitchFamily="18" charset="0"/>
                <a:cs typeface="Times New Roman" pitchFamily="18" charset="0"/>
              </a:rPr>
              <a:t>The shear stress in the TF bundle insulation is fairly high, and the project is embarking on R&amp;D to confirm that the chosen solution is acceptable.  Any design solutions that would reduce this shear stress should be investigated.</a:t>
            </a:r>
          </a:p>
          <a:p>
            <a:pPr marL="342900" indent="-342900">
              <a:buFont typeface="Wingdings" pitchFamily="2" charset="2"/>
              <a:buChar char="§"/>
            </a:pPr>
            <a:endParaRPr lang="en-US" sz="1600" b="0">
              <a:solidFill>
                <a:srgbClr val="000000"/>
              </a:solidFill>
              <a:latin typeface="Times New Roman" pitchFamily="18" charset="0"/>
              <a:cs typeface="Times New Roman" pitchFamily="18" charset="0"/>
            </a:endParaRPr>
          </a:p>
          <a:p>
            <a:pPr marL="342900" indent="-342900">
              <a:buFont typeface="Wingdings" pitchFamily="2" charset="2"/>
              <a:buChar char="§"/>
            </a:pPr>
            <a:r>
              <a:rPr lang="en-US" sz="1600" b="0">
                <a:solidFill>
                  <a:srgbClr val="000000"/>
                </a:solidFill>
                <a:latin typeface="Times New Roman" pitchFamily="18" charset="0"/>
                <a:cs typeface="Times New Roman" pitchFamily="18" charset="0"/>
              </a:rPr>
              <a:t>The centerstack has been removed, repaired, and replaces several times to date.  It may be useful to consider how the existing centerstack could be re-used in the event of failure of the new centerstack.</a:t>
            </a:r>
          </a:p>
          <a:p>
            <a:pPr marL="342900" indent="-342900">
              <a:buFont typeface="Wingdings" pitchFamily="2" charset="2"/>
              <a:buChar char="§"/>
            </a:pPr>
            <a:endParaRPr lang="en-US" sz="1600" b="0">
              <a:solidFill>
                <a:srgbClr val="000000"/>
              </a:solidFill>
              <a:latin typeface="Times New Roman" pitchFamily="18" charset="0"/>
              <a:cs typeface="Times New Roman" pitchFamily="18" charset="0"/>
            </a:endParaRPr>
          </a:p>
          <a:p>
            <a:pPr marL="342900" indent="-342900">
              <a:buFont typeface="Wingdings" pitchFamily="2" charset="2"/>
              <a:buChar char="§"/>
            </a:pPr>
            <a:r>
              <a:rPr lang="en-US" sz="1600" b="0">
                <a:solidFill>
                  <a:srgbClr val="000000"/>
                </a:solidFill>
                <a:latin typeface="Times New Roman" pitchFamily="18" charset="0"/>
                <a:cs typeface="Times New Roman" pitchFamily="18" charset="0"/>
              </a:rPr>
              <a:t>It was not possible to review all the detailed analysis, which is very advanced for this stage of the project.  Since it is all being done internally, the project could consider external peer reviews / verification of key aspects of the analysis.</a:t>
            </a:r>
            <a:endParaRPr lang="en-US" sz="1600">
              <a:solidFill>
                <a:srgbClr val="000000"/>
              </a:solidFill>
              <a:latin typeface="Times New Roman" pitchFamily="18" charset="0"/>
              <a:cs typeface="Times New Roman" pitchFamily="18" charset="0"/>
            </a:endParaRPr>
          </a:p>
          <a:p>
            <a:pPr marL="342900" indent="-342900">
              <a:buFont typeface="Wingdings" pitchFamily="2" charset="2"/>
              <a:buChar char="§"/>
            </a:pPr>
            <a:endParaRPr lang="en-US" sz="1600">
              <a:solidFill>
                <a:srgbClr val="000000"/>
              </a:solidFill>
              <a:latin typeface="Times New Roman" pitchFamily="18" charset="0"/>
              <a:cs typeface="Times New Roman" pitchFamily="18" charset="0"/>
            </a:endParaRPr>
          </a:p>
          <a:p>
            <a:pPr marL="342900" indent="-342900">
              <a:buFont typeface="Wingdings" pitchFamily="2" charset="2"/>
              <a:buChar char="§"/>
            </a:pPr>
            <a:endParaRPr lang="en-US" sz="1600">
              <a:solidFill>
                <a:srgbClr val="0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A864C750-13A6-4010-8950-8526F82D3C86}" type="slidenum">
              <a:rPr lang="en-US" sz="1000"/>
              <a:pPr algn="r"/>
              <a:t>6</a:t>
            </a:fld>
            <a:endParaRPr lang="en-US" sz="1000"/>
          </a:p>
        </p:txBody>
      </p:sp>
      <p:sp>
        <p:nvSpPr>
          <p:cNvPr id="233474" name="Rectangle 2"/>
          <p:cNvSpPr>
            <a:spLocks noGrp="1" noChangeArrowheads="1"/>
          </p:cNvSpPr>
          <p:nvPr>
            <p:ph type="title" idx="4294967295"/>
          </p:nvPr>
        </p:nvSpPr>
        <p:spPr>
          <a:xfrm>
            <a:off x="2495550" y="133350"/>
            <a:ext cx="4572000" cy="915988"/>
          </a:xfrm>
        </p:spPr>
        <p:txBody>
          <a:bodyPr/>
          <a:lstStyle/>
          <a:p>
            <a:pPr eaLnBrk="1" hangingPunct="1">
              <a:defRPr/>
            </a:pPr>
            <a:r>
              <a:rPr lang="en-US" sz="2000" b="1" dirty="0" smtClean="0">
                <a:latin typeface="Times New Roman" pitchFamily="18" charset="0"/>
                <a:cs typeface="Times New Roman" pitchFamily="18" charset="0"/>
              </a:rPr>
              <a:t>2.1  Magnets &amp; Core</a:t>
            </a:r>
            <a:br>
              <a:rPr lang="en-US" sz="20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br>
              <a:rPr lang="en-US" sz="16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12291" name="Rectangle 5"/>
          <p:cNvSpPr>
            <a:spLocks noChangeArrowheads="1"/>
          </p:cNvSpPr>
          <p:nvPr/>
        </p:nvSpPr>
        <p:spPr bwMode="auto">
          <a:xfrm>
            <a:off x="495300" y="1158875"/>
            <a:ext cx="8410575" cy="3695700"/>
          </a:xfrm>
          <a:prstGeom prst="rect">
            <a:avLst/>
          </a:prstGeom>
          <a:noFill/>
          <a:ln w="9525">
            <a:noFill/>
            <a:miter lim="800000"/>
            <a:headEnd/>
            <a:tailEnd/>
          </a:ln>
        </p:spPr>
        <p:txBody>
          <a:bodyPr>
            <a:spAutoFit/>
          </a:bodyPr>
          <a:lstStyle/>
          <a:p>
            <a:pPr marL="342900" indent="-342900" eaLnBrk="0" hangingPunct="0"/>
            <a:endParaRPr lang="en-US" sz="2000">
              <a:solidFill>
                <a:srgbClr val="000000"/>
              </a:solidFill>
              <a:latin typeface="Times New Roman" pitchFamily="18" charset="0"/>
              <a:cs typeface="Times New Roman" pitchFamily="18" charset="0"/>
            </a:endParaRPr>
          </a:p>
          <a:p>
            <a:pPr marL="342900" indent="-342900">
              <a:buFont typeface="Wingdings" pitchFamily="2" charset="2"/>
              <a:buNone/>
            </a:pPr>
            <a:r>
              <a:rPr lang="en-US" sz="2000">
                <a:solidFill>
                  <a:srgbClr val="000000"/>
                </a:solidFill>
                <a:latin typeface="Times New Roman" pitchFamily="18" charset="0"/>
                <a:cs typeface="Times New Roman" pitchFamily="18" charset="0"/>
              </a:rPr>
              <a:t>Comments</a:t>
            </a:r>
          </a:p>
          <a:p>
            <a:pPr marL="342900" indent="-342900">
              <a:buFont typeface="Wingdings" pitchFamily="2" charset="2"/>
              <a:buChar char="§"/>
            </a:pPr>
            <a:endParaRPr lang="en-US" sz="2000">
              <a:solidFill>
                <a:srgbClr val="000000"/>
              </a:solidFill>
              <a:latin typeface="Times New Roman" pitchFamily="18" charset="0"/>
              <a:cs typeface="Times New Roman" pitchFamily="18" charset="0"/>
            </a:endParaRPr>
          </a:p>
          <a:p>
            <a:pPr marL="342900" indent="-342900">
              <a:buFont typeface="Wingdings" pitchFamily="2" charset="2"/>
              <a:buChar char="§"/>
            </a:pPr>
            <a:r>
              <a:rPr lang="en-US" sz="1600" b="0">
                <a:solidFill>
                  <a:srgbClr val="000000"/>
                </a:solidFill>
                <a:latin typeface="Times New Roman" pitchFamily="18" charset="0"/>
                <a:cs typeface="Times New Roman" pitchFamily="18" charset="0"/>
              </a:rPr>
              <a:t>The new TF joint design looks much better than the old design, although it results in a trapped OH coil.  R&amp;D planned for winding and flexible joint testing seems prudent.</a:t>
            </a:r>
          </a:p>
          <a:p>
            <a:pPr marL="342900" indent="-342900">
              <a:buFont typeface="Wingdings" pitchFamily="2" charset="2"/>
              <a:buChar char="§"/>
            </a:pPr>
            <a:endParaRPr lang="en-US" sz="1600" b="0">
              <a:solidFill>
                <a:srgbClr val="000000"/>
              </a:solidFill>
              <a:latin typeface="Times New Roman" pitchFamily="18" charset="0"/>
              <a:cs typeface="Times New Roman" pitchFamily="18" charset="0"/>
            </a:endParaRPr>
          </a:p>
          <a:p>
            <a:pPr marL="342900" indent="-342900">
              <a:buFont typeface="Wingdings" pitchFamily="2" charset="2"/>
              <a:buChar char="§"/>
            </a:pPr>
            <a:r>
              <a:rPr lang="en-US" sz="1600" b="0">
                <a:solidFill>
                  <a:srgbClr val="000000"/>
                </a:solidFill>
                <a:latin typeface="Times New Roman" pitchFamily="18" charset="0"/>
                <a:cs typeface="Times New Roman" pitchFamily="18" charset="0"/>
              </a:rPr>
              <a:t>Divertor tile temperature of 2400C seems too high for design point, 1500-1700C is more typical</a:t>
            </a:r>
          </a:p>
          <a:p>
            <a:pPr marL="342900" indent="-342900">
              <a:buFont typeface="Wingdings" pitchFamily="2" charset="2"/>
              <a:buChar char="§"/>
            </a:pPr>
            <a:endParaRPr lang="en-US" sz="1600" b="0">
              <a:solidFill>
                <a:srgbClr val="000000"/>
              </a:solidFill>
              <a:latin typeface="Times New Roman" pitchFamily="18" charset="0"/>
              <a:cs typeface="Times New Roman" pitchFamily="18" charset="0"/>
            </a:endParaRPr>
          </a:p>
          <a:p>
            <a:pPr marL="342900" indent="-342900">
              <a:buFont typeface="Wingdings" pitchFamily="2" charset="2"/>
              <a:buChar char="§"/>
            </a:pPr>
            <a:r>
              <a:rPr lang="en-US" sz="1600" b="0">
                <a:solidFill>
                  <a:srgbClr val="000000"/>
                </a:solidFill>
                <a:latin typeface="Times New Roman" pitchFamily="18" charset="0"/>
                <a:cs typeface="Times New Roman" pitchFamily="18" charset="0"/>
              </a:rPr>
              <a:t>PFC tiles are much thicker and larger than previous design, but electromagnetic loads have not been checked yet.  Use of CFC tiles is not justified by heat loading, but may be justified from operational/handling standpoint.</a:t>
            </a:r>
          </a:p>
          <a:p>
            <a:pPr marL="342900" indent="-342900">
              <a:buFont typeface="Wingdings" pitchFamily="2" charset="2"/>
              <a:buChar char="§"/>
            </a:pPr>
            <a:endParaRPr lang="en-US" sz="1600" b="0">
              <a:solidFill>
                <a:srgbClr val="000000"/>
              </a:solidFill>
              <a:latin typeface="Times New Roman" pitchFamily="18" charset="0"/>
              <a:cs typeface="Times New Roman" pitchFamily="18" charset="0"/>
            </a:endParaRPr>
          </a:p>
          <a:p>
            <a:pPr marL="342900" indent="-342900">
              <a:buFont typeface="Wingdings" pitchFamily="2" charset="2"/>
              <a:buChar char="§"/>
            </a:pPr>
            <a:endParaRPr lang="en-US" sz="1600">
              <a:solidFill>
                <a:srgbClr val="000000"/>
              </a:solidFill>
              <a:latin typeface="Times New Roman" pitchFamily="18" charset="0"/>
              <a:cs typeface="Times New Roman" pitchFamily="18" charset="0"/>
            </a:endParaRPr>
          </a:p>
          <a:p>
            <a:pPr marL="342900" indent="-342900">
              <a:buFont typeface="Wingdings" pitchFamily="2" charset="2"/>
              <a:buChar char="§"/>
            </a:pPr>
            <a:endParaRPr lang="en-US" sz="1600">
              <a:solidFill>
                <a:srgbClr val="00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Number Placeholder 3"/>
          <p:cNvSpPr txBox="1">
            <a:spLocks noGrp="1"/>
          </p:cNvSpPr>
          <p:nvPr/>
        </p:nvSpPr>
        <p:spPr bwMode="auto">
          <a:xfrm>
            <a:off x="8766175" y="6619875"/>
            <a:ext cx="377825" cy="238125"/>
          </a:xfrm>
          <a:prstGeom prst="rect">
            <a:avLst/>
          </a:prstGeom>
          <a:noFill/>
          <a:ln w="9525">
            <a:noFill/>
            <a:miter lim="800000"/>
            <a:headEnd/>
            <a:tailEnd/>
          </a:ln>
        </p:spPr>
        <p:txBody>
          <a:bodyPr/>
          <a:lstStyle/>
          <a:p>
            <a:pPr algn="r"/>
            <a:fld id="{F3DC67BD-73F3-49E7-A36B-608456FD8A29}" type="slidenum">
              <a:rPr lang="en-US" sz="1000"/>
              <a:pPr algn="r"/>
              <a:t>7</a:t>
            </a:fld>
            <a:endParaRPr lang="en-US" sz="1000"/>
          </a:p>
        </p:txBody>
      </p:sp>
      <p:sp>
        <p:nvSpPr>
          <p:cNvPr id="233474" name="Rectangle 2"/>
          <p:cNvSpPr>
            <a:spLocks noGrp="1" noChangeArrowheads="1"/>
          </p:cNvSpPr>
          <p:nvPr>
            <p:ph type="title" idx="4294967295"/>
          </p:nvPr>
        </p:nvSpPr>
        <p:spPr>
          <a:xfrm>
            <a:off x="2495550" y="133350"/>
            <a:ext cx="4572000" cy="915988"/>
          </a:xfrm>
        </p:spPr>
        <p:txBody>
          <a:bodyPr/>
          <a:lstStyle/>
          <a:p>
            <a:pPr eaLnBrk="1" hangingPunct="1">
              <a:defRPr/>
            </a:pPr>
            <a:r>
              <a:rPr lang="en-US" sz="2000" b="1" dirty="0" smtClean="0">
                <a:latin typeface="Times New Roman" pitchFamily="18" charset="0"/>
                <a:cs typeface="Times New Roman" pitchFamily="18" charset="0"/>
              </a:rPr>
              <a:t>2.1  Magnets &amp; Core</a:t>
            </a:r>
            <a:br>
              <a:rPr lang="en-US" sz="20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Tom </a:t>
            </a:r>
            <a:r>
              <a:rPr lang="en-US" sz="1600" dirty="0" err="1" smtClean="0">
                <a:latin typeface="Times New Roman" pitchFamily="18" charset="0"/>
                <a:cs typeface="Times New Roman" pitchFamily="18" charset="0"/>
              </a:rPr>
              <a:t>McManamy</a:t>
            </a:r>
            <a:r>
              <a:rPr lang="en-US" sz="1600" dirty="0" smtClean="0">
                <a:latin typeface="Times New Roman" pitchFamily="18" charset="0"/>
                <a:cs typeface="Times New Roman" pitchFamily="18" charset="0"/>
              </a:rPr>
              <a:t>, ORNL; Brad Nelson, ORNL;</a:t>
            </a:r>
            <a:br>
              <a:rPr lang="en-US" sz="16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13315" name="Rectangle 5"/>
          <p:cNvSpPr>
            <a:spLocks noChangeArrowheads="1"/>
          </p:cNvSpPr>
          <p:nvPr/>
        </p:nvSpPr>
        <p:spPr bwMode="auto">
          <a:xfrm>
            <a:off x="495300" y="1158875"/>
            <a:ext cx="8410575" cy="3444875"/>
          </a:xfrm>
          <a:prstGeom prst="rect">
            <a:avLst/>
          </a:prstGeom>
          <a:noFill/>
          <a:ln w="9525">
            <a:noFill/>
            <a:miter lim="800000"/>
            <a:headEnd/>
            <a:tailEnd/>
          </a:ln>
        </p:spPr>
        <p:txBody>
          <a:bodyPr>
            <a:spAutoFit/>
          </a:bodyPr>
          <a:lstStyle/>
          <a:p>
            <a:pPr marL="346075" indent="-346075" eaLnBrk="0" hangingPunct="0"/>
            <a:endParaRPr lang="en-US" sz="2000">
              <a:solidFill>
                <a:srgbClr val="000000"/>
              </a:solidFill>
              <a:latin typeface="Times New Roman" pitchFamily="18" charset="0"/>
              <a:cs typeface="Times New Roman" pitchFamily="18" charset="0"/>
            </a:endParaRPr>
          </a:p>
          <a:p>
            <a:pPr marL="346075" indent="-346075">
              <a:buFont typeface="Wingdings" pitchFamily="2" charset="2"/>
              <a:buNone/>
            </a:pPr>
            <a:r>
              <a:rPr lang="en-US" sz="2000">
                <a:solidFill>
                  <a:srgbClr val="000000"/>
                </a:solidFill>
                <a:latin typeface="Times New Roman" pitchFamily="18" charset="0"/>
                <a:cs typeface="Times New Roman" pitchFamily="18" charset="0"/>
              </a:rPr>
              <a:t>Recommendations (prior to CD-2)</a:t>
            </a:r>
          </a:p>
          <a:p>
            <a:pPr marL="346075" indent="-346075">
              <a:buFont typeface="Wingdings" pitchFamily="2" charset="2"/>
              <a:buChar char="§"/>
            </a:pPr>
            <a:endParaRPr lang="en-US" sz="2000">
              <a:solidFill>
                <a:srgbClr val="000000"/>
              </a:solidFill>
              <a:latin typeface="Times New Roman" pitchFamily="18" charset="0"/>
              <a:cs typeface="Times New Roman" pitchFamily="18" charset="0"/>
            </a:endParaRPr>
          </a:p>
          <a:p>
            <a:pPr marL="346075" indent="-346075">
              <a:buFont typeface="Wingdings" pitchFamily="2" charset="2"/>
              <a:buChar char="§"/>
            </a:pPr>
            <a:r>
              <a:rPr lang="en-US" sz="2000" b="0"/>
              <a:t>Update Failure Modes and Effects Analysis to ensure any new failure modes / loading conditions associated with the upgrade are mitigated</a:t>
            </a:r>
          </a:p>
          <a:p>
            <a:pPr marL="346075" indent="-346075">
              <a:buFont typeface="Wingdings" pitchFamily="2" charset="2"/>
              <a:buChar char="§"/>
            </a:pPr>
            <a:endParaRPr lang="en-US" sz="2000" b="0"/>
          </a:p>
          <a:p>
            <a:pPr marL="346075" indent="-346075">
              <a:buFont typeface="Wingdings" pitchFamily="2" charset="2"/>
              <a:buChar char="§"/>
            </a:pPr>
            <a:r>
              <a:rPr lang="en-US" sz="2000" b="0"/>
              <a:t>Consider the 40 kA design for the solenoid to reduce coolant pressure and voltage.    The additional cabling from the power supplies to reach the higher current can be added later.</a:t>
            </a:r>
          </a:p>
          <a:p>
            <a:pPr marL="346075" indent="-346075">
              <a:buFont typeface="Wingdings" pitchFamily="2" charset="2"/>
              <a:buChar char="§"/>
            </a:pPr>
            <a:endParaRPr lang="en-US" sz="2000" b="0"/>
          </a:p>
          <a:p>
            <a:pPr marL="346075" indent="-346075">
              <a:buFont typeface="Wingdings" pitchFamily="2" charset="2"/>
              <a:buChar char="§"/>
            </a:pPr>
            <a:r>
              <a:rPr lang="en-US" sz="2000" b="0"/>
              <a:t>Add the availability of additional key personnel to risk registry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3"/>
          <p:cNvSpPr>
            <a:spLocks noGrp="1"/>
          </p:cNvSpPr>
          <p:nvPr>
            <p:ph type="sldNum" sz="quarter" idx="10"/>
          </p:nvPr>
        </p:nvSpPr>
        <p:spPr>
          <a:noFill/>
        </p:spPr>
        <p:txBody>
          <a:bodyPr/>
          <a:lstStyle/>
          <a:p>
            <a:fld id="{8ACDB12E-3F62-4CFB-BE4B-FB40A59B6367}" type="slidenum">
              <a:rPr lang="en-US" smtClean="0"/>
              <a:pPr/>
              <a:t>8</a:t>
            </a:fld>
            <a:endParaRPr lang="en-US" smtClean="0"/>
          </a:p>
        </p:txBody>
      </p:sp>
      <p:sp>
        <p:nvSpPr>
          <p:cNvPr id="233474" name="Rectangle 2"/>
          <p:cNvSpPr>
            <a:spLocks noGrp="1" noChangeArrowheads="1"/>
          </p:cNvSpPr>
          <p:nvPr>
            <p:ph type="title"/>
          </p:nvPr>
        </p:nvSpPr>
        <p:spPr>
          <a:xfrm>
            <a:off x="2495550" y="133350"/>
            <a:ext cx="4572000" cy="915988"/>
          </a:xfrm>
        </p:spPr>
        <p:txBody>
          <a:bodyPr/>
          <a:lstStyle/>
          <a:p>
            <a:pPr eaLnBrk="1" hangingPunct="1">
              <a:defRPr/>
            </a:pPr>
            <a:r>
              <a:rPr lang="en-US" sz="2000" b="1" smtClean="0">
                <a:effectLst>
                  <a:outerShdw blurRad="38100" dist="38100" dir="2700000" algn="tl">
                    <a:srgbClr val="DDDDDD"/>
                  </a:outerShdw>
                </a:effectLst>
                <a:latin typeface="Times New Roman" charset="0"/>
                <a:ea typeface="Times New Roman" charset="0"/>
                <a:cs typeface="Times New Roman" charset="0"/>
              </a:rPr>
              <a:t>2.2  Neutral Beams</a:t>
            </a:r>
            <a:br>
              <a:rPr lang="en-US" sz="2000" b="1" smtClean="0">
                <a:effectLst>
                  <a:outerShdw blurRad="38100" dist="38100" dir="2700000" algn="tl">
                    <a:srgbClr val="DDDDDD"/>
                  </a:outerShdw>
                </a:effectLst>
                <a:latin typeface="Times New Roman" charset="0"/>
                <a:ea typeface="Times New Roman" charset="0"/>
                <a:cs typeface="Times New Roman" charset="0"/>
              </a:rPr>
            </a:br>
            <a:r>
              <a:rPr lang="en-US" sz="1600" smtClean="0">
                <a:effectLst>
                  <a:outerShdw blurRad="38100" dist="38100" dir="2700000" algn="tl">
                    <a:srgbClr val="DDDDDD"/>
                  </a:outerShdw>
                </a:effectLst>
                <a:latin typeface="Times New Roman" charset="0"/>
                <a:ea typeface="Times New Roman" charset="0"/>
                <a:cs typeface="Times New Roman" charset="0"/>
              </a:rPr>
              <a:t>Arnie  Kellman, GA; Charles Greenfield, GA </a:t>
            </a:r>
            <a:br>
              <a:rPr lang="en-US" sz="1600" smtClean="0">
                <a:effectLst>
                  <a:outerShdw blurRad="38100" dist="38100" dir="2700000" algn="tl">
                    <a:srgbClr val="DDDDDD"/>
                  </a:outerShdw>
                </a:effectLst>
                <a:latin typeface="Times New Roman" charset="0"/>
                <a:ea typeface="Times New Roman" charset="0"/>
                <a:cs typeface="Times New Roman" charset="0"/>
              </a:rPr>
            </a:br>
            <a:endParaRPr lang="en-US" sz="1600" smtClean="0">
              <a:effectLst>
                <a:outerShdw blurRad="38100" dist="38100" dir="2700000" algn="tl">
                  <a:srgbClr val="DDDDDD"/>
                </a:outerShdw>
              </a:effectLst>
              <a:latin typeface="Times New Roman" charset="0"/>
              <a:ea typeface="Times New Roman" charset="0"/>
              <a:cs typeface="Times New Roman" charset="0"/>
            </a:endParaRPr>
          </a:p>
        </p:txBody>
      </p:sp>
      <p:sp>
        <p:nvSpPr>
          <p:cNvPr id="14339" name="Rectangle 3"/>
          <p:cNvSpPr txBox="1">
            <a:spLocks noChangeArrowheads="1"/>
          </p:cNvSpPr>
          <p:nvPr/>
        </p:nvSpPr>
        <p:spPr bwMode="auto">
          <a:xfrm>
            <a:off x="495300" y="1155700"/>
            <a:ext cx="8153400" cy="5199063"/>
          </a:xfrm>
          <a:prstGeom prst="rect">
            <a:avLst/>
          </a:prstGeom>
          <a:noFill/>
          <a:ln w="9525">
            <a:noFill/>
            <a:miter lim="800000"/>
            <a:headEnd/>
            <a:tailEnd/>
          </a:ln>
        </p:spPr>
        <p:txBody>
          <a:bodyPr/>
          <a:lstStyle/>
          <a:p>
            <a:pPr marL="695325" indent="-457200" eaLnBrk="0" hangingPunct="0"/>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eaLnBrk="0" hangingPunct="0">
              <a:buFont typeface="Wingdings" pitchFamily="2" charset="2"/>
              <a:buNone/>
            </a:pPr>
            <a:endParaRPr lang="en-US" sz="2000" b="0">
              <a:solidFill>
                <a:srgbClr val="000000"/>
              </a:solidFill>
              <a:cs typeface="Times New Roman" pitchFamily="18" charset="0"/>
            </a:endParaRPr>
          </a:p>
          <a:p>
            <a:pPr marL="695325" indent="-457200" algn="ctr">
              <a:spcBef>
                <a:spcPct val="20000"/>
              </a:spcBef>
              <a:buFont typeface="Wingdings" pitchFamily="2" charset="2"/>
              <a:buNone/>
            </a:pPr>
            <a:endParaRPr lang="en-US" sz="3200">
              <a:latin typeface="Arial Narrow" pitchFamily="34" charset="0"/>
            </a:endParaRPr>
          </a:p>
          <a:p>
            <a:pPr marL="695325" indent="-457200" algn="ctr">
              <a:spcBef>
                <a:spcPct val="20000"/>
              </a:spcBef>
              <a:buFont typeface="Wingdings" pitchFamily="2" charset="2"/>
              <a:buNone/>
            </a:pPr>
            <a:endParaRPr lang="en-US" sz="3200">
              <a:latin typeface="Arial Narrow" pitchFamily="34" charset="0"/>
            </a:endParaRPr>
          </a:p>
          <a:p>
            <a:pPr marL="695325" indent="-457200" algn="ctr">
              <a:spcBef>
                <a:spcPct val="20000"/>
              </a:spcBef>
              <a:buFont typeface="Wingdings" pitchFamily="2" charset="2"/>
              <a:buNone/>
            </a:pPr>
            <a:endParaRPr lang="en-US" sz="3200">
              <a:latin typeface="Arial Narrow" pitchFamily="34" charset="0"/>
            </a:endParaRPr>
          </a:p>
          <a:p>
            <a:pPr marL="695325" indent="-457200">
              <a:spcBef>
                <a:spcPct val="20000"/>
              </a:spcBef>
              <a:buFont typeface="Wingdings" pitchFamily="2" charset="2"/>
              <a:buNone/>
            </a:pPr>
            <a:endParaRPr lang="en-US" sz="3200">
              <a:latin typeface="Arial Narrow" pitchFamily="34" charset="0"/>
            </a:endParaRPr>
          </a:p>
          <a:p>
            <a:pPr marL="695325" indent="-457200" algn="ctr">
              <a:spcBef>
                <a:spcPct val="20000"/>
              </a:spcBef>
              <a:buFont typeface="Wingdings" pitchFamily="2" charset="2"/>
              <a:buNone/>
            </a:pPr>
            <a:endParaRPr lang="en-US" sz="3200">
              <a:latin typeface="Arial Narrow" pitchFamily="34" charset="0"/>
            </a:endParaRPr>
          </a:p>
          <a:p>
            <a:pPr marL="695325" indent="-457200" algn="ctr">
              <a:spcBef>
                <a:spcPct val="20000"/>
              </a:spcBef>
              <a:buFont typeface="Wingdings" pitchFamily="2" charset="2"/>
              <a:buChar char="§"/>
            </a:pPr>
            <a:endParaRPr lang="en-US" sz="3200">
              <a:latin typeface="Arial Narrow" pitchFamily="34" charset="0"/>
            </a:endParaRPr>
          </a:p>
        </p:txBody>
      </p:sp>
      <p:sp>
        <p:nvSpPr>
          <p:cNvPr id="14340" name="Rectangle 5"/>
          <p:cNvSpPr>
            <a:spLocks noChangeArrowheads="1"/>
          </p:cNvSpPr>
          <p:nvPr/>
        </p:nvSpPr>
        <p:spPr bwMode="auto">
          <a:xfrm>
            <a:off x="495300" y="1158875"/>
            <a:ext cx="8410575" cy="5632450"/>
          </a:xfrm>
          <a:prstGeom prst="rect">
            <a:avLst/>
          </a:prstGeom>
          <a:noFill/>
          <a:ln w="9525">
            <a:noFill/>
            <a:miter lim="800000"/>
            <a:headEnd/>
            <a:tailEnd/>
          </a:ln>
        </p:spPr>
        <p:txBody>
          <a:bodyPr>
            <a:spAutoFit/>
          </a:bodyPr>
          <a:lstStyle/>
          <a:p>
            <a:pPr marL="342900" indent="-342900" eaLnBrk="0" hangingPunct="0"/>
            <a:r>
              <a:rPr lang="en-US" sz="2000" b="0">
                <a:solidFill>
                  <a:srgbClr val="000000"/>
                </a:solidFill>
                <a:latin typeface="Times New Roman" pitchFamily="18" charset="0"/>
                <a:cs typeface="Times New Roman" pitchFamily="18" charset="0"/>
              </a:rPr>
              <a:t>1.</a:t>
            </a:r>
            <a:r>
              <a:rPr lang="en-US" sz="2000" b="0">
                <a:solidFill>
                  <a:srgbClr val="000000"/>
                </a:solidFill>
              </a:rPr>
              <a:t>	</a:t>
            </a:r>
            <a:r>
              <a:rPr lang="en-US" sz="2000" b="0">
                <a:solidFill>
                  <a:srgbClr val="000000"/>
                </a:solidFill>
                <a:latin typeface="Times New Roman" pitchFamily="18" charset="0"/>
                <a:cs typeface="Times New Roman" pitchFamily="18" charset="0"/>
              </a:rPr>
              <a:t>Is the selected approach to upgrade the NSTX device technically sound?</a:t>
            </a:r>
          </a:p>
          <a:p>
            <a:pPr marL="342900" indent="-342900" eaLnBrk="0" hangingPunct="0"/>
            <a:r>
              <a:rPr lang="en-US" sz="2000" b="0">
                <a:solidFill>
                  <a:srgbClr val="000000"/>
                </a:solidFill>
                <a:latin typeface="Times New Roman" pitchFamily="18" charset="0"/>
                <a:cs typeface="Times New Roman" pitchFamily="18" charset="0"/>
              </a:rPr>
              <a:t>	</a:t>
            </a:r>
            <a:r>
              <a:rPr lang="en-US" sz="2000">
                <a:solidFill>
                  <a:srgbClr val="000000"/>
                </a:solidFill>
                <a:latin typeface="Times New Roman" pitchFamily="18" charset="0"/>
                <a:cs typeface="Times New Roman" pitchFamily="18" charset="0"/>
              </a:rPr>
              <a:t>The plan for decontaminating the TFTR beamline and sources and installation on NSTX is technically sound and meets all the requirements of the NB GRD.</a:t>
            </a: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r>
              <a:rPr lang="en-US" sz="2000" b="0">
                <a:solidFill>
                  <a:srgbClr val="000000"/>
                </a:solidFill>
                <a:latin typeface="Times New Roman" pitchFamily="18" charset="0"/>
                <a:cs typeface="Times New Roman" pitchFamily="18" charset="0"/>
              </a:rPr>
              <a:t>2. 	Based on the current stage of project, have all the appropriate project risks been identified?</a:t>
            </a:r>
          </a:p>
          <a:p>
            <a:pPr marL="342900" indent="-342900" eaLnBrk="0" hangingPunct="0"/>
            <a:r>
              <a:rPr lang="en-US" sz="2000" b="0">
                <a:solidFill>
                  <a:srgbClr val="000000"/>
                </a:solidFill>
                <a:latin typeface="Times New Roman" pitchFamily="18" charset="0"/>
                <a:cs typeface="Times New Roman" pitchFamily="18" charset="0"/>
              </a:rPr>
              <a:t>	</a:t>
            </a:r>
            <a:r>
              <a:rPr lang="en-US" sz="2000">
                <a:solidFill>
                  <a:srgbClr val="000000"/>
                </a:solidFill>
                <a:latin typeface="Times New Roman" pitchFamily="18" charset="0"/>
                <a:cs typeface="Times New Roman" pitchFamily="18" charset="0"/>
              </a:rPr>
              <a:t>Yes. The risks have been identified and a risk registry has been prepared for the beamline task. </a:t>
            </a: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buFontTx/>
              <a:buAutoNum type="arabicPeriod" startAt="5"/>
            </a:pPr>
            <a:r>
              <a:rPr lang="en-US" sz="2000" b="0">
                <a:solidFill>
                  <a:srgbClr val="000000"/>
                </a:solidFill>
                <a:latin typeface="Times New Roman" pitchFamily="18" charset="0"/>
                <a:cs typeface="Times New Roman" pitchFamily="18" charset="0"/>
              </a:rPr>
              <a:t>Has the project satisfied the documentation requirements for CD-1 as required by DOE Order 413.3A?</a:t>
            </a:r>
          </a:p>
          <a:p>
            <a:pPr marL="342900" indent="-342900" eaLnBrk="0" hangingPunct="0"/>
            <a:r>
              <a:rPr lang="en-US" sz="2000" b="0">
                <a:solidFill>
                  <a:srgbClr val="000000"/>
                </a:solidFill>
                <a:latin typeface="Times New Roman" pitchFamily="18" charset="0"/>
                <a:cs typeface="Times New Roman" pitchFamily="18" charset="0"/>
              </a:rPr>
              <a:t>	</a:t>
            </a:r>
            <a:r>
              <a:rPr lang="en-US" sz="2000">
                <a:solidFill>
                  <a:srgbClr val="000000"/>
                </a:solidFill>
                <a:latin typeface="Times New Roman" pitchFamily="18" charset="0"/>
                <a:cs typeface="Times New Roman" pitchFamily="18" charset="0"/>
              </a:rPr>
              <a:t>Yes.  All documentation has been prepared.  </a:t>
            </a:r>
            <a:endParaRPr lang="en-US" sz="2000" b="0">
              <a:solidFill>
                <a:srgbClr val="FF0000"/>
              </a:solidFill>
              <a:latin typeface="Times New Roman" pitchFamily="18" charset="0"/>
              <a:cs typeface="Times New Roman" pitchFamily="18" charset="0"/>
            </a:endParaRP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endParaRPr lang="en-US" sz="2000" b="0">
              <a:solidFill>
                <a:srgbClr val="000000"/>
              </a:solidFill>
              <a:latin typeface="Times New Roman" pitchFamily="18" charset="0"/>
              <a:cs typeface="Times New Roman" pitchFamily="18" charset="0"/>
            </a:endParaRPr>
          </a:p>
          <a:p>
            <a:pPr marL="342900" indent="-342900" eaLnBrk="0" hangingPunct="0">
              <a:buFontTx/>
              <a:buAutoNum type="arabicPeriod" startAt="5"/>
            </a:pPr>
            <a:endParaRPr lang="en-US" sz="2000" b="0">
              <a:solidFill>
                <a:srgbClr val="000000"/>
              </a:solidFill>
              <a:latin typeface="Times New Roman" pitchFamily="18" charset="0"/>
              <a:cs typeface="Times New Roman" pitchFamily="18" charset="0"/>
            </a:endParaRPr>
          </a:p>
          <a:p>
            <a:pPr marL="342900" indent="-342900" eaLnBrk="0" hangingPunct="0">
              <a:buFontTx/>
              <a:buAutoNum type="arabicPeriod" startAt="5"/>
            </a:pPr>
            <a:endParaRPr lang="en-US" sz="2000" b="0">
              <a:solidFill>
                <a:srgbClr val="000000"/>
              </a:solidFill>
              <a:latin typeface="Times New Roman" pitchFamily="18" charset="0"/>
              <a:cs typeface="Times New Roman" pitchFamily="18" charset="0"/>
            </a:endParaRPr>
          </a:p>
          <a:p>
            <a:pPr marL="342900" indent="-342900" eaLnBrk="0" hangingPunct="0">
              <a:buFontTx/>
              <a:buAutoNum type="arabicPeriod" startAt="5"/>
            </a:pPr>
            <a:endParaRPr lang="en-US" sz="2000" b="0">
              <a:solidFill>
                <a:srgbClr val="000000"/>
              </a:solidFill>
              <a:latin typeface="Times New Roman" pitchFamily="18" charset="0"/>
              <a:cs typeface="Times New Roman" pitchFamily="18" charset="0"/>
            </a:endParaRPr>
          </a:p>
          <a:p>
            <a:pPr marL="342900" indent="-342900" eaLnBrk="0" hangingPunct="0"/>
            <a:endParaRPr lang="en-US" sz="2000" b="0">
              <a:solidFill>
                <a:srgbClr val="00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p:txBody>
          <a:bodyPr/>
          <a:lstStyle/>
          <a:p>
            <a:pPr marL="342900" indent="-342900" eaLnBrk="1" hangingPunct="1"/>
            <a:r>
              <a:rPr lang="en-US" b="0" smtClean="0">
                <a:solidFill>
                  <a:srgbClr val="000000"/>
                </a:solidFill>
                <a:latin typeface="Times New Roman" pitchFamily="18" charset="0"/>
                <a:ea typeface="ＭＳ Ｐゴシック" pitchFamily="34" charset="-128"/>
                <a:cs typeface="Times New Roman" pitchFamily="18" charset="0"/>
              </a:rPr>
              <a:t>Findings</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The proposed neutral beam upgrade includes decontamination of a TFTR beamline and three ion sources, and installation on NSTX including all neutral beam support systems.</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Power supplies from TFTR will be reused. Although they use tubes that are no longer commercially available, there is an ample supply of spares and PPPL has the capability to rebuild them.</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Installation and operation of the second beamline follows, for the most part, the process of installation and operation of the original beamline, which has been in use for almost a decade on NSTX.</a:t>
            </a:r>
          </a:p>
          <a:p>
            <a:pPr marL="800100" lvl="1" indent="-342900" eaLnBrk="1" hangingPunct="1"/>
            <a:r>
              <a:rPr lang="en-US" smtClean="0">
                <a:solidFill>
                  <a:srgbClr val="000000"/>
                </a:solidFill>
                <a:latin typeface="Times New Roman" pitchFamily="18" charset="0"/>
                <a:ea typeface="ＭＳ Ｐゴシック" pitchFamily="34" charset="-128"/>
                <a:cs typeface="Times New Roman" pitchFamily="18" charset="0"/>
              </a:rPr>
              <a:t>Decontamination of three ion sources and beamline is presently underway and significant reductions in contamination are being obtained.</a:t>
            </a:r>
          </a:p>
        </p:txBody>
      </p:sp>
      <p:sp>
        <p:nvSpPr>
          <p:cNvPr id="15362" name="Slide Number Placeholder 3"/>
          <p:cNvSpPr>
            <a:spLocks noGrp="1"/>
          </p:cNvSpPr>
          <p:nvPr>
            <p:ph type="sldNum" sz="quarter" idx="10"/>
          </p:nvPr>
        </p:nvSpPr>
        <p:spPr>
          <a:noFill/>
        </p:spPr>
        <p:txBody>
          <a:bodyPr/>
          <a:lstStyle/>
          <a:p>
            <a:fld id="{C110EDBD-290E-4CB2-9AB1-53355C4D1EDE}" type="slidenum">
              <a:rPr lang="en-US" smtClean="0"/>
              <a:pPr/>
              <a:t>9</a:t>
            </a:fld>
            <a:endParaRPr lang="en-US" smtClean="0"/>
          </a:p>
        </p:txBody>
      </p:sp>
      <p:sp>
        <p:nvSpPr>
          <p:cNvPr id="6" name="Title 1"/>
          <p:cNvSpPr txBox="1">
            <a:spLocks/>
          </p:cNvSpPr>
          <p:nvPr/>
        </p:nvSpPr>
        <p:spPr bwMode="auto">
          <a:xfrm>
            <a:off x="2222500" y="225425"/>
            <a:ext cx="5165725" cy="723900"/>
          </a:xfrm>
          <a:prstGeom prst="rect">
            <a:avLst/>
          </a:prstGeom>
          <a:noFill/>
          <a:ln w="9525">
            <a:noFill/>
            <a:miter lim="800000"/>
            <a:headEnd/>
            <a:tailEnd/>
          </a:ln>
          <a:effectLst/>
        </p:spPr>
        <p:txBody>
          <a:bodyPr anchor="ctr"/>
          <a:lstStyle/>
          <a:p>
            <a:pPr algn="ctr">
              <a:defRPr/>
            </a:pPr>
            <a:r>
              <a:rPr lang="en-US" sz="2000">
                <a:effectLst>
                  <a:outerShdw blurRad="38100" dist="38100" dir="2700000" algn="tl">
                    <a:srgbClr val="C0C0C0"/>
                  </a:outerShdw>
                </a:effectLst>
                <a:latin typeface="Times New Roman" charset="0"/>
                <a:cs typeface="Times New Roman" charset="0"/>
              </a:rPr>
              <a:t>2.2  Neutral Beams</a:t>
            </a:r>
            <a:r>
              <a:rPr lang="en-US" sz="2800">
                <a:effectLst>
                  <a:outerShdw blurRad="38100" dist="38100" dir="2700000" algn="tl">
                    <a:srgbClr val="C0C0C0"/>
                  </a:outerShdw>
                </a:effectLst>
                <a:latin typeface="Times New Roman" charset="0"/>
                <a:cs typeface="Times New Roman" charset="0"/>
              </a:rPr>
              <a:t/>
            </a:r>
            <a:br>
              <a:rPr lang="en-US" sz="2800">
                <a:effectLst>
                  <a:outerShdw blurRad="38100" dist="38100" dir="2700000" algn="tl">
                    <a:srgbClr val="C0C0C0"/>
                  </a:outerShdw>
                </a:effectLst>
                <a:latin typeface="Times New Roman" charset="0"/>
                <a:cs typeface="Times New Roman" charset="0"/>
              </a:rPr>
            </a:br>
            <a:r>
              <a:rPr lang="en-US" sz="1600" b="0">
                <a:effectLst>
                  <a:outerShdw blurRad="38100" dist="38100" dir="2700000" algn="tl">
                    <a:srgbClr val="C0C0C0"/>
                  </a:outerShdw>
                </a:effectLst>
                <a:latin typeface="Times New Roman" charset="0"/>
                <a:cs typeface="Times New Roman" charset="0"/>
              </a:rPr>
              <a:t>Arnie  Kellman, GA; Charles Greenfield, GA </a:t>
            </a:r>
            <a:r>
              <a:rPr lang="en-US" sz="2800" b="0">
                <a:effectLst>
                  <a:outerShdw blurRad="38100" dist="38100" dir="2700000" algn="tl">
                    <a:srgbClr val="C0C0C0"/>
                  </a:outerShdw>
                </a:effectLst>
                <a:latin typeface="Times New Roman" charset="0"/>
                <a:cs typeface="Times New Roman" charset="0"/>
              </a:rPr>
              <a:t/>
            </a:r>
            <a:br>
              <a:rPr lang="en-US" sz="2800" b="0">
                <a:effectLst>
                  <a:outerShdw blurRad="38100" dist="38100" dir="2700000" algn="tl">
                    <a:srgbClr val="C0C0C0"/>
                  </a:outerShdw>
                </a:effectLst>
                <a:latin typeface="Times New Roman" charset="0"/>
                <a:cs typeface="Times New Roman" charset="0"/>
              </a:rPr>
            </a:br>
            <a:endParaRPr lang="en-US" sz="2800" b="0">
              <a:effectLst>
                <a:outerShdw blurRad="38100" dist="38100" dir="2700000" algn="tl">
                  <a:srgbClr val="C0C0C0"/>
                </a:outerShdw>
              </a:effectLst>
            </a:endParaRPr>
          </a:p>
        </p:txBody>
      </p:sp>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6016</TotalTime>
  <Words>3207</Words>
  <Application>Microsoft Office PowerPoint</Application>
  <PresentationFormat>Letter Paper (8.5x11 in)</PresentationFormat>
  <Paragraphs>360</Paragraphs>
  <Slides>32</Slides>
  <Notes>3</Notes>
  <HiddenSlides>0</HiddenSlides>
  <MMClips>0</MMClips>
  <ScaleCrop>false</ScaleCrop>
  <HeadingPairs>
    <vt:vector size="8" baseType="variant">
      <vt:variant>
        <vt:lpstr>Fonts Used</vt:lpstr>
      </vt:variant>
      <vt:variant>
        <vt:i4>7</vt:i4>
      </vt:variant>
      <vt:variant>
        <vt:lpstr>Design Template</vt:lpstr>
      </vt:variant>
      <vt:variant>
        <vt:i4>3</vt:i4>
      </vt:variant>
      <vt:variant>
        <vt:lpstr>Embedded OLE Servers</vt:lpstr>
      </vt:variant>
      <vt:variant>
        <vt:i4>1</vt:i4>
      </vt:variant>
      <vt:variant>
        <vt:lpstr>Slide Titles</vt:lpstr>
      </vt:variant>
      <vt:variant>
        <vt:i4>32</vt:i4>
      </vt:variant>
    </vt:vector>
  </HeadingPairs>
  <TitlesOfParts>
    <vt:vector size="43" baseType="lpstr">
      <vt:lpstr>Arial</vt:lpstr>
      <vt:lpstr>Arial Narrow</vt:lpstr>
      <vt:lpstr>Wingdings</vt:lpstr>
      <vt:lpstr>Times New Roman</vt:lpstr>
      <vt:lpstr>Book Antiqua</vt:lpstr>
      <vt:lpstr>Arial Black</vt:lpstr>
      <vt:lpstr>ＭＳ Ｐゴシック</vt:lpstr>
      <vt:lpstr>1_Default Design</vt:lpstr>
      <vt:lpstr>1_Default Design</vt:lpstr>
      <vt:lpstr>1_Default Design</vt:lpstr>
      <vt:lpstr>Chart</vt:lpstr>
      <vt:lpstr>Slide 1</vt:lpstr>
      <vt:lpstr>Review Committee Participants</vt:lpstr>
      <vt:lpstr>2.1  Magnets &amp; Core Tom McManamy, ORNL; Brad Nelson, ORNL; </vt:lpstr>
      <vt:lpstr>2.1  Magnets &amp; Core Tom McManamy, ORNL; Brad Nelson, ORNL; </vt:lpstr>
      <vt:lpstr>2.1  Magnets &amp; Core Tom McManamy, ORNL; Brad Nelson, ORNL; </vt:lpstr>
      <vt:lpstr>2.1  Magnets &amp; Core Tom McManamy, ORNL; Brad Nelson, ORNL; </vt:lpstr>
      <vt:lpstr>2.1  Magnets &amp; Core Tom McManamy, ORNL; Brad Nelson, ORNL; </vt:lpstr>
      <vt:lpstr>2.2  Neutral Beams Arnie  Kellman, GA; Charles Greenfield, GA  </vt:lpstr>
      <vt:lpstr>Slide 9</vt:lpstr>
      <vt:lpstr>2.2  Neutral Beams Arnie  Kellman, GA; Charles Greenfield, GA  </vt:lpstr>
      <vt:lpstr>2.2  Neutral Beams Arnie  Kellman, GA; Charles Greenfield, GA  </vt:lpstr>
      <vt:lpstr>2.2  Neutral Beams Arnie  Kellman, GA; Charles Greenfield, GA </vt:lpstr>
      <vt:lpstr>2.3  Ancillary Tom McManamy, ORNL; Brad Nelson, ORNL</vt:lpstr>
      <vt:lpstr>2.3  Ancillary Tom McManamy, ORNL; Brad Nelson, ORNL</vt:lpstr>
      <vt:lpstr>2.3  Ancillary Tom McManamy, ORNL; Brad Nelson, ORNL</vt:lpstr>
      <vt:lpstr>2.3  Ancillary Tom McManamy, ORNL; Brad Nelson, ORNL</vt:lpstr>
      <vt:lpstr>3 and 4. Cost, Schedule, and Funding Kin Chao, DOE/SC Gordon Fox, DOE/SC</vt:lpstr>
      <vt:lpstr>3. Cost Estimate  Kin Chao, DOE/SC Gordon Fox, DOE/SC</vt:lpstr>
      <vt:lpstr>3. Cost Estimate  Kin Chao, DOE/SC Gordon Fox, DOE/SC</vt:lpstr>
      <vt:lpstr>3. Cost Estimate  Kin Chao, DOE/SC Gordon Fox, DOE/SC</vt:lpstr>
      <vt:lpstr>3. Cost Estimate  Kin Chao, DOE/SC Gordon Fox, DOE/SC</vt:lpstr>
      <vt:lpstr>3. Cost Estimate  Kin Chao, DOE/SC Gordon Fox, DOE/SC</vt:lpstr>
      <vt:lpstr>4. Schedule Estimate  Kin Chao, DOE/SC Gordon Fox, DOE/SC</vt:lpstr>
      <vt:lpstr>4. Schedule Estimate  Kin Chao, DOE/SC Gordon Fox, DOE/SC</vt:lpstr>
      <vt:lpstr>4. Schedule Estimate  Kin Chao, DOE/SC Gordon Fox, DOE/SC</vt:lpstr>
      <vt:lpstr>4. Schedule Estimate  Kin Chao, DOE/SC Gordon Fox, DOE/SC</vt:lpstr>
      <vt:lpstr>5. Management and ES&amp;H  John Haines, ORNL; Frank Crescenzo, SC-CH </vt:lpstr>
      <vt:lpstr>5. Management and ES&amp;H </vt:lpstr>
      <vt:lpstr>5. Management and ES&amp;H </vt:lpstr>
      <vt:lpstr>5. Management and ES&amp;H </vt:lpstr>
      <vt:lpstr>5. Management and ES&amp;H </vt:lpstr>
      <vt:lpstr>5. Management and ES&amp;H </vt:lpstr>
    </vt:vector>
  </TitlesOfParts>
  <Company>Pacific Northwest National Laboratory--Battelle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U.S. Department of Energy’s                             Office of Science</dc:title>
  <dc:creator>Sallie Ortiz</dc:creator>
  <cp:lastModifiedBy>bsimmons</cp:lastModifiedBy>
  <cp:revision>541</cp:revision>
  <dcterms:created xsi:type="dcterms:W3CDTF">2002-04-16T19:13:24Z</dcterms:created>
  <dcterms:modified xsi:type="dcterms:W3CDTF">2009-12-16T20:37:00Z</dcterms:modified>
</cp:coreProperties>
</file>